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9" r:id="rId4"/>
    <p:sldId id="276" r:id="rId5"/>
    <p:sldId id="271" r:id="rId6"/>
    <p:sldId id="272" r:id="rId7"/>
    <p:sldId id="273" r:id="rId8"/>
    <p:sldId id="274" r:id="rId9"/>
    <p:sldId id="278" r:id="rId10"/>
    <p:sldId id="275" r:id="rId11"/>
    <p:sldId id="270" r:id="rId12"/>
    <p:sldId id="277" r:id="rId13"/>
    <p:sldId id="280" r:id="rId14"/>
    <p:sldId id="281" r:id="rId15"/>
    <p:sldId id="282" r:id="rId16"/>
    <p:sldId id="265" r:id="rId17"/>
  </p:sldIdLst>
  <p:sldSz cx="12192000" cy="6858000"/>
  <p:notesSz cx="7010400" cy="111252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4" autoAdjust="0"/>
    <p:restoredTop sz="95475"/>
  </p:normalViewPr>
  <p:slideViewPr>
    <p:cSldViewPr snapToGrid="0" showGuides="1">
      <p:cViewPr varScale="1">
        <p:scale>
          <a:sx n="105" d="100"/>
          <a:sy n="105" d="100"/>
        </p:scale>
        <p:origin x="120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139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832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9445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008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144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58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294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204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313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951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601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FRANJA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54028"/>
            <a:ext cx="12192000" cy="231357"/>
          </a:xfrm>
          <a:prstGeom prst="rect">
            <a:avLst/>
          </a:prstGeom>
        </p:spPr>
      </p:pic>
      <p:pic>
        <p:nvPicPr>
          <p:cNvPr id="8" name="7 Imagen" descr="LOGO MUNICIPAL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60648"/>
            <a:ext cx="3072341" cy="514310"/>
          </a:xfrm>
          <a:prstGeom prst="rect">
            <a:avLst/>
          </a:prstGeom>
        </p:spPr>
      </p:pic>
      <p:cxnSp>
        <p:nvCxnSpPr>
          <p:cNvPr id="6" name="5 Conector recto"/>
          <p:cNvCxnSpPr/>
          <p:nvPr userDrawn="1"/>
        </p:nvCxnSpPr>
        <p:spPr>
          <a:xfrm>
            <a:off x="527382" y="836712"/>
            <a:ext cx="1113723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84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A24F-07D0-4721-9F65-F618B18AE336}" type="datetimeFigureOut">
              <a:rPr lang="es-CL" smtClean="0"/>
              <a:t>04/08/2017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813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5.jpeg"/><Relationship Id="rId7" Type="http://schemas.openxmlformats.org/officeDocument/2006/relationships/image" Target="../media/image9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tiff"/><Relationship Id="rId11" Type="http://schemas.openxmlformats.org/officeDocument/2006/relationships/image" Target="../media/image13.tiff"/><Relationship Id="rId5" Type="http://schemas.openxmlformats.org/officeDocument/2006/relationships/image" Target="../media/image7.jpeg"/><Relationship Id="rId10" Type="http://schemas.openxmlformats.org/officeDocument/2006/relationships/image" Target="../media/image12.tiff"/><Relationship Id="rId4" Type="http://schemas.openxmlformats.org/officeDocument/2006/relationships/image" Target="../media/image6.jpeg"/><Relationship Id="rId9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643063" y="2197156"/>
            <a:ext cx="9144000" cy="2303407"/>
          </a:xfrm>
        </p:spPr>
        <p:txBody>
          <a:bodyPr/>
          <a:lstStyle/>
          <a:p>
            <a:pPr algn="ctr"/>
            <a:r>
              <a:rPr lang="es-CL" dirty="0" smtClean="0"/>
              <a:t>Mejoramiento Eje Lo Barnechea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643063" y="3500438"/>
            <a:ext cx="9144000" cy="4143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L" dirty="0" smtClean="0"/>
              <a:t>Departamento de Proyectos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96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-29525" y="123280"/>
            <a:ext cx="4441104" cy="73322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defPPr>
              <a:defRPr lang="es-CL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Emplazamiento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8429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sp>
        <p:nvSpPr>
          <p:cNvPr id="3" name="Forma libre 2"/>
          <p:cNvSpPr/>
          <p:nvPr/>
        </p:nvSpPr>
        <p:spPr>
          <a:xfrm>
            <a:off x="1106905" y="320842"/>
            <a:ext cx="9545053" cy="6031832"/>
          </a:xfrm>
          <a:custGeom>
            <a:avLst/>
            <a:gdLst>
              <a:gd name="connsiteX0" fmla="*/ 9079832 w 9545053"/>
              <a:gd name="connsiteY0" fmla="*/ 1010653 h 6031832"/>
              <a:gd name="connsiteX1" fmla="*/ 9031706 w 9545053"/>
              <a:gd name="connsiteY1" fmla="*/ 3513221 h 6031832"/>
              <a:gd name="connsiteX2" fmla="*/ 9545053 w 9545053"/>
              <a:gd name="connsiteY2" fmla="*/ 3561347 h 6031832"/>
              <a:gd name="connsiteX3" fmla="*/ 9496927 w 9545053"/>
              <a:gd name="connsiteY3" fmla="*/ 6031832 h 6031832"/>
              <a:gd name="connsiteX4" fmla="*/ 2711116 w 9545053"/>
              <a:gd name="connsiteY4" fmla="*/ 5839326 h 6031832"/>
              <a:gd name="connsiteX5" fmla="*/ 0 w 9545053"/>
              <a:gd name="connsiteY5" fmla="*/ 4331369 h 6031832"/>
              <a:gd name="connsiteX6" fmla="*/ 433137 w 9545053"/>
              <a:gd name="connsiteY6" fmla="*/ 1941095 h 6031832"/>
              <a:gd name="connsiteX7" fmla="*/ 1572127 w 9545053"/>
              <a:gd name="connsiteY7" fmla="*/ 0 h 6031832"/>
              <a:gd name="connsiteX8" fmla="*/ 2823411 w 9545053"/>
              <a:gd name="connsiteY8" fmla="*/ 914400 h 6031832"/>
              <a:gd name="connsiteX9" fmla="*/ 5999748 w 9545053"/>
              <a:gd name="connsiteY9" fmla="*/ 962526 h 6031832"/>
              <a:gd name="connsiteX10" fmla="*/ 9079832 w 9545053"/>
              <a:gd name="connsiteY10" fmla="*/ 1010653 h 603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5053" h="6031832">
                <a:moveTo>
                  <a:pt x="9079832" y="1010653"/>
                </a:moveTo>
                <a:lnTo>
                  <a:pt x="9031706" y="3513221"/>
                </a:lnTo>
                <a:lnTo>
                  <a:pt x="9545053" y="3561347"/>
                </a:lnTo>
                <a:lnTo>
                  <a:pt x="9496927" y="6031832"/>
                </a:lnTo>
                <a:lnTo>
                  <a:pt x="2711116" y="5839326"/>
                </a:lnTo>
                <a:lnTo>
                  <a:pt x="0" y="4331369"/>
                </a:lnTo>
                <a:lnTo>
                  <a:pt x="433137" y="1941095"/>
                </a:lnTo>
                <a:lnTo>
                  <a:pt x="1572127" y="0"/>
                </a:lnTo>
                <a:lnTo>
                  <a:pt x="2823411" y="914400"/>
                </a:lnTo>
                <a:lnTo>
                  <a:pt x="5999748" y="962526"/>
                </a:lnTo>
                <a:lnTo>
                  <a:pt x="9079832" y="1010653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Forma libre 3"/>
          <p:cNvSpPr/>
          <p:nvPr/>
        </p:nvSpPr>
        <p:spPr>
          <a:xfrm>
            <a:off x="1459832" y="1556084"/>
            <a:ext cx="9192126" cy="3176337"/>
          </a:xfrm>
          <a:custGeom>
            <a:avLst/>
            <a:gdLst>
              <a:gd name="connsiteX0" fmla="*/ 8662736 w 9192126"/>
              <a:gd name="connsiteY0" fmla="*/ 1106905 h 3176337"/>
              <a:gd name="connsiteX1" fmla="*/ 5662863 w 9192126"/>
              <a:gd name="connsiteY1" fmla="*/ 946484 h 3176337"/>
              <a:gd name="connsiteX2" fmla="*/ 2711115 w 9192126"/>
              <a:gd name="connsiteY2" fmla="*/ 962527 h 3176337"/>
              <a:gd name="connsiteX3" fmla="*/ 1732547 w 9192126"/>
              <a:gd name="connsiteY3" fmla="*/ 160421 h 3176337"/>
              <a:gd name="connsiteX4" fmla="*/ 914400 w 9192126"/>
              <a:gd name="connsiteY4" fmla="*/ 0 h 3176337"/>
              <a:gd name="connsiteX5" fmla="*/ 272715 w 9192126"/>
              <a:gd name="connsiteY5" fmla="*/ 336884 h 3176337"/>
              <a:gd name="connsiteX6" fmla="*/ 0 w 9192126"/>
              <a:gd name="connsiteY6" fmla="*/ 818148 h 3176337"/>
              <a:gd name="connsiteX7" fmla="*/ 0 w 9192126"/>
              <a:gd name="connsiteY7" fmla="*/ 1315453 h 3176337"/>
              <a:gd name="connsiteX8" fmla="*/ 882315 w 9192126"/>
              <a:gd name="connsiteY8" fmla="*/ 1668379 h 3176337"/>
              <a:gd name="connsiteX9" fmla="*/ 1251284 w 9192126"/>
              <a:gd name="connsiteY9" fmla="*/ 2277979 h 3176337"/>
              <a:gd name="connsiteX10" fmla="*/ 1668379 w 9192126"/>
              <a:gd name="connsiteY10" fmla="*/ 2775284 h 3176337"/>
              <a:gd name="connsiteX11" fmla="*/ 9176084 w 9192126"/>
              <a:gd name="connsiteY11" fmla="*/ 3176337 h 3176337"/>
              <a:gd name="connsiteX12" fmla="*/ 9192126 w 9192126"/>
              <a:gd name="connsiteY12" fmla="*/ 2342148 h 3176337"/>
              <a:gd name="connsiteX13" fmla="*/ 8646694 w 9192126"/>
              <a:gd name="connsiteY13" fmla="*/ 2294021 h 3176337"/>
              <a:gd name="connsiteX14" fmla="*/ 8662736 w 9192126"/>
              <a:gd name="connsiteY14" fmla="*/ 1106905 h 317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92126" h="3176337">
                <a:moveTo>
                  <a:pt x="8662736" y="1106905"/>
                </a:moveTo>
                <a:lnTo>
                  <a:pt x="5662863" y="946484"/>
                </a:lnTo>
                <a:lnTo>
                  <a:pt x="2711115" y="962527"/>
                </a:lnTo>
                <a:lnTo>
                  <a:pt x="1732547" y="160421"/>
                </a:lnTo>
                <a:lnTo>
                  <a:pt x="914400" y="0"/>
                </a:lnTo>
                <a:lnTo>
                  <a:pt x="272715" y="336884"/>
                </a:lnTo>
                <a:lnTo>
                  <a:pt x="0" y="818148"/>
                </a:lnTo>
                <a:lnTo>
                  <a:pt x="0" y="1315453"/>
                </a:lnTo>
                <a:lnTo>
                  <a:pt x="882315" y="1668379"/>
                </a:lnTo>
                <a:lnTo>
                  <a:pt x="1251284" y="2277979"/>
                </a:lnTo>
                <a:lnTo>
                  <a:pt x="1668379" y="2775284"/>
                </a:lnTo>
                <a:lnTo>
                  <a:pt x="9176084" y="3176337"/>
                </a:lnTo>
                <a:lnTo>
                  <a:pt x="9192126" y="2342148"/>
                </a:lnTo>
                <a:lnTo>
                  <a:pt x="8646694" y="2294021"/>
                </a:lnTo>
                <a:lnTo>
                  <a:pt x="8662736" y="1106905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5" name="Conector recto 14"/>
          <p:cNvCxnSpPr>
            <a:stCxn id="4" idx="13"/>
          </p:cNvCxnSpPr>
          <p:nvPr/>
        </p:nvCxnSpPr>
        <p:spPr>
          <a:xfrm flipH="1" flipV="1">
            <a:off x="3561347" y="3657600"/>
            <a:ext cx="6545179" cy="192505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H="1" flipV="1">
            <a:off x="2490229" y="2037348"/>
            <a:ext cx="1071118" cy="1620252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>
            <a:stCxn id="4" idx="6"/>
          </p:cNvCxnSpPr>
          <p:nvPr/>
        </p:nvCxnSpPr>
        <p:spPr>
          <a:xfrm flipV="1">
            <a:off x="1459832" y="2037347"/>
            <a:ext cx="625642" cy="336885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H="1">
            <a:off x="2085474" y="2037347"/>
            <a:ext cx="404754" cy="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>
            <a:stCxn id="3" idx="9"/>
          </p:cNvCxnSpPr>
          <p:nvPr/>
        </p:nvCxnSpPr>
        <p:spPr>
          <a:xfrm>
            <a:off x="7106653" y="1283368"/>
            <a:ext cx="48126" cy="495701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2261937" y="3657601"/>
            <a:ext cx="1299410" cy="170046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4148736" y="1594436"/>
            <a:ext cx="0" cy="206316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5117432" y="3657600"/>
            <a:ext cx="0" cy="184484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 flipH="1" flipV="1">
            <a:off x="5117432" y="5486400"/>
            <a:ext cx="320842" cy="75397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-29525" y="123280"/>
            <a:ext cx="4441104" cy="73322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defPPr>
              <a:defRPr lang="es-CL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/>
              <a:t>Area de Influencia</a:t>
            </a:r>
          </a:p>
        </p:txBody>
      </p:sp>
    </p:spTree>
    <p:extLst>
      <p:ext uri="{BB962C8B-B14F-4D97-AF65-F5344CB8AC3E}">
        <p14:creationId xmlns:p14="http://schemas.microsoft.com/office/powerpoint/2010/main" val="11170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37148" y="718053"/>
            <a:ext cx="10515600" cy="6936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Propuesta general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898358" y="1411707"/>
            <a:ext cx="102188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La propuesta general considera el desarrollo de un master plan, elaborado en conjunto entre SECPLA Asesor</a:t>
            </a:r>
            <a:r>
              <a:rPr lang="es-ES" dirty="0" smtClean="0"/>
              <a:t>í</a:t>
            </a:r>
            <a:r>
              <a:rPr lang="es-ES_tradnl" dirty="0" smtClean="0"/>
              <a:t>a </a:t>
            </a:r>
            <a:r>
              <a:rPr lang="es-ES" dirty="0" smtClean="0"/>
              <a:t>urbana, Departamento de Proyectos), DISAEP, Dirección de Tránsito y DIMAO, de manera de poder replantearse un rescate patrimonial y funcional del eje lo Barnechea, y sus sectores inmediatos, considerando como área de influencia el perímetro entre las calles </a:t>
            </a:r>
            <a:r>
              <a:rPr lang="es-ES" dirty="0" err="1" smtClean="0"/>
              <a:t>Raul</a:t>
            </a:r>
            <a:r>
              <a:rPr lang="es-ES" dirty="0" smtClean="0"/>
              <a:t> </a:t>
            </a:r>
            <a:r>
              <a:rPr lang="es-ES" dirty="0" err="1" smtClean="0"/>
              <a:t>Labbé</a:t>
            </a:r>
            <a:r>
              <a:rPr lang="es-ES" dirty="0" smtClean="0"/>
              <a:t>, El Rodeo, Padre Alfredo Arteaga y Los </a:t>
            </a:r>
            <a:r>
              <a:rPr lang="es-ES" dirty="0" err="1" smtClean="0"/>
              <a:t>Quincheros</a:t>
            </a:r>
            <a:r>
              <a:rPr lang="es-ES" dirty="0" smtClean="0"/>
              <a:t>. Enfocando el </a:t>
            </a:r>
            <a:r>
              <a:rPr lang="es-ES" dirty="0" err="1" smtClean="0"/>
              <a:t>ma</a:t>
            </a:r>
            <a:r>
              <a:rPr lang="es-ES_tradnl" dirty="0" err="1" smtClean="0"/>
              <a:t>yor</a:t>
            </a:r>
            <a:r>
              <a:rPr lang="es-ES_tradnl" dirty="0" smtClean="0"/>
              <a:t> </a:t>
            </a:r>
            <a:r>
              <a:rPr lang="es-ES_tradnl" dirty="0" err="1" smtClean="0"/>
              <a:t>enf</a:t>
            </a:r>
            <a:r>
              <a:rPr lang="es-ES" dirty="0" err="1" smtClean="0"/>
              <a:t>asis</a:t>
            </a:r>
            <a:r>
              <a:rPr lang="es-ES" dirty="0" smtClean="0"/>
              <a:t> en el eje Lo Barnechea, con la reestructuración del perfil vial como gesto coordinador de las acciones que se concatenarán de esto.</a:t>
            </a:r>
          </a:p>
          <a:p>
            <a:r>
              <a:rPr lang="es-ES" dirty="0" smtClean="0"/>
              <a:t>Adicionalmente se plantea rescatar el carácter patrimonial del eje, impregnándolo de referencias históricas y situacionales propias del sector, ya sea a través de señalética, reconocimiento de iconos del sector tanto en sus localidades como historia.</a:t>
            </a:r>
          </a:p>
          <a:p>
            <a:endParaRPr lang="es-ES" dirty="0" smtClean="0"/>
          </a:p>
          <a:p>
            <a:r>
              <a:rPr lang="es-ES" dirty="0" smtClean="0"/>
              <a:t>No obstante el carácter histórico y patrimonial que se pretende rescatar, también se propone una modernización de instalaciones y redes, potenciando el soterramiento de redes existentes actualmente, y la implementación de luminaria de última tecnología, que permitirán  mayor iluminación en el sector, como también la utilización de energías renovables, así también como la iluminación de </a:t>
            </a:r>
            <a:r>
              <a:rPr lang="es-ES" dirty="0" err="1" smtClean="0"/>
              <a:t>Wi</a:t>
            </a:r>
            <a:r>
              <a:rPr lang="es-ES" dirty="0" smtClean="0"/>
              <a:t>-fi publico en el sector.</a:t>
            </a:r>
          </a:p>
          <a:p>
            <a:endParaRPr lang="es-ES" dirty="0"/>
          </a:p>
          <a:p>
            <a:r>
              <a:rPr lang="es-ES" dirty="0" smtClean="0"/>
              <a:t>Todo lo anterior, apoyado de aspectos estéticos que abordan el trabajo de pavimentos como el desarrollo de mobiliario urbano adecuado para los espacios públicos de la calle.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214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Intenciones</a:t>
            </a:r>
            <a:endParaRPr lang="es-CL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3581400" y="1525156"/>
            <a:ext cx="6111240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Accesibilidad Universal</a:t>
            </a:r>
          </a:p>
          <a:p>
            <a:r>
              <a:rPr lang="es-CL" dirty="0" smtClean="0"/>
              <a:t>Dirección vial de un solo sentido</a:t>
            </a:r>
          </a:p>
          <a:p>
            <a:r>
              <a:rPr lang="es-CL" dirty="0" smtClean="0"/>
              <a:t>Ensanche de veredas, modificacio</a:t>
            </a:r>
            <a:r>
              <a:rPr lang="es-ES" dirty="0" smtClean="0"/>
              <a:t>n del perfil.</a:t>
            </a:r>
            <a:endParaRPr lang="es-CL" dirty="0" smtClean="0"/>
          </a:p>
          <a:p>
            <a:r>
              <a:rPr lang="es-CL" dirty="0" smtClean="0"/>
              <a:t>Sustentabilidad (Naturalmente lo mejor)</a:t>
            </a:r>
          </a:p>
          <a:p>
            <a:r>
              <a:rPr lang="es-CL" dirty="0" smtClean="0"/>
              <a:t>Diseño unificado de Mobiliario Urbano</a:t>
            </a:r>
          </a:p>
          <a:p>
            <a:r>
              <a:rPr lang="es-CL" dirty="0" smtClean="0"/>
              <a:t>Rescate Patrimonial</a:t>
            </a:r>
          </a:p>
          <a:p>
            <a:r>
              <a:rPr lang="es-CL" dirty="0" smtClean="0"/>
              <a:t>Ruta Patrimonial</a:t>
            </a:r>
          </a:p>
          <a:p>
            <a:r>
              <a:rPr lang="es-CL" dirty="0" smtClean="0"/>
              <a:t>Soterramiento de servicios</a:t>
            </a:r>
          </a:p>
          <a:p>
            <a:r>
              <a:rPr lang="es-CL" dirty="0" smtClean="0"/>
              <a:t>Conectividad</a:t>
            </a:r>
          </a:p>
          <a:p>
            <a:r>
              <a:rPr lang="es-CL" dirty="0" smtClean="0"/>
              <a:t>Imagen Corporativa</a:t>
            </a:r>
          </a:p>
          <a:p>
            <a:r>
              <a:rPr lang="es-CL" dirty="0" smtClean="0"/>
              <a:t>Ciclovía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115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6776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Gestos</a:t>
            </a:r>
            <a:endParaRPr lang="es-CL" dirty="0"/>
          </a:p>
        </p:txBody>
      </p:sp>
      <p:sp>
        <p:nvSpPr>
          <p:cNvPr id="3" name="Marcador de contenido 4"/>
          <p:cNvSpPr txBox="1">
            <a:spLocks/>
          </p:cNvSpPr>
          <p:nvPr/>
        </p:nvSpPr>
        <p:spPr>
          <a:xfrm>
            <a:off x="3351276" y="1615313"/>
            <a:ext cx="6184392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Pavimentos</a:t>
            </a:r>
          </a:p>
          <a:p>
            <a:r>
              <a:rPr lang="es-CL" dirty="0" smtClean="0"/>
              <a:t>Ensanche</a:t>
            </a:r>
          </a:p>
          <a:p>
            <a:r>
              <a:rPr lang="es-CL" dirty="0" smtClean="0"/>
              <a:t>Nivel de solera</a:t>
            </a:r>
          </a:p>
          <a:p>
            <a:r>
              <a:rPr lang="es-CL" dirty="0" smtClean="0"/>
              <a:t>Mobiliario urbano</a:t>
            </a:r>
          </a:p>
          <a:p>
            <a:r>
              <a:rPr lang="es-CL" dirty="0" smtClean="0"/>
              <a:t>Luminaria</a:t>
            </a:r>
          </a:p>
          <a:p>
            <a:r>
              <a:rPr lang="es-CL" dirty="0" smtClean="0"/>
              <a:t>Señalética gráfica y sonora para </a:t>
            </a:r>
            <a:r>
              <a:rPr lang="es-CL" dirty="0" err="1" smtClean="0"/>
              <a:t>accesilidad</a:t>
            </a:r>
            <a:r>
              <a:rPr lang="es-CL" dirty="0" smtClean="0"/>
              <a:t> universal</a:t>
            </a:r>
          </a:p>
          <a:p>
            <a:r>
              <a:rPr lang="es-CL" dirty="0" smtClean="0"/>
              <a:t>Energías renovables</a:t>
            </a:r>
          </a:p>
          <a:p>
            <a:r>
              <a:rPr lang="es-CL" dirty="0" err="1" smtClean="0"/>
              <a:t>Wi</a:t>
            </a:r>
            <a:r>
              <a:rPr lang="es-CL" dirty="0" smtClean="0"/>
              <a:t>-fi</a:t>
            </a:r>
          </a:p>
          <a:p>
            <a:r>
              <a:rPr lang="es-CL" dirty="0" err="1" smtClean="0"/>
              <a:t>Totems</a:t>
            </a:r>
            <a:r>
              <a:rPr lang="es-CL" dirty="0" smtClean="0"/>
              <a:t> informativos y de seguridad</a:t>
            </a:r>
          </a:p>
          <a:p>
            <a:endParaRPr lang="es-CL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106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728" y="929549"/>
            <a:ext cx="2263618" cy="3018157"/>
          </a:xfrm>
          <a:prstGeom prst="rect">
            <a:avLst/>
          </a:prstGeom>
        </p:spPr>
      </p:pic>
      <p:pic>
        <p:nvPicPr>
          <p:cNvPr id="2" name="Picture 6" descr="Image result for pavimento urban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5842" y="958779"/>
            <a:ext cx="2056579" cy="205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Image result for pavimento urba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430" y="975744"/>
            <a:ext cx="2719486" cy="203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Image result for pavimento urbano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131" y="929549"/>
            <a:ext cx="2085809" cy="208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36" y="3194778"/>
            <a:ext cx="2225119" cy="33495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824" y="3194778"/>
            <a:ext cx="2108399" cy="33495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6242" y="3180608"/>
            <a:ext cx="2521085" cy="336312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852" y="3194779"/>
            <a:ext cx="2235280" cy="33489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728" y="3194779"/>
            <a:ext cx="2358066" cy="334895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759" y="975744"/>
            <a:ext cx="1444727" cy="203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bilba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89" y="945071"/>
            <a:ext cx="6910137" cy="416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761" y="945071"/>
            <a:ext cx="4797227" cy="416399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616834" y="5109064"/>
            <a:ext cx="6317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 smtClean="0"/>
              <a:t>Concepto de Boulevard patrimonial, donde converge el equipamiento, el turismo, gastronomía</a:t>
            </a:r>
            <a:r>
              <a:rPr lang="es-ES" dirty="0" err="1" smtClean="0"/>
              <a:t>ía</a:t>
            </a:r>
            <a:r>
              <a:rPr lang="es-ES" dirty="0" smtClean="0"/>
              <a:t>, </a:t>
            </a:r>
            <a:r>
              <a:rPr lang="es-ES_tradnl" dirty="0" smtClean="0"/>
              <a:t>el folclore, lo patrimonial y residencial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74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239" y="1187116"/>
            <a:ext cx="3570479" cy="50452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941" y="2061411"/>
            <a:ext cx="4604657" cy="30861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31" y="914400"/>
            <a:ext cx="4238436" cy="56388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767941" y="5586027"/>
            <a:ext cx="50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Referencias de perfiles de calle aplicables a Lo Barnechea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87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result for señalética patrimon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7408" y="842751"/>
            <a:ext cx="5429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luminaria publica led so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448" y="238581"/>
            <a:ext cx="5143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luminaria publica led sol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0325" y="276691"/>
            <a:ext cx="2606671" cy="260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señalética patrimon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6" y="4006392"/>
            <a:ext cx="5163924" cy="258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señalética patrimoni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7160" y="4192606"/>
            <a:ext cx="4791496" cy="239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9737558" y="4651816"/>
            <a:ext cx="24544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 smtClean="0"/>
              <a:t>Elementos verticales que pueden ayudar a imprimir un carácter propio a la calle Lo Barnechea.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840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3710763" y="3742659"/>
            <a:ext cx="6932429" cy="14400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 flipV="1">
            <a:off x="2535810" y="2130458"/>
            <a:ext cx="1084083" cy="161220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 flipV="1">
            <a:off x="2281287" y="1941922"/>
            <a:ext cx="188536" cy="13197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1470581" y="1960775"/>
            <a:ext cx="678730" cy="424206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 flipV="1">
            <a:off x="4128940" y="1611984"/>
            <a:ext cx="9427" cy="2036189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4185501" y="1253765"/>
            <a:ext cx="254524" cy="29223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015819" y="1253765"/>
            <a:ext cx="320511" cy="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902697" y="1253765"/>
            <a:ext cx="226243" cy="29223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2809188" y="365125"/>
            <a:ext cx="1093509" cy="88864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4015819" y="6202837"/>
            <a:ext cx="6627373" cy="113122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1150070" y="4713402"/>
            <a:ext cx="2686639" cy="1480008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1131216" y="2488676"/>
            <a:ext cx="339365" cy="213988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7136091" y="3886659"/>
            <a:ext cx="28280" cy="230675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8125905" y="3886659"/>
            <a:ext cx="0" cy="2316178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6174557" y="3886659"/>
            <a:ext cx="9427" cy="2306752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5081047" y="3742659"/>
            <a:ext cx="28281" cy="145151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5128181" y="5250730"/>
            <a:ext cx="292231" cy="94268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2281287" y="3742659"/>
            <a:ext cx="1216057" cy="1574059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5703216" y="1253765"/>
            <a:ext cx="0" cy="2488894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7136091" y="1253765"/>
            <a:ext cx="0" cy="248889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>
            <a:off x="6363092" y="1296185"/>
            <a:ext cx="56561" cy="2488894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flipV="1">
            <a:off x="8597246" y="2592372"/>
            <a:ext cx="0" cy="1226783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>
            <a:off x="8125905" y="2573518"/>
            <a:ext cx="0" cy="116914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7550870" y="2573518"/>
            <a:ext cx="1602557" cy="1885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8333295" y="1253765"/>
            <a:ext cx="37707" cy="1319753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8785780" y="1924694"/>
            <a:ext cx="9429" cy="64882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2818615" y="4788816"/>
            <a:ext cx="1395166" cy="678730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308049" y="5411421"/>
            <a:ext cx="584463" cy="0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H="1">
            <a:off x="4892511" y="5194169"/>
            <a:ext cx="188536" cy="197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>
            <a:off x="4967926" y="5467546"/>
            <a:ext cx="254524" cy="131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 flipH="1">
            <a:off x="9473938" y="1781666"/>
            <a:ext cx="56561" cy="2037489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4524866" y="1253765"/>
            <a:ext cx="5561814" cy="84841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5128181" y="1296185"/>
            <a:ext cx="0" cy="244647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/>
          <p:cNvSpPr txBox="1">
            <a:spLocks/>
          </p:cNvSpPr>
          <p:nvPr/>
        </p:nvSpPr>
        <p:spPr>
          <a:xfrm>
            <a:off x="16497" y="113048"/>
            <a:ext cx="4876014" cy="74943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>
                <a:solidFill>
                  <a:schemeClr val="bg1"/>
                </a:solidFill>
              </a:rPr>
              <a:t>Nuevo Circuito Vial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9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53189" y="798262"/>
            <a:ext cx="10515600" cy="613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Antecedentes existentes</a:t>
            </a:r>
            <a:endParaRPr lang="es-C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105" y="1425654"/>
            <a:ext cx="7375358" cy="51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53189" y="798262"/>
            <a:ext cx="10515600" cy="613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Antecedentes existentes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14" y="1104983"/>
            <a:ext cx="6007100" cy="54991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1" y="4387278"/>
            <a:ext cx="5980364" cy="22168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2679"/>
            <a:ext cx="5952535" cy="10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219" y="849072"/>
            <a:ext cx="7649411" cy="57485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19" y="2406650"/>
            <a:ext cx="2870200" cy="4191000"/>
          </a:xfrm>
          <a:prstGeom prst="rect">
            <a:avLst/>
          </a:prstGeom>
        </p:spPr>
      </p:pic>
      <p:sp>
        <p:nvSpPr>
          <p:cNvPr id="4" name="Redondear rectángulo de esquina del mismo lado 3"/>
          <p:cNvSpPr/>
          <p:nvPr/>
        </p:nvSpPr>
        <p:spPr>
          <a:xfrm>
            <a:off x="4844716" y="1010653"/>
            <a:ext cx="2069431" cy="125128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2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Estrategia</a:t>
            </a:r>
            <a:endParaRPr lang="es-CL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1645920" y="1525156"/>
            <a:ext cx="9537192" cy="435133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Reunión multidisciplinaria entre SECPLA, DISAEP, DIMAO, Tránsito, Corporación Cultural para definir intenciones, lineamientos e inquietudes.</a:t>
            </a:r>
          </a:p>
          <a:p>
            <a:r>
              <a:rPr lang="es-CL" dirty="0" smtClean="0"/>
              <a:t>Reunión con entidades externas involucradas: SERVIU, MOP, Ministerio de Cultura, Ministerio de Transporte, Ministerio de Energía, tanto para financiamiento, subsidios, autorizaciones y observaciones.</a:t>
            </a:r>
          </a:p>
          <a:p>
            <a:r>
              <a:rPr lang="es-CL" dirty="0" smtClean="0"/>
              <a:t>Preparación de master plan general, preparación de perfiles de calle.</a:t>
            </a:r>
          </a:p>
          <a:p>
            <a:r>
              <a:rPr lang="es-CL" dirty="0" smtClean="0"/>
              <a:t>Licitación de especialidades.</a:t>
            </a:r>
          </a:p>
          <a:p>
            <a:r>
              <a:rPr lang="es-CL" dirty="0" smtClean="0"/>
              <a:t>Aprobaciones de permisos.</a:t>
            </a:r>
          </a:p>
          <a:p>
            <a:r>
              <a:rPr lang="es-CL" dirty="0" smtClean="0"/>
              <a:t>Licitación de ejecución.</a:t>
            </a:r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49675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451</Words>
  <Application>Microsoft Office PowerPoint</Application>
  <PresentationFormat>Panorámica</PresentationFormat>
  <Paragraphs>47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Mejoramiento Eje Lo Barnechea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Mejoramiento Eje Lo Barnechea</dc:title>
  <dc:subject/>
  <dc:creator>Andrés Goñi</dc:creator>
  <cp:keywords/>
  <dc:description/>
  <cp:lastModifiedBy>Andrés Goñi</cp:lastModifiedBy>
  <cp:revision>21</cp:revision>
  <cp:lastPrinted>2017-08-04T13:05:16Z</cp:lastPrinted>
  <dcterms:created xsi:type="dcterms:W3CDTF">2017-08-03T13:54:43Z</dcterms:created>
  <dcterms:modified xsi:type="dcterms:W3CDTF">2017-08-04T17:03:13Z</dcterms:modified>
  <cp:category/>
</cp:coreProperties>
</file>