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4" r:id="rId3"/>
    <p:sldId id="265" r:id="rId4"/>
    <p:sldId id="267" r:id="rId5"/>
    <p:sldId id="259" r:id="rId6"/>
    <p:sldId id="260" r:id="rId7"/>
    <p:sldId id="261" r:id="rId8"/>
    <p:sldId id="266" r:id="rId9"/>
    <p:sldId id="268" r:id="rId10"/>
    <p:sldId id="271" r:id="rId11"/>
    <p:sldId id="272" r:id="rId12"/>
    <p:sldId id="273" r:id="rId13"/>
    <p:sldId id="275"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Lst>
  <p:sldSz cx="9144000" cy="6858000" type="letter"/>
  <p:notesSz cx="7010400" cy="9296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128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C7543565-6EB0-4A8F-AE90-C629E8DB05B3}" type="datetimeFigureOut">
              <a:rPr lang="es-ES" smtClean="0"/>
              <a:t>08/08/2013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9886EC4-C308-4117-8378-EEA18064992C}" type="slidenum">
              <a:rPr lang="es-ES" smtClean="0"/>
              <a:t>‹Nº›</a:t>
            </a:fld>
            <a:endParaRPr lang="es-ES"/>
          </a:p>
        </p:txBody>
      </p:sp>
    </p:spTree>
    <p:extLst>
      <p:ext uri="{BB962C8B-B14F-4D97-AF65-F5344CB8AC3E}">
        <p14:creationId xmlns:p14="http://schemas.microsoft.com/office/powerpoint/2010/main" val="2797960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7543565-6EB0-4A8F-AE90-C629E8DB05B3}" type="datetimeFigureOut">
              <a:rPr lang="es-ES" smtClean="0"/>
              <a:t>08/08/2013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9886EC4-C308-4117-8378-EEA18064992C}" type="slidenum">
              <a:rPr lang="es-ES" smtClean="0"/>
              <a:t>‹Nº›</a:t>
            </a:fld>
            <a:endParaRPr lang="es-ES"/>
          </a:p>
        </p:txBody>
      </p:sp>
    </p:spTree>
    <p:extLst>
      <p:ext uri="{BB962C8B-B14F-4D97-AF65-F5344CB8AC3E}">
        <p14:creationId xmlns:p14="http://schemas.microsoft.com/office/powerpoint/2010/main" val="3538229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7543565-6EB0-4A8F-AE90-C629E8DB05B3}" type="datetimeFigureOut">
              <a:rPr lang="es-ES" smtClean="0"/>
              <a:t>08/08/2013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9886EC4-C308-4117-8378-EEA18064992C}" type="slidenum">
              <a:rPr lang="es-ES" smtClean="0"/>
              <a:t>‹Nº›</a:t>
            </a:fld>
            <a:endParaRPr lang="es-ES"/>
          </a:p>
        </p:txBody>
      </p:sp>
    </p:spTree>
    <p:extLst>
      <p:ext uri="{BB962C8B-B14F-4D97-AF65-F5344CB8AC3E}">
        <p14:creationId xmlns:p14="http://schemas.microsoft.com/office/powerpoint/2010/main" val="215488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C7543565-6EB0-4A8F-AE90-C629E8DB05B3}" type="datetimeFigureOut">
              <a:rPr lang="es-ES" smtClean="0"/>
              <a:t>08/08/2013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9886EC4-C308-4117-8378-EEA18064992C}" type="slidenum">
              <a:rPr lang="es-ES" smtClean="0"/>
              <a:t>‹Nº›</a:t>
            </a:fld>
            <a:endParaRPr lang="es-ES"/>
          </a:p>
        </p:txBody>
      </p:sp>
    </p:spTree>
    <p:extLst>
      <p:ext uri="{BB962C8B-B14F-4D97-AF65-F5344CB8AC3E}">
        <p14:creationId xmlns:p14="http://schemas.microsoft.com/office/powerpoint/2010/main" val="3656516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C7543565-6EB0-4A8F-AE90-C629E8DB05B3}" type="datetimeFigureOut">
              <a:rPr lang="es-ES" smtClean="0"/>
              <a:t>08/08/2013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79886EC4-C308-4117-8378-EEA18064992C}" type="slidenum">
              <a:rPr lang="es-ES" smtClean="0"/>
              <a:t>‹Nº›</a:t>
            </a:fld>
            <a:endParaRPr lang="es-ES"/>
          </a:p>
        </p:txBody>
      </p:sp>
    </p:spTree>
    <p:extLst>
      <p:ext uri="{BB962C8B-B14F-4D97-AF65-F5344CB8AC3E}">
        <p14:creationId xmlns:p14="http://schemas.microsoft.com/office/powerpoint/2010/main" val="1207375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C7543565-6EB0-4A8F-AE90-C629E8DB05B3}" type="datetimeFigureOut">
              <a:rPr lang="es-ES" smtClean="0"/>
              <a:t>08/08/2013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79886EC4-C308-4117-8378-EEA18064992C}" type="slidenum">
              <a:rPr lang="es-ES" smtClean="0"/>
              <a:t>‹Nº›</a:t>
            </a:fld>
            <a:endParaRPr lang="es-ES"/>
          </a:p>
        </p:txBody>
      </p:sp>
    </p:spTree>
    <p:extLst>
      <p:ext uri="{BB962C8B-B14F-4D97-AF65-F5344CB8AC3E}">
        <p14:creationId xmlns:p14="http://schemas.microsoft.com/office/powerpoint/2010/main" val="1265214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7543565-6EB0-4A8F-AE90-C629E8DB05B3}" type="datetimeFigureOut">
              <a:rPr lang="es-ES" smtClean="0"/>
              <a:t>08/08/2013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79886EC4-C308-4117-8378-EEA18064992C}" type="slidenum">
              <a:rPr lang="es-ES" smtClean="0"/>
              <a:t>‹Nº›</a:t>
            </a:fld>
            <a:endParaRPr lang="es-ES"/>
          </a:p>
        </p:txBody>
      </p:sp>
    </p:spTree>
    <p:extLst>
      <p:ext uri="{BB962C8B-B14F-4D97-AF65-F5344CB8AC3E}">
        <p14:creationId xmlns:p14="http://schemas.microsoft.com/office/powerpoint/2010/main" val="252267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7543565-6EB0-4A8F-AE90-C629E8DB05B3}" type="datetimeFigureOut">
              <a:rPr lang="es-ES" smtClean="0"/>
              <a:t>08/08/2013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9886EC4-C308-4117-8378-EEA18064992C}" type="slidenum">
              <a:rPr lang="es-ES" smtClean="0"/>
              <a:t>‹Nº›</a:t>
            </a:fld>
            <a:endParaRPr lang="es-ES"/>
          </a:p>
        </p:txBody>
      </p:sp>
    </p:spTree>
    <p:extLst>
      <p:ext uri="{BB962C8B-B14F-4D97-AF65-F5344CB8AC3E}">
        <p14:creationId xmlns:p14="http://schemas.microsoft.com/office/powerpoint/2010/main" val="2456396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7543565-6EB0-4A8F-AE90-C629E8DB05B3}" type="datetimeFigureOut">
              <a:rPr lang="es-ES" smtClean="0"/>
              <a:t>08/08/2013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9886EC4-C308-4117-8378-EEA18064992C}" type="slidenum">
              <a:rPr lang="es-ES" smtClean="0"/>
              <a:t>‹Nº›</a:t>
            </a:fld>
            <a:endParaRPr lang="es-ES"/>
          </a:p>
        </p:txBody>
      </p:sp>
    </p:spTree>
    <p:extLst>
      <p:ext uri="{BB962C8B-B14F-4D97-AF65-F5344CB8AC3E}">
        <p14:creationId xmlns:p14="http://schemas.microsoft.com/office/powerpoint/2010/main" val="3663915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7543565-6EB0-4A8F-AE90-C629E8DB05B3}" type="datetimeFigureOut">
              <a:rPr lang="es-ES" smtClean="0"/>
              <a:t>08/08/2013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9886EC4-C308-4117-8378-EEA18064992C}" type="slidenum">
              <a:rPr lang="es-ES" smtClean="0"/>
              <a:t>‹Nº›</a:t>
            </a:fld>
            <a:endParaRPr lang="es-ES"/>
          </a:p>
        </p:txBody>
      </p:sp>
    </p:spTree>
    <p:extLst>
      <p:ext uri="{BB962C8B-B14F-4D97-AF65-F5344CB8AC3E}">
        <p14:creationId xmlns:p14="http://schemas.microsoft.com/office/powerpoint/2010/main" val="159607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7543565-6EB0-4A8F-AE90-C629E8DB05B3}" type="datetimeFigureOut">
              <a:rPr lang="es-ES" smtClean="0"/>
              <a:t>08/08/2013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9886EC4-C308-4117-8378-EEA18064992C}" type="slidenum">
              <a:rPr lang="es-ES" smtClean="0"/>
              <a:t>‹Nº›</a:t>
            </a:fld>
            <a:endParaRPr lang="es-ES"/>
          </a:p>
        </p:txBody>
      </p:sp>
    </p:spTree>
    <p:extLst>
      <p:ext uri="{BB962C8B-B14F-4D97-AF65-F5344CB8AC3E}">
        <p14:creationId xmlns:p14="http://schemas.microsoft.com/office/powerpoint/2010/main" val="2213712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543565-6EB0-4A8F-AE90-C629E8DB05B3}" type="datetimeFigureOut">
              <a:rPr lang="es-ES" smtClean="0"/>
              <a:t>08/08/2013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886EC4-C308-4117-8378-EEA18064992C}" type="slidenum">
              <a:rPr lang="es-ES" smtClean="0"/>
              <a:t>‹Nº›</a:t>
            </a:fld>
            <a:endParaRPr lang="es-ES"/>
          </a:p>
        </p:txBody>
      </p:sp>
    </p:spTree>
    <p:extLst>
      <p:ext uri="{BB962C8B-B14F-4D97-AF65-F5344CB8AC3E}">
        <p14:creationId xmlns:p14="http://schemas.microsoft.com/office/powerpoint/2010/main" val="38201529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pn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1.png"/><Relationship Id="rId10" Type="http://schemas.openxmlformats.org/officeDocument/2006/relationships/image" Target="../media/image10.png"/><Relationship Id="rId4" Type="http://schemas.microsoft.com/office/2007/relationships/hdphoto" Target="../media/hdphoto1.wdp"/><Relationship Id="rId9" Type="http://schemas.openxmlformats.org/officeDocument/2006/relationships/image" Target="../media/image9.emf"/></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hdphoto" Target="../media/hdphoto1.wdp"/><Relationship Id="rId7" Type="http://schemas.openxmlformats.org/officeDocument/2006/relationships/image" Target="../media/image23.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emf"/><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28.emf"/><Relationship Id="rId3" Type="http://schemas.microsoft.com/office/2007/relationships/hdphoto" Target="../media/hdphoto1.wdp"/><Relationship Id="rId7" Type="http://schemas.openxmlformats.org/officeDocument/2006/relationships/image" Target="../media/image27.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emf"/><Relationship Id="rId10" Type="http://schemas.openxmlformats.org/officeDocument/2006/relationships/image" Target="../media/image30.png"/><Relationship Id="rId4" Type="http://schemas.openxmlformats.org/officeDocument/2006/relationships/image" Target="../media/image1.png"/><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png"/><Relationship Id="rId7" Type="http://schemas.openxmlformats.org/officeDocument/2006/relationships/image" Target="../media/image33.jpeg"/><Relationship Id="rId12" Type="http://schemas.openxmlformats.org/officeDocument/2006/relationships/image" Target="../media/image38.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32.jpeg"/><Relationship Id="rId11" Type="http://schemas.openxmlformats.org/officeDocument/2006/relationships/image" Target="../media/image37.png"/><Relationship Id="rId5" Type="http://schemas.openxmlformats.org/officeDocument/2006/relationships/image" Target="../media/image1.png"/><Relationship Id="rId10" Type="http://schemas.openxmlformats.org/officeDocument/2006/relationships/image" Target="../media/image36.png"/><Relationship Id="rId4" Type="http://schemas.microsoft.com/office/2007/relationships/hdphoto" Target="../media/hdphoto1.wdp"/><Relationship Id="rId9" Type="http://schemas.openxmlformats.org/officeDocument/2006/relationships/image" Target="../media/image35.jpe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microsoft.com/office/2007/relationships/hdphoto" Target="../media/hdphoto1.wdp"/><Relationship Id="rId7" Type="http://schemas.openxmlformats.org/officeDocument/2006/relationships/image" Target="../media/image41.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microsoft.com/office/2007/relationships/hdphoto" Target="../media/hdphoto1.wdp"/><Relationship Id="rId7" Type="http://schemas.openxmlformats.org/officeDocument/2006/relationships/image" Target="../media/image45.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emf"/><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50.png"/><Relationship Id="rId3" Type="http://schemas.microsoft.com/office/2007/relationships/hdphoto" Target="../media/hdphoto1.wdp"/><Relationship Id="rId7"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8.jpg"/><Relationship Id="rId5" Type="http://schemas.openxmlformats.org/officeDocument/2006/relationships/image" Target="../media/image47.jpg"/><Relationship Id="rId10" Type="http://schemas.openxmlformats.org/officeDocument/2006/relationships/image" Target="../media/image52.png"/><Relationship Id="rId4" Type="http://schemas.openxmlformats.org/officeDocument/2006/relationships/image" Target="../media/image1.png"/><Relationship Id="rId9" Type="http://schemas.openxmlformats.org/officeDocument/2006/relationships/image" Target="../media/image51.png"/></Relationships>
</file>

<file path=ppt/slides/_rels/slide19.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07/relationships/hdphoto" Target="../media/hdphoto1.wdp"/><Relationship Id="rId7" Type="http://schemas.openxmlformats.org/officeDocument/2006/relationships/image" Target="../media/image55.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4.jpeg"/><Relationship Id="rId5" Type="http://schemas.openxmlformats.org/officeDocument/2006/relationships/image" Target="../media/image53.jpeg"/><Relationship Id="rId10" Type="http://schemas.openxmlformats.org/officeDocument/2006/relationships/image" Target="../media/image58.png"/><Relationship Id="rId4" Type="http://schemas.openxmlformats.org/officeDocument/2006/relationships/image" Target="../media/image1.png"/><Relationship Id="rId9"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4.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71.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7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CuadroTexto"/>
          <p:cNvSpPr txBox="1"/>
          <p:nvPr/>
        </p:nvSpPr>
        <p:spPr>
          <a:xfrm>
            <a:off x="2759321" y="5445224"/>
            <a:ext cx="4130618" cy="646331"/>
          </a:xfrm>
          <a:prstGeom prst="rect">
            <a:avLst/>
          </a:prstGeom>
          <a:noFill/>
        </p:spPr>
        <p:txBody>
          <a:bodyPr wrap="none" rtlCol="0">
            <a:spAutoFit/>
          </a:bodyPr>
          <a:lstStyle/>
          <a:p>
            <a:r>
              <a:rPr lang="es-ES" dirty="0" smtClean="0">
                <a:solidFill>
                  <a:schemeClr val="bg1">
                    <a:lumMod val="50000"/>
                    <a:lumOff val="50000"/>
                  </a:schemeClr>
                </a:solidFill>
              </a:rPr>
              <a:t>CGA INGENIERIA Y CONSULTORES </a:t>
            </a:r>
          </a:p>
          <a:p>
            <a:r>
              <a:rPr lang="es-ES" dirty="0" smtClean="0">
                <a:solidFill>
                  <a:schemeClr val="bg1">
                    <a:lumMod val="50000"/>
                    <a:lumOff val="50000"/>
                  </a:schemeClr>
                </a:solidFill>
              </a:rPr>
              <a:t>LIMITADA</a:t>
            </a:r>
            <a:endParaRPr lang="es-ES" dirty="0">
              <a:solidFill>
                <a:schemeClr val="bg1">
                  <a:lumMod val="50000"/>
                  <a:lumOff val="50000"/>
                </a:schemeClr>
              </a:solidFill>
            </a:endParaRPr>
          </a:p>
        </p:txBody>
      </p:sp>
      <p:grpSp>
        <p:nvGrpSpPr>
          <p:cNvPr id="8" name="7 Grupo"/>
          <p:cNvGrpSpPr/>
          <p:nvPr/>
        </p:nvGrpSpPr>
        <p:grpSpPr>
          <a:xfrm>
            <a:off x="-14958" y="0"/>
            <a:ext cx="9158958" cy="6858000"/>
            <a:chOff x="-14958" y="0"/>
            <a:chExt cx="9158958" cy="6858000"/>
          </a:xfrm>
        </p:grpSpPr>
        <p:sp>
          <p:nvSpPr>
            <p:cNvPr id="9" name="8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11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13" name="12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14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2 Rectángulo"/>
          <p:cNvSpPr/>
          <p:nvPr/>
        </p:nvSpPr>
        <p:spPr>
          <a:xfrm>
            <a:off x="899592" y="2705725"/>
            <a:ext cx="5958408" cy="1569660"/>
          </a:xfrm>
          <a:prstGeom prst="rect">
            <a:avLst/>
          </a:prstGeom>
        </p:spPr>
        <p:txBody>
          <a:bodyPr wrap="square">
            <a:spAutoFit/>
          </a:bodyPr>
          <a:lstStyle/>
          <a:p>
            <a:pPr algn="ctr"/>
            <a:r>
              <a:rPr lang="es-CL" sz="4800" u="sng" dirty="0" smtClean="0">
                <a:solidFill>
                  <a:schemeClr val="accent3"/>
                </a:solidFill>
                <a:latin typeface="BankGothic Lt BT" pitchFamily="34" charset="0"/>
              </a:rPr>
              <a:t>M</a:t>
            </a:r>
            <a:r>
              <a:rPr lang="es-CL" sz="2000" u="sng" dirty="0" smtClean="0">
                <a:solidFill>
                  <a:schemeClr val="accent3"/>
                </a:solidFill>
                <a:latin typeface="BankGothic Lt BT" pitchFamily="34" charset="0"/>
              </a:rPr>
              <a:t>EJORAMIENTO</a:t>
            </a:r>
            <a:r>
              <a:rPr lang="es-CL" sz="4400" u="sng" dirty="0" smtClean="0">
                <a:solidFill>
                  <a:schemeClr val="accent3"/>
                </a:solidFill>
                <a:latin typeface="BankGothic Lt BT" pitchFamily="34" charset="0"/>
              </a:rPr>
              <a:t> </a:t>
            </a:r>
            <a:r>
              <a:rPr lang="es-CL" sz="4800" u="sng" dirty="0" smtClean="0">
                <a:solidFill>
                  <a:schemeClr val="accent3"/>
                </a:solidFill>
                <a:latin typeface="BankGothic Lt BT" pitchFamily="34" charset="0"/>
              </a:rPr>
              <a:t>E</a:t>
            </a:r>
            <a:r>
              <a:rPr lang="es-CL" sz="2000" u="sng" dirty="0" smtClean="0">
                <a:solidFill>
                  <a:schemeClr val="accent3"/>
                </a:solidFill>
                <a:latin typeface="BankGothic Lt BT" pitchFamily="34" charset="0"/>
              </a:rPr>
              <a:t>JE</a:t>
            </a:r>
            <a:r>
              <a:rPr lang="es-CL" sz="4400" u="sng" dirty="0" smtClean="0">
                <a:solidFill>
                  <a:schemeClr val="accent3"/>
                </a:solidFill>
                <a:latin typeface="BankGothic Lt BT" pitchFamily="34" charset="0"/>
              </a:rPr>
              <a:t> </a:t>
            </a:r>
            <a:r>
              <a:rPr lang="es-CL" sz="4800" u="sng" dirty="0" smtClean="0">
                <a:solidFill>
                  <a:schemeClr val="accent3"/>
                </a:solidFill>
                <a:latin typeface="BankGothic Lt BT" pitchFamily="34" charset="0"/>
              </a:rPr>
              <a:t>C</a:t>
            </a:r>
            <a:r>
              <a:rPr lang="es-CL" sz="2000" u="sng" dirty="0" smtClean="0">
                <a:solidFill>
                  <a:schemeClr val="accent3"/>
                </a:solidFill>
                <a:latin typeface="BankGothic Lt BT" pitchFamily="34" charset="0"/>
              </a:rPr>
              <a:t>ENTRAL </a:t>
            </a:r>
            <a:r>
              <a:rPr lang="es-CL" sz="4800" u="sng" dirty="0" smtClean="0">
                <a:solidFill>
                  <a:schemeClr val="accent3"/>
                </a:solidFill>
                <a:latin typeface="BankGothic Lt BT" pitchFamily="34" charset="0"/>
              </a:rPr>
              <a:t>A</a:t>
            </a:r>
            <a:r>
              <a:rPr lang="es-CL" sz="2000" u="sng" dirty="0" smtClean="0">
                <a:solidFill>
                  <a:schemeClr val="accent3"/>
                </a:solidFill>
                <a:latin typeface="BankGothic Lt BT" pitchFamily="34" charset="0"/>
              </a:rPr>
              <a:t>VDA. </a:t>
            </a:r>
            <a:r>
              <a:rPr lang="es-CL" sz="4800" u="sng" dirty="0" smtClean="0">
                <a:solidFill>
                  <a:schemeClr val="accent3"/>
                </a:solidFill>
                <a:latin typeface="BankGothic Lt BT" pitchFamily="34" charset="0"/>
              </a:rPr>
              <a:t>L</a:t>
            </a:r>
            <a:r>
              <a:rPr lang="es-CL" sz="2000" u="sng" dirty="0" smtClean="0">
                <a:solidFill>
                  <a:schemeClr val="accent3"/>
                </a:solidFill>
                <a:latin typeface="BankGothic Lt BT" pitchFamily="34" charset="0"/>
              </a:rPr>
              <a:t>O </a:t>
            </a:r>
            <a:r>
              <a:rPr lang="es-CL" sz="4800" u="sng" dirty="0" smtClean="0">
                <a:solidFill>
                  <a:schemeClr val="accent3"/>
                </a:solidFill>
                <a:latin typeface="BankGothic Lt BT" pitchFamily="34" charset="0"/>
              </a:rPr>
              <a:t>B</a:t>
            </a:r>
            <a:r>
              <a:rPr lang="es-CL" sz="2000" u="sng" dirty="0" smtClean="0">
                <a:solidFill>
                  <a:schemeClr val="accent3"/>
                </a:solidFill>
                <a:latin typeface="BankGothic Lt BT" pitchFamily="34" charset="0"/>
              </a:rPr>
              <a:t>ARNECHEA </a:t>
            </a:r>
            <a:endParaRPr lang="es-CL" sz="2000" u="sng" dirty="0">
              <a:solidFill>
                <a:schemeClr val="accent3"/>
              </a:solidFill>
              <a:latin typeface="BankGothic Lt BT" pitchFamily="34" charset="0"/>
            </a:endParaRPr>
          </a:p>
        </p:txBody>
      </p:sp>
    </p:spTree>
    <p:extLst>
      <p:ext uri="{BB962C8B-B14F-4D97-AF65-F5344CB8AC3E}">
        <p14:creationId xmlns:p14="http://schemas.microsoft.com/office/powerpoint/2010/main" val="1588327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4"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10 CuadroTexto"/>
          <p:cNvSpPr txBox="1"/>
          <p:nvPr/>
        </p:nvSpPr>
        <p:spPr>
          <a:xfrm>
            <a:off x="1801689" y="1198505"/>
            <a:ext cx="5146575" cy="984873"/>
          </a:xfrm>
          <a:prstGeom prst="rect">
            <a:avLst/>
          </a:prstGeom>
          <a:noFill/>
        </p:spPr>
        <p:txBody>
          <a:bodyPr wrap="square" lIns="91430" tIns="45714" rIns="91430" bIns="45714">
            <a:spAutoFit/>
          </a:bodyPr>
          <a:lstStyle/>
          <a:p>
            <a:pPr fontAlgn="auto">
              <a:spcBef>
                <a:spcPts val="0"/>
              </a:spcBef>
              <a:spcAft>
                <a:spcPts val="0"/>
              </a:spcAft>
              <a:defRPr/>
            </a:pPr>
            <a:r>
              <a:rPr lang="es-ES_tradnl" sz="4000" dirty="0">
                <a:solidFill>
                  <a:schemeClr val="accent3"/>
                </a:solidFill>
                <a:latin typeface="BankGothic Lt BT" pitchFamily="34" charset="0"/>
              </a:rPr>
              <a:t>A</a:t>
            </a:r>
            <a:r>
              <a:rPr lang="es-ES_tradnl" sz="1800" dirty="0">
                <a:solidFill>
                  <a:schemeClr val="accent3"/>
                </a:solidFill>
                <a:latin typeface="BankGothic Lt BT" pitchFamily="34" charset="0"/>
              </a:rPr>
              <a:t>NTECEDENTES </a:t>
            </a:r>
            <a:r>
              <a:rPr lang="es-ES_tradnl" sz="4000" dirty="0">
                <a:solidFill>
                  <a:schemeClr val="accent3"/>
                </a:solidFill>
                <a:latin typeface="BankGothic Lt BT" pitchFamily="34" charset="0"/>
              </a:rPr>
              <a:t>G</a:t>
            </a:r>
            <a:r>
              <a:rPr lang="es-ES_tradnl" sz="1800" dirty="0">
                <a:solidFill>
                  <a:schemeClr val="accent3"/>
                </a:solidFill>
                <a:latin typeface="BankGothic Lt BT" pitchFamily="34" charset="0"/>
              </a:rPr>
              <a:t>ENERALES</a:t>
            </a:r>
          </a:p>
          <a:p>
            <a:pPr fontAlgn="auto">
              <a:spcBef>
                <a:spcPts val="0"/>
              </a:spcBef>
              <a:spcAft>
                <a:spcPts val="0"/>
              </a:spcAft>
              <a:defRPr/>
            </a:pPr>
            <a:endParaRPr lang="es-ES_tradnl" sz="1800" dirty="0">
              <a:solidFill>
                <a:schemeClr val="accent3"/>
              </a:solidFill>
              <a:latin typeface="BankGothic Lt BT" pitchFamily="34" charset="0"/>
            </a:endParaRPr>
          </a:p>
        </p:txBody>
      </p:sp>
      <p:sp>
        <p:nvSpPr>
          <p:cNvPr id="5" name="4 CuadroTexto"/>
          <p:cNvSpPr txBox="1"/>
          <p:nvPr/>
        </p:nvSpPr>
        <p:spPr>
          <a:xfrm>
            <a:off x="179512" y="2492896"/>
            <a:ext cx="4320480" cy="425053"/>
          </a:xfrm>
          <a:prstGeom prst="rect">
            <a:avLst/>
          </a:prstGeom>
          <a:noFill/>
        </p:spPr>
        <p:txBody>
          <a:bodyPr wrap="square" rtlCol="0">
            <a:spAutoFit/>
          </a:bodyPr>
          <a:lstStyle/>
          <a:p>
            <a:pPr>
              <a:lnSpc>
                <a:spcPct val="150000"/>
              </a:lnSpc>
            </a:pPr>
            <a:r>
              <a:rPr lang="es-ES_tradnl" sz="1600" b="1" dirty="0">
                <a:latin typeface="BankGothic Lt BT" pitchFamily="34" charset="0"/>
              </a:rPr>
              <a:t>NOMBRE DEL PROYECTO: </a:t>
            </a:r>
          </a:p>
        </p:txBody>
      </p:sp>
      <p:sp>
        <p:nvSpPr>
          <p:cNvPr id="7" name="6 CuadroTexto"/>
          <p:cNvSpPr txBox="1"/>
          <p:nvPr/>
        </p:nvSpPr>
        <p:spPr>
          <a:xfrm>
            <a:off x="246200" y="3555529"/>
            <a:ext cx="2834095" cy="425053"/>
          </a:xfrm>
          <a:prstGeom prst="rect">
            <a:avLst/>
          </a:prstGeom>
          <a:noFill/>
        </p:spPr>
        <p:txBody>
          <a:bodyPr wrap="square" rtlCol="0">
            <a:spAutoFit/>
          </a:bodyPr>
          <a:lstStyle/>
          <a:p>
            <a:pPr>
              <a:lnSpc>
                <a:spcPct val="150000"/>
              </a:lnSpc>
            </a:pPr>
            <a:r>
              <a:rPr lang="es-ES_tradnl" sz="1600" b="1" dirty="0" smtClean="0">
                <a:latin typeface="BankGothic Lt BT" pitchFamily="34" charset="0"/>
              </a:rPr>
              <a:t>MANDANTE: </a:t>
            </a:r>
            <a:endParaRPr lang="es-ES_tradnl" sz="1600" b="1" dirty="0">
              <a:latin typeface="BankGothic Lt BT" pitchFamily="34" charset="0"/>
            </a:endParaRPr>
          </a:p>
        </p:txBody>
      </p:sp>
      <p:sp>
        <p:nvSpPr>
          <p:cNvPr id="8" name="7 CuadroTexto"/>
          <p:cNvSpPr txBox="1"/>
          <p:nvPr/>
        </p:nvSpPr>
        <p:spPr>
          <a:xfrm>
            <a:off x="225737" y="4480011"/>
            <a:ext cx="3626183" cy="425053"/>
          </a:xfrm>
          <a:prstGeom prst="rect">
            <a:avLst/>
          </a:prstGeom>
          <a:noFill/>
        </p:spPr>
        <p:txBody>
          <a:bodyPr wrap="square" rtlCol="0">
            <a:spAutoFit/>
          </a:bodyPr>
          <a:lstStyle/>
          <a:p>
            <a:pPr>
              <a:lnSpc>
                <a:spcPct val="150000"/>
              </a:lnSpc>
            </a:pPr>
            <a:r>
              <a:rPr lang="es-ES_tradnl" sz="1600" b="1" dirty="0" smtClean="0">
                <a:latin typeface="BankGothic Lt BT" pitchFamily="34" charset="0"/>
              </a:rPr>
              <a:t>EMPRESA CONSULTORA:</a:t>
            </a:r>
            <a:endParaRPr lang="es-ES_tradnl" sz="1600" b="1" dirty="0">
              <a:latin typeface="BankGothic Lt BT" pitchFamily="34" charset="0"/>
            </a:endParaRPr>
          </a:p>
        </p:txBody>
      </p:sp>
      <p:sp>
        <p:nvSpPr>
          <p:cNvPr id="10" name="9 CuadroTexto"/>
          <p:cNvSpPr txBox="1"/>
          <p:nvPr/>
        </p:nvSpPr>
        <p:spPr>
          <a:xfrm>
            <a:off x="3294021" y="2420961"/>
            <a:ext cx="5849607" cy="1477328"/>
          </a:xfrm>
          <a:prstGeom prst="rect">
            <a:avLst/>
          </a:prstGeom>
          <a:noFill/>
        </p:spPr>
        <p:txBody>
          <a:bodyPr wrap="square" rtlCol="0">
            <a:spAutoFit/>
          </a:bodyPr>
          <a:lstStyle/>
          <a:p>
            <a:pPr>
              <a:lnSpc>
                <a:spcPct val="150000"/>
              </a:lnSpc>
            </a:pPr>
            <a:r>
              <a:rPr lang="es-ES_tradnl" sz="1400" dirty="0" smtClean="0">
                <a:latin typeface="BankGothic Lt BT" pitchFamily="34" charset="0"/>
              </a:rPr>
              <a:t>Mejoramiento Eje Central Avenida  </a:t>
            </a:r>
          </a:p>
          <a:p>
            <a:pPr>
              <a:lnSpc>
                <a:spcPct val="150000"/>
              </a:lnSpc>
            </a:pPr>
            <a:r>
              <a:rPr lang="es-ES_tradnl" sz="1400" dirty="0" smtClean="0">
                <a:latin typeface="BankGothic Lt BT" pitchFamily="34" charset="0"/>
              </a:rPr>
              <a:t>Lo Barnechea</a:t>
            </a:r>
          </a:p>
          <a:p>
            <a:pPr>
              <a:lnSpc>
                <a:spcPct val="150000"/>
              </a:lnSpc>
            </a:pPr>
            <a:r>
              <a:rPr lang="es-ES_tradnl" sz="1400" dirty="0" smtClean="0">
                <a:latin typeface="BankGothic Lt BT" pitchFamily="34" charset="0"/>
              </a:rPr>
              <a:t>Comuna Lo Barnechea</a:t>
            </a:r>
          </a:p>
          <a:p>
            <a:pPr>
              <a:lnSpc>
                <a:spcPct val="150000"/>
              </a:lnSpc>
            </a:pPr>
            <a:endParaRPr lang="es-ES_tradnl" dirty="0">
              <a:latin typeface="BankGothic Lt BT" pitchFamily="34" charset="0"/>
            </a:endParaRPr>
          </a:p>
        </p:txBody>
      </p:sp>
      <p:sp>
        <p:nvSpPr>
          <p:cNvPr id="11" name="10 CuadroTexto"/>
          <p:cNvSpPr txBox="1"/>
          <p:nvPr/>
        </p:nvSpPr>
        <p:spPr>
          <a:xfrm>
            <a:off x="3389593" y="4586322"/>
            <a:ext cx="4418271" cy="318742"/>
          </a:xfrm>
          <a:prstGeom prst="rect">
            <a:avLst/>
          </a:prstGeom>
          <a:noFill/>
        </p:spPr>
        <p:txBody>
          <a:bodyPr wrap="square" rtlCol="0">
            <a:spAutoFit/>
          </a:bodyPr>
          <a:lstStyle/>
          <a:p>
            <a:pPr algn="just" eaLnBrk="0" hangingPunct="0">
              <a:lnSpc>
                <a:spcPct val="110000"/>
              </a:lnSpc>
              <a:spcBef>
                <a:spcPct val="50000"/>
              </a:spcBef>
              <a:buClr>
                <a:srgbClr val="F5530B"/>
              </a:buClr>
            </a:pPr>
            <a:r>
              <a:rPr lang="es-CL" sz="1400" dirty="0" smtClean="0">
                <a:latin typeface="BankGothic Lt BT" pitchFamily="34" charset="0"/>
              </a:rPr>
              <a:t>CGA Ingeniería &amp; Consultores Ltda.</a:t>
            </a:r>
          </a:p>
        </p:txBody>
      </p:sp>
      <p:sp>
        <p:nvSpPr>
          <p:cNvPr id="12" name="11 CuadroTexto"/>
          <p:cNvSpPr txBox="1"/>
          <p:nvPr/>
        </p:nvSpPr>
        <p:spPr>
          <a:xfrm>
            <a:off x="3351649" y="3566563"/>
            <a:ext cx="5566437" cy="663451"/>
          </a:xfrm>
          <a:prstGeom prst="rect">
            <a:avLst/>
          </a:prstGeom>
          <a:noFill/>
        </p:spPr>
        <p:txBody>
          <a:bodyPr wrap="square" rtlCol="0">
            <a:spAutoFit/>
          </a:bodyPr>
          <a:lstStyle/>
          <a:p>
            <a:pPr algn="just" eaLnBrk="0" hangingPunct="0">
              <a:lnSpc>
                <a:spcPct val="110000"/>
              </a:lnSpc>
              <a:spcBef>
                <a:spcPct val="50000"/>
              </a:spcBef>
              <a:buClr>
                <a:srgbClr val="F5530B"/>
              </a:buClr>
            </a:pPr>
            <a:r>
              <a:rPr lang="es-CL" sz="1400" dirty="0" smtClean="0">
                <a:latin typeface="BankGothic Lt BT" pitchFamily="34" charset="0"/>
              </a:rPr>
              <a:t>Secretaria Comunal de Planificación </a:t>
            </a:r>
          </a:p>
          <a:p>
            <a:pPr algn="just" eaLnBrk="0" hangingPunct="0">
              <a:lnSpc>
                <a:spcPct val="110000"/>
              </a:lnSpc>
              <a:spcBef>
                <a:spcPct val="50000"/>
              </a:spcBef>
              <a:buClr>
                <a:srgbClr val="F5530B"/>
              </a:buClr>
            </a:pPr>
            <a:r>
              <a:rPr lang="es-CL" sz="1400" dirty="0" smtClean="0">
                <a:latin typeface="BankGothic Lt BT" pitchFamily="34" charset="0"/>
              </a:rPr>
              <a:t>SECPLAN.</a:t>
            </a:r>
          </a:p>
        </p:txBody>
      </p:sp>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9" name="18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20" name="19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2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56422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10 CuadroTexto"/>
          <p:cNvSpPr txBox="1"/>
          <p:nvPr/>
        </p:nvSpPr>
        <p:spPr>
          <a:xfrm>
            <a:off x="2449761" y="1199132"/>
            <a:ext cx="4210471" cy="984873"/>
          </a:xfrm>
          <a:prstGeom prst="rect">
            <a:avLst/>
          </a:prstGeom>
          <a:noFill/>
        </p:spPr>
        <p:txBody>
          <a:bodyPr wrap="square" lIns="91430" tIns="45714" rIns="91430" bIns="45714">
            <a:spAutoFit/>
          </a:bodyPr>
          <a:lstStyle/>
          <a:p>
            <a:pPr fontAlgn="auto">
              <a:spcBef>
                <a:spcPts val="0"/>
              </a:spcBef>
              <a:spcAft>
                <a:spcPts val="0"/>
              </a:spcAft>
              <a:defRPr/>
            </a:pPr>
            <a:r>
              <a:rPr lang="es-ES_tradnl" sz="4000" dirty="0" smtClean="0">
                <a:solidFill>
                  <a:schemeClr val="accent3"/>
                </a:solidFill>
                <a:latin typeface="BankGothic Lt BT" pitchFamily="34" charset="0"/>
              </a:rPr>
              <a:t>I</a:t>
            </a:r>
            <a:r>
              <a:rPr lang="es-ES_tradnl" sz="1800" dirty="0" smtClean="0">
                <a:solidFill>
                  <a:schemeClr val="accent3"/>
                </a:solidFill>
                <a:latin typeface="BankGothic Lt BT" pitchFamily="34" charset="0"/>
              </a:rPr>
              <a:t>NTRODUCCIÓN:</a:t>
            </a:r>
            <a:endParaRPr lang="es-ES_tradnl" sz="1800" dirty="0">
              <a:solidFill>
                <a:schemeClr val="accent3"/>
              </a:solidFill>
              <a:latin typeface="BankGothic Lt BT" pitchFamily="34" charset="0"/>
            </a:endParaRPr>
          </a:p>
          <a:p>
            <a:pPr fontAlgn="auto">
              <a:spcBef>
                <a:spcPts val="0"/>
              </a:spcBef>
              <a:spcAft>
                <a:spcPts val="0"/>
              </a:spcAft>
              <a:defRPr/>
            </a:pPr>
            <a:endParaRPr lang="es-ES_tradnl" sz="1800" dirty="0">
              <a:solidFill>
                <a:schemeClr val="accent3"/>
              </a:solidFill>
              <a:latin typeface="BankGothic Lt BT" pitchFamily="34" charset="0"/>
            </a:endParaRPr>
          </a:p>
        </p:txBody>
      </p:sp>
      <p:sp>
        <p:nvSpPr>
          <p:cNvPr id="3" name="Rectángulo 2"/>
          <p:cNvSpPr>
            <a:spLocks noChangeArrowheads="1"/>
          </p:cNvSpPr>
          <p:nvPr/>
        </p:nvSpPr>
        <p:spPr bwMode="auto">
          <a:xfrm>
            <a:off x="699480" y="2060848"/>
            <a:ext cx="6176776"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es-ES" sz="1400" dirty="0">
                <a:latin typeface="BankGothic Lt BT" pitchFamily="34" charset="0"/>
              </a:rPr>
              <a:t>La Ilustre Municipalidad de Lo </a:t>
            </a:r>
            <a:r>
              <a:rPr lang="es-ES" sz="1400" dirty="0" smtClean="0">
                <a:latin typeface="BankGothic Lt BT" pitchFamily="34" charset="0"/>
              </a:rPr>
              <a:t>Barnechea, en el marco de su desarrollo comunal, solicitó mediante licitación pública,  el desarrollo del proyecto “Mejoramiento Eje Central Avda. Lo Barnechea”, el cual contempla el </a:t>
            </a:r>
            <a:r>
              <a:rPr lang="es-ES" sz="1400" dirty="0">
                <a:latin typeface="BankGothic Lt BT" pitchFamily="34" charset="0"/>
              </a:rPr>
              <a:t>diseño de pavimentación, mejoramiento de áreas verdes, iluminación, diseño de espacios urbanos, considerando reposición de nuevos sectores de veredas.</a:t>
            </a:r>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9" name="8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7433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2134" y="4807"/>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10 CuadroTexto"/>
          <p:cNvSpPr txBox="1"/>
          <p:nvPr/>
        </p:nvSpPr>
        <p:spPr>
          <a:xfrm>
            <a:off x="711437" y="1201853"/>
            <a:ext cx="4210471" cy="984873"/>
          </a:xfrm>
          <a:prstGeom prst="rect">
            <a:avLst/>
          </a:prstGeom>
          <a:noFill/>
        </p:spPr>
        <p:txBody>
          <a:bodyPr wrap="square" lIns="91430" tIns="45714" rIns="91430" bIns="45714">
            <a:spAutoFit/>
          </a:bodyPr>
          <a:lstStyle/>
          <a:p>
            <a:pPr fontAlgn="auto">
              <a:spcBef>
                <a:spcPts val="0"/>
              </a:spcBef>
              <a:spcAft>
                <a:spcPts val="0"/>
              </a:spcAft>
              <a:defRPr/>
            </a:pPr>
            <a:r>
              <a:rPr lang="es-ES_tradnl" sz="4000" dirty="0">
                <a:solidFill>
                  <a:schemeClr val="accent3"/>
                </a:solidFill>
                <a:latin typeface="BankGothic Lt BT" pitchFamily="34" charset="0"/>
              </a:rPr>
              <a:t>U</a:t>
            </a:r>
            <a:r>
              <a:rPr lang="es-ES_tradnl" sz="1800" dirty="0" smtClean="0">
                <a:solidFill>
                  <a:schemeClr val="accent3"/>
                </a:solidFill>
                <a:latin typeface="BankGothic Lt BT" pitchFamily="34" charset="0"/>
              </a:rPr>
              <a:t>BICACIÓN:</a:t>
            </a:r>
            <a:endParaRPr lang="es-ES_tradnl" sz="1800" dirty="0">
              <a:solidFill>
                <a:schemeClr val="accent3"/>
              </a:solidFill>
              <a:latin typeface="BankGothic Lt BT" pitchFamily="34" charset="0"/>
            </a:endParaRPr>
          </a:p>
          <a:p>
            <a:pPr fontAlgn="auto">
              <a:spcBef>
                <a:spcPts val="0"/>
              </a:spcBef>
              <a:spcAft>
                <a:spcPts val="0"/>
              </a:spcAft>
              <a:defRPr/>
            </a:pPr>
            <a:endParaRPr lang="es-ES_tradnl" sz="1800" dirty="0">
              <a:solidFill>
                <a:schemeClr val="accent3"/>
              </a:solidFill>
              <a:latin typeface="BankGothic Lt BT" pitchFamily="34" charset="0"/>
            </a:endParaRPr>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9" name="8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437" y="1963784"/>
            <a:ext cx="6219825" cy="431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2874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12 Grupo"/>
          <p:cNvGrpSpPr/>
          <p:nvPr/>
        </p:nvGrpSpPr>
        <p:grpSpPr>
          <a:xfrm>
            <a:off x="-14958" y="0"/>
            <a:ext cx="9158958" cy="6858000"/>
            <a:chOff x="-14958" y="0"/>
            <a:chExt cx="9158958" cy="6858000"/>
          </a:xfrm>
        </p:grpSpPr>
        <p:sp>
          <p:nvSpPr>
            <p:cNvPr id="14" name="13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14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16" name="15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17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1 Título"/>
          <p:cNvSpPr>
            <a:spLocks noGrp="1"/>
          </p:cNvSpPr>
          <p:nvPr>
            <p:ph type="title"/>
          </p:nvPr>
        </p:nvSpPr>
        <p:spPr>
          <a:xfrm>
            <a:off x="611993" y="1191890"/>
            <a:ext cx="6552295" cy="508918"/>
          </a:xfrm>
        </p:spPr>
        <p:txBody>
          <a:bodyPr>
            <a:noAutofit/>
          </a:bodyPr>
          <a:lstStyle/>
          <a:p>
            <a:r>
              <a:rPr lang="es-ES" sz="4000" dirty="0" smtClean="0">
                <a:solidFill>
                  <a:srgbClr val="9BBB59"/>
                </a:solidFill>
                <a:latin typeface="BankGothic Lt BT" pitchFamily="34" charset="0"/>
              </a:rPr>
              <a:t>E</a:t>
            </a:r>
            <a:r>
              <a:rPr lang="es-ES" sz="1800" dirty="0" smtClean="0">
                <a:solidFill>
                  <a:srgbClr val="9BBB59"/>
                </a:solidFill>
                <a:latin typeface="BankGothic Lt BT" pitchFamily="34" charset="0"/>
              </a:rPr>
              <a:t>STADO </a:t>
            </a:r>
            <a:r>
              <a:rPr lang="es-ES" sz="4000" dirty="0" smtClean="0">
                <a:solidFill>
                  <a:srgbClr val="9BBB59"/>
                </a:solidFill>
                <a:latin typeface="BankGothic Lt BT" pitchFamily="34" charset="0"/>
              </a:rPr>
              <a:t>A</a:t>
            </a:r>
            <a:r>
              <a:rPr lang="es-ES" sz="1800" dirty="0" smtClean="0">
                <a:solidFill>
                  <a:srgbClr val="9BBB59"/>
                </a:solidFill>
                <a:latin typeface="BankGothic Lt BT" pitchFamily="34" charset="0"/>
              </a:rPr>
              <a:t>CTUAL – </a:t>
            </a:r>
            <a:r>
              <a:rPr lang="es-ES" sz="4000" dirty="0" smtClean="0">
                <a:solidFill>
                  <a:srgbClr val="9BBB59"/>
                </a:solidFill>
                <a:latin typeface="BankGothic Lt BT" pitchFamily="34" charset="0"/>
              </a:rPr>
              <a:t>M</a:t>
            </a:r>
            <a:r>
              <a:rPr lang="es-ES" sz="1800" dirty="0" smtClean="0">
                <a:solidFill>
                  <a:srgbClr val="9BBB59"/>
                </a:solidFill>
                <a:latin typeface="BankGothic Lt BT" pitchFamily="34" charset="0"/>
              </a:rPr>
              <a:t>OBILIARIO </a:t>
            </a:r>
            <a:r>
              <a:rPr lang="es-ES" sz="4000" dirty="0" smtClean="0">
                <a:solidFill>
                  <a:srgbClr val="9BBB59"/>
                </a:solidFill>
                <a:latin typeface="BankGothic Lt BT" pitchFamily="34" charset="0"/>
              </a:rPr>
              <a:t>U</a:t>
            </a:r>
            <a:r>
              <a:rPr lang="es-ES" sz="1800" dirty="0" smtClean="0">
                <a:solidFill>
                  <a:srgbClr val="9BBB59"/>
                </a:solidFill>
                <a:latin typeface="BankGothic Lt BT" pitchFamily="34" charset="0"/>
              </a:rPr>
              <a:t>RBANO</a:t>
            </a:r>
            <a:endParaRPr lang="es-ES" sz="1800" dirty="0">
              <a:solidFill>
                <a:schemeClr val="accent3"/>
              </a:solidFill>
              <a:latin typeface="BankGothic Lt BT" pitchFamily="34" charset="0"/>
              <a:ea typeface="+mn-ea"/>
              <a:cs typeface="+mn-cs"/>
            </a:endParaRPr>
          </a:p>
        </p:txBody>
      </p:sp>
      <p:pic>
        <p:nvPicPr>
          <p:cNvPr id="4" name="0 Imagen"/>
          <p:cNvPicPr>
            <a:picLocks noGrp="1"/>
          </p:cNvPicPr>
          <p:nvPr>
            <p:ph idx="1"/>
          </p:nvPr>
        </p:nvPicPr>
        <p:blipFill>
          <a:blip r:embed="rId5" cstate="print">
            <a:extLst>
              <a:ext uri="{28A0092B-C50C-407E-A947-70E740481C1C}">
                <a14:useLocalDpi xmlns:a14="http://schemas.microsoft.com/office/drawing/2010/main" val="0"/>
              </a:ext>
            </a:extLst>
          </a:blip>
          <a:stretch>
            <a:fillRect/>
          </a:stretch>
        </p:blipFill>
        <p:spPr>
          <a:xfrm rot="5400000">
            <a:off x="3222760" y="2888940"/>
            <a:ext cx="4536504" cy="2736304"/>
          </a:xfrm>
          <a:prstGeom prst="rect">
            <a:avLst/>
          </a:prstGeom>
        </p:spPr>
      </p:pic>
      <p:sp>
        <p:nvSpPr>
          <p:cNvPr id="5" name="4 CuadroTexto"/>
          <p:cNvSpPr txBox="1"/>
          <p:nvPr/>
        </p:nvSpPr>
        <p:spPr>
          <a:xfrm>
            <a:off x="467425" y="4891612"/>
            <a:ext cx="3600400" cy="1384995"/>
          </a:xfrm>
          <a:prstGeom prst="rect">
            <a:avLst/>
          </a:prstGeom>
          <a:solidFill>
            <a:schemeClr val="accent5">
              <a:lumMod val="75000"/>
            </a:schemeClr>
          </a:solidFill>
        </p:spPr>
        <p:txBody>
          <a:bodyPr wrap="square" rtlCol="0">
            <a:spAutoFit/>
          </a:bodyPr>
          <a:lstStyle/>
          <a:p>
            <a:r>
              <a:rPr lang="es-CL" sz="1400" b="1" dirty="0" smtClean="0">
                <a:solidFill>
                  <a:schemeClr val="bg1"/>
                </a:solidFill>
              </a:rPr>
              <a:t>TRAMO: </a:t>
            </a:r>
            <a:r>
              <a:rPr lang="es-CL" sz="1400" b="1" dirty="0">
                <a:solidFill>
                  <a:schemeClr val="bg1"/>
                </a:solidFill>
              </a:rPr>
              <a:t>AV. RAÚL LABBÉ / LOS </a:t>
            </a:r>
            <a:r>
              <a:rPr lang="es-CL" sz="1400" b="1" dirty="0" smtClean="0">
                <a:solidFill>
                  <a:schemeClr val="bg1"/>
                </a:solidFill>
              </a:rPr>
              <a:t>PATOS</a:t>
            </a:r>
          </a:p>
          <a:p>
            <a:r>
              <a:rPr lang="es-ES" sz="1000" dirty="0" smtClean="0">
                <a:solidFill>
                  <a:schemeClr val="bg1"/>
                </a:solidFill>
              </a:rPr>
              <a:t>Bancas: 10 unid., En general se encuentran en estado Bueno a Regular.</a:t>
            </a:r>
          </a:p>
          <a:p>
            <a:r>
              <a:rPr lang="es-ES" sz="1000" dirty="0" smtClean="0">
                <a:solidFill>
                  <a:schemeClr val="bg1"/>
                </a:solidFill>
              </a:rPr>
              <a:t>Basurero: 13 unid., En general se encuentran en estado bueno a regular, no existe ninguno en mal estado.</a:t>
            </a:r>
          </a:p>
          <a:p>
            <a:r>
              <a:rPr lang="es-ES" sz="1000" dirty="0" smtClean="0">
                <a:solidFill>
                  <a:schemeClr val="bg1"/>
                </a:solidFill>
              </a:rPr>
              <a:t>Reja: 2 unid., Estado malo y regular.</a:t>
            </a:r>
          </a:p>
          <a:p>
            <a:r>
              <a:rPr lang="es-ES" sz="1000" dirty="0" smtClean="0">
                <a:solidFill>
                  <a:schemeClr val="bg1"/>
                </a:solidFill>
              </a:rPr>
              <a:t>Quisco: 1 unid., Estado malo.</a:t>
            </a:r>
          </a:p>
          <a:p>
            <a:r>
              <a:rPr lang="es-ES" sz="1000" dirty="0" smtClean="0">
                <a:solidFill>
                  <a:schemeClr val="bg1"/>
                </a:solidFill>
              </a:rPr>
              <a:t>Paradero: 2 unid. Estado de ambos bueno.</a:t>
            </a:r>
            <a:endParaRPr lang="es-ES" sz="1400" dirty="0">
              <a:solidFill>
                <a:schemeClr val="bg1"/>
              </a:solidFill>
            </a:endParaRPr>
          </a:p>
        </p:txBody>
      </p:sp>
      <p:sp>
        <p:nvSpPr>
          <p:cNvPr id="7" name="6 CuadroTexto"/>
          <p:cNvSpPr txBox="1"/>
          <p:nvPr/>
        </p:nvSpPr>
        <p:spPr>
          <a:xfrm>
            <a:off x="467425" y="3339330"/>
            <a:ext cx="3600400" cy="1384995"/>
          </a:xfrm>
          <a:prstGeom prst="rect">
            <a:avLst/>
          </a:prstGeom>
          <a:solidFill>
            <a:schemeClr val="accent3"/>
          </a:solidFill>
        </p:spPr>
        <p:txBody>
          <a:bodyPr wrap="square" rtlCol="0">
            <a:spAutoFit/>
          </a:bodyPr>
          <a:lstStyle/>
          <a:p>
            <a:r>
              <a:rPr lang="es-CL" sz="1400" b="1" dirty="0" smtClean="0">
                <a:solidFill>
                  <a:schemeClr val="bg1"/>
                </a:solidFill>
              </a:rPr>
              <a:t>TRAMO: LOS </a:t>
            </a:r>
            <a:r>
              <a:rPr lang="es-CL" sz="1400" b="1" dirty="0">
                <a:solidFill>
                  <a:schemeClr val="bg1"/>
                </a:solidFill>
              </a:rPr>
              <a:t>PATOS / COMANDANTE </a:t>
            </a:r>
            <a:r>
              <a:rPr lang="es-CL" sz="1400" b="1" dirty="0" smtClean="0">
                <a:solidFill>
                  <a:schemeClr val="bg1"/>
                </a:solidFill>
              </a:rPr>
              <a:t>MALBEC</a:t>
            </a:r>
          </a:p>
          <a:p>
            <a:r>
              <a:rPr lang="es-ES" sz="1000" dirty="0" smtClean="0">
                <a:solidFill>
                  <a:schemeClr val="bg1"/>
                </a:solidFill>
              </a:rPr>
              <a:t>Bancas: 12 unid., En general se encuentran en estado Bueno a Regular.</a:t>
            </a:r>
          </a:p>
          <a:p>
            <a:r>
              <a:rPr lang="es-ES" sz="1000" dirty="0" smtClean="0">
                <a:solidFill>
                  <a:schemeClr val="bg1"/>
                </a:solidFill>
              </a:rPr>
              <a:t>Basurero: 1 unid., En general se encuentran en estado bueno.</a:t>
            </a:r>
          </a:p>
          <a:p>
            <a:r>
              <a:rPr lang="es-ES" sz="1000" dirty="0" smtClean="0">
                <a:solidFill>
                  <a:schemeClr val="bg1"/>
                </a:solidFill>
              </a:rPr>
              <a:t>Quisco: 3 unid., Estado malo, bueno y regular.</a:t>
            </a:r>
          </a:p>
          <a:p>
            <a:r>
              <a:rPr lang="es-ES" sz="1000" dirty="0" smtClean="0">
                <a:solidFill>
                  <a:schemeClr val="bg1"/>
                </a:solidFill>
              </a:rPr>
              <a:t>Paradero: 1 unid. Estado bueno.</a:t>
            </a:r>
          </a:p>
          <a:p>
            <a:r>
              <a:rPr lang="es-ES" sz="1000" dirty="0" smtClean="0">
                <a:solidFill>
                  <a:schemeClr val="bg1"/>
                </a:solidFill>
              </a:rPr>
              <a:t>Grifo: 2 unid, Buenos , pero mala ubicación.</a:t>
            </a:r>
          </a:p>
          <a:p>
            <a:r>
              <a:rPr lang="es-ES" sz="1000" dirty="0" smtClean="0">
                <a:solidFill>
                  <a:schemeClr val="bg1"/>
                </a:solidFill>
              </a:rPr>
              <a:t>Caseta Telefónica: 1 unid. Estado malo. </a:t>
            </a:r>
            <a:endParaRPr lang="es-ES" sz="1000" dirty="0">
              <a:solidFill>
                <a:schemeClr val="bg1"/>
              </a:solidFill>
            </a:endParaRPr>
          </a:p>
        </p:txBody>
      </p:sp>
      <p:sp>
        <p:nvSpPr>
          <p:cNvPr id="9" name="8 CuadroTexto"/>
          <p:cNvSpPr txBox="1"/>
          <p:nvPr/>
        </p:nvSpPr>
        <p:spPr>
          <a:xfrm>
            <a:off x="467425" y="2053912"/>
            <a:ext cx="3600400" cy="1231106"/>
          </a:xfrm>
          <a:prstGeom prst="rect">
            <a:avLst/>
          </a:prstGeom>
          <a:solidFill>
            <a:schemeClr val="accent2"/>
          </a:solidFill>
        </p:spPr>
        <p:txBody>
          <a:bodyPr wrap="square" rtlCol="0">
            <a:spAutoFit/>
          </a:bodyPr>
          <a:lstStyle/>
          <a:p>
            <a:r>
              <a:rPr lang="es-CL" sz="1400" b="1" dirty="0" smtClean="0">
                <a:solidFill>
                  <a:schemeClr val="bg1"/>
                </a:solidFill>
              </a:rPr>
              <a:t>TRAMO: COMANDANTE </a:t>
            </a:r>
            <a:r>
              <a:rPr lang="es-CL" sz="1400" b="1" dirty="0">
                <a:solidFill>
                  <a:schemeClr val="bg1"/>
                </a:solidFill>
              </a:rPr>
              <a:t>MALBEC / EL </a:t>
            </a:r>
            <a:r>
              <a:rPr lang="es-CL" sz="1400" b="1" dirty="0" smtClean="0">
                <a:solidFill>
                  <a:schemeClr val="bg1"/>
                </a:solidFill>
              </a:rPr>
              <a:t>GABINO</a:t>
            </a:r>
          </a:p>
          <a:p>
            <a:r>
              <a:rPr lang="es-ES" sz="1000" dirty="0" smtClean="0">
                <a:solidFill>
                  <a:schemeClr val="bg1"/>
                </a:solidFill>
              </a:rPr>
              <a:t>Bancas: 1 unid., Estado Bueno.</a:t>
            </a:r>
          </a:p>
          <a:p>
            <a:r>
              <a:rPr lang="es-ES" sz="1000" dirty="0" smtClean="0">
                <a:solidFill>
                  <a:schemeClr val="bg1"/>
                </a:solidFill>
              </a:rPr>
              <a:t>Basurero: 4 unid., En general se encuentran en estado bueno.</a:t>
            </a:r>
          </a:p>
          <a:p>
            <a:r>
              <a:rPr lang="es-ES" sz="1000" dirty="0" smtClean="0">
                <a:solidFill>
                  <a:schemeClr val="bg1"/>
                </a:solidFill>
              </a:rPr>
              <a:t>Quisco: 1 unid., Estado regular.</a:t>
            </a:r>
          </a:p>
          <a:p>
            <a:r>
              <a:rPr lang="es-ES" sz="1000" dirty="0" smtClean="0">
                <a:solidFill>
                  <a:schemeClr val="bg1"/>
                </a:solidFill>
              </a:rPr>
              <a:t>Paradero: 3 unid. Estado bueno.</a:t>
            </a:r>
          </a:p>
          <a:p>
            <a:r>
              <a:rPr lang="es-ES" sz="1000" dirty="0" smtClean="0">
                <a:solidFill>
                  <a:schemeClr val="bg1"/>
                </a:solidFill>
              </a:rPr>
              <a:t>Grifo: 5 unid, Estado bueno , pero algunos en mala ubicación.</a:t>
            </a:r>
          </a:p>
          <a:p>
            <a:r>
              <a:rPr lang="es-ES" sz="1000" dirty="0" smtClean="0">
                <a:solidFill>
                  <a:schemeClr val="bg1"/>
                </a:solidFill>
              </a:rPr>
              <a:t>Caseta Telefónica: 1 unid. Estado malo. </a:t>
            </a:r>
            <a:endParaRPr lang="es-ES" sz="1400" dirty="0">
              <a:solidFill>
                <a:schemeClr val="bg1"/>
              </a:solidFill>
            </a:endParaRPr>
          </a:p>
        </p:txBody>
      </p:sp>
    </p:spTree>
    <p:extLst>
      <p:ext uri="{BB962C8B-B14F-4D97-AF65-F5344CB8AC3E}">
        <p14:creationId xmlns:p14="http://schemas.microsoft.com/office/powerpoint/2010/main" val="33263066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9 Grupo"/>
          <p:cNvGrpSpPr/>
          <p:nvPr/>
        </p:nvGrpSpPr>
        <p:grpSpPr>
          <a:xfrm>
            <a:off x="-14958" y="0"/>
            <a:ext cx="9158958" cy="6858000"/>
            <a:chOff x="-14958" y="0"/>
            <a:chExt cx="9158958" cy="6858000"/>
          </a:xfrm>
        </p:grpSpPr>
        <p:sp>
          <p:nvSpPr>
            <p:cNvPr id="11" name="10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11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13" name="12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14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4" name="0 Imagen"/>
          <p:cNvPicPr>
            <a:picLocks noGrp="1"/>
          </p:cNvPicPr>
          <p:nvPr>
            <p:ph idx="1"/>
          </p:nvPr>
        </p:nvPicPr>
        <p:blipFill>
          <a:blip r:embed="rId5" cstate="print">
            <a:extLst>
              <a:ext uri="{28A0092B-C50C-407E-A947-70E740481C1C}">
                <a14:useLocalDpi xmlns:a14="http://schemas.microsoft.com/office/drawing/2010/main" val="0"/>
              </a:ext>
            </a:extLst>
          </a:blip>
          <a:stretch>
            <a:fillRect/>
          </a:stretch>
        </p:blipFill>
        <p:spPr>
          <a:xfrm rot="5400000">
            <a:off x="3498897" y="2535400"/>
            <a:ext cx="4536504" cy="2736304"/>
          </a:xfrm>
          <a:prstGeom prst="rect">
            <a:avLst/>
          </a:prstGeom>
        </p:spPr>
      </p:pic>
      <p:sp>
        <p:nvSpPr>
          <p:cNvPr id="5" name="4 CuadroTexto"/>
          <p:cNvSpPr txBox="1"/>
          <p:nvPr/>
        </p:nvSpPr>
        <p:spPr>
          <a:xfrm>
            <a:off x="755576" y="4653136"/>
            <a:ext cx="3600400" cy="1077218"/>
          </a:xfrm>
          <a:prstGeom prst="rect">
            <a:avLst/>
          </a:prstGeom>
          <a:solidFill>
            <a:schemeClr val="accent5">
              <a:lumMod val="75000"/>
            </a:schemeClr>
          </a:solidFill>
        </p:spPr>
        <p:txBody>
          <a:bodyPr wrap="square" rtlCol="0">
            <a:spAutoFit/>
          </a:bodyPr>
          <a:lstStyle/>
          <a:p>
            <a:r>
              <a:rPr lang="es-CL" sz="1400" b="1" dirty="0" smtClean="0">
                <a:solidFill>
                  <a:schemeClr val="bg1"/>
                </a:solidFill>
              </a:rPr>
              <a:t>TRAMO: </a:t>
            </a:r>
            <a:r>
              <a:rPr lang="es-CL" sz="1400" b="1" dirty="0">
                <a:solidFill>
                  <a:schemeClr val="bg1"/>
                </a:solidFill>
              </a:rPr>
              <a:t>AV. RAÚL LABBÉ / LOS </a:t>
            </a:r>
            <a:r>
              <a:rPr lang="es-CL" sz="1400" b="1" dirty="0" smtClean="0">
                <a:solidFill>
                  <a:schemeClr val="bg1"/>
                </a:solidFill>
              </a:rPr>
              <a:t>PATOS</a:t>
            </a:r>
          </a:p>
          <a:p>
            <a:r>
              <a:rPr lang="es-ES" sz="1000" dirty="0" smtClean="0">
                <a:solidFill>
                  <a:schemeClr val="bg1"/>
                </a:solidFill>
              </a:rPr>
              <a:t>Poste Simple: 10 unid., Estados bueno, regular y malo.</a:t>
            </a:r>
          </a:p>
          <a:p>
            <a:r>
              <a:rPr lang="es-ES" sz="1000" dirty="0" smtClean="0">
                <a:solidFill>
                  <a:schemeClr val="bg1"/>
                </a:solidFill>
              </a:rPr>
              <a:t>Luminaria Vehicular: 18 unid., En general se encuentran en buen estado.</a:t>
            </a:r>
          </a:p>
          <a:p>
            <a:r>
              <a:rPr lang="es-ES" sz="1000" dirty="0" smtClean="0">
                <a:solidFill>
                  <a:schemeClr val="bg1"/>
                </a:solidFill>
              </a:rPr>
              <a:t>Luminaria Peatonal: 12 unid., En general se encuentran en buen estado.</a:t>
            </a:r>
          </a:p>
        </p:txBody>
      </p:sp>
      <p:sp>
        <p:nvSpPr>
          <p:cNvPr id="7" name="6 CuadroTexto"/>
          <p:cNvSpPr txBox="1"/>
          <p:nvPr/>
        </p:nvSpPr>
        <p:spPr>
          <a:xfrm>
            <a:off x="755576" y="3068960"/>
            <a:ext cx="3600400" cy="1231106"/>
          </a:xfrm>
          <a:prstGeom prst="rect">
            <a:avLst/>
          </a:prstGeom>
          <a:solidFill>
            <a:schemeClr val="accent3"/>
          </a:solidFill>
        </p:spPr>
        <p:txBody>
          <a:bodyPr wrap="square" rtlCol="0">
            <a:spAutoFit/>
          </a:bodyPr>
          <a:lstStyle/>
          <a:p>
            <a:r>
              <a:rPr lang="es-CL" sz="1400" b="1" dirty="0" smtClean="0">
                <a:solidFill>
                  <a:schemeClr val="bg1"/>
                </a:solidFill>
              </a:rPr>
              <a:t>TRAMO: LOS </a:t>
            </a:r>
            <a:r>
              <a:rPr lang="es-CL" sz="1400" b="1" dirty="0">
                <a:solidFill>
                  <a:schemeClr val="bg1"/>
                </a:solidFill>
              </a:rPr>
              <a:t>PATOS / COMANDANTE </a:t>
            </a:r>
            <a:r>
              <a:rPr lang="es-CL" sz="1400" b="1" dirty="0" smtClean="0">
                <a:solidFill>
                  <a:schemeClr val="bg1"/>
                </a:solidFill>
              </a:rPr>
              <a:t>MALBEC</a:t>
            </a:r>
          </a:p>
          <a:p>
            <a:r>
              <a:rPr lang="es-ES" sz="1000" dirty="0" smtClean="0">
                <a:solidFill>
                  <a:schemeClr val="bg1"/>
                </a:solidFill>
              </a:rPr>
              <a:t>Poste Simple: 10 unid., en general se encuentran en estado regular.</a:t>
            </a:r>
          </a:p>
          <a:p>
            <a:r>
              <a:rPr lang="es-ES" sz="1000" dirty="0" smtClean="0">
                <a:solidFill>
                  <a:schemeClr val="bg1"/>
                </a:solidFill>
              </a:rPr>
              <a:t>Luminaria Vehicular: 10 unid., En general se encuentran en buen estado.</a:t>
            </a:r>
          </a:p>
          <a:p>
            <a:r>
              <a:rPr lang="es-ES" sz="1000" dirty="0" smtClean="0">
                <a:solidFill>
                  <a:schemeClr val="bg1"/>
                </a:solidFill>
              </a:rPr>
              <a:t>Luminaria Peatonal: 10 unid., En general se encuentran en buen estado.</a:t>
            </a:r>
          </a:p>
        </p:txBody>
      </p:sp>
      <p:sp>
        <p:nvSpPr>
          <p:cNvPr id="9" name="8 CuadroTexto"/>
          <p:cNvSpPr txBox="1"/>
          <p:nvPr/>
        </p:nvSpPr>
        <p:spPr>
          <a:xfrm>
            <a:off x="755576" y="1628800"/>
            <a:ext cx="3600400" cy="1231106"/>
          </a:xfrm>
          <a:prstGeom prst="rect">
            <a:avLst/>
          </a:prstGeom>
          <a:solidFill>
            <a:schemeClr val="accent2"/>
          </a:solidFill>
        </p:spPr>
        <p:txBody>
          <a:bodyPr wrap="square" rtlCol="0">
            <a:spAutoFit/>
          </a:bodyPr>
          <a:lstStyle/>
          <a:p>
            <a:r>
              <a:rPr lang="es-CL" sz="1400" b="1" dirty="0" smtClean="0">
                <a:solidFill>
                  <a:schemeClr val="bg1"/>
                </a:solidFill>
              </a:rPr>
              <a:t>TRAMO: COMANDANTE </a:t>
            </a:r>
            <a:r>
              <a:rPr lang="es-CL" sz="1400" b="1" dirty="0">
                <a:solidFill>
                  <a:schemeClr val="bg1"/>
                </a:solidFill>
              </a:rPr>
              <a:t>MALBEC / EL </a:t>
            </a:r>
            <a:r>
              <a:rPr lang="es-CL" sz="1400" b="1" dirty="0" smtClean="0">
                <a:solidFill>
                  <a:schemeClr val="bg1"/>
                </a:solidFill>
              </a:rPr>
              <a:t>GABINO</a:t>
            </a:r>
          </a:p>
          <a:p>
            <a:r>
              <a:rPr lang="es-ES" sz="1000" dirty="0" smtClean="0">
                <a:solidFill>
                  <a:schemeClr val="bg1"/>
                </a:solidFill>
              </a:rPr>
              <a:t>Poste Simple: 22 unid., en general se encuentran en estado bueno y regular.</a:t>
            </a:r>
          </a:p>
          <a:p>
            <a:r>
              <a:rPr lang="es-ES" sz="1000" dirty="0" smtClean="0">
                <a:solidFill>
                  <a:schemeClr val="bg1"/>
                </a:solidFill>
              </a:rPr>
              <a:t>Luminaria Vehicular: 17 unid., En general se encuentran en buen estado.</a:t>
            </a:r>
          </a:p>
          <a:p>
            <a:r>
              <a:rPr lang="es-ES" sz="1000" dirty="0" smtClean="0">
                <a:solidFill>
                  <a:schemeClr val="bg1"/>
                </a:solidFill>
              </a:rPr>
              <a:t>Luminaria Peatonal: 10 unid., Todos se encuentran en buen estado.</a:t>
            </a:r>
          </a:p>
        </p:txBody>
      </p:sp>
      <p:sp>
        <p:nvSpPr>
          <p:cNvPr id="19" name="1 Título"/>
          <p:cNvSpPr txBox="1">
            <a:spLocks/>
          </p:cNvSpPr>
          <p:nvPr/>
        </p:nvSpPr>
        <p:spPr>
          <a:xfrm>
            <a:off x="467425" y="980728"/>
            <a:ext cx="7056903"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4000" dirty="0" smtClean="0">
                <a:solidFill>
                  <a:srgbClr val="9BBB59"/>
                </a:solidFill>
                <a:latin typeface="BankGothic Lt BT" pitchFamily="34" charset="0"/>
              </a:rPr>
              <a:t>E</a:t>
            </a:r>
            <a:r>
              <a:rPr lang="es-ES" sz="1800" dirty="0" smtClean="0">
                <a:solidFill>
                  <a:srgbClr val="9BBB59"/>
                </a:solidFill>
                <a:latin typeface="BankGothic Lt BT" pitchFamily="34" charset="0"/>
              </a:rPr>
              <a:t>STADO </a:t>
            </a:r>
            <a:r>
              <a:rPr lang="es-ES" sz="4000" dirty="0" smtClean="0">
                <a:solidFill>
                  <a:srgbClr val="9BBB59"/>
                </a:solidFill>
                <a:latin typeface="BankGothic Lt BT" pitchFamily="34" charset="0"/>
              </a:rPr>
              <a:t>A</a:t>
            </a:r>
            <a:r>
              <a:rPr lang="es-ES" sz="1800" dirty="0" smtClean="0">
                <a:solidFill>
                  <a:srgbClr val="9BBB59"/>
                </a:solidFill>
                <a:latin typeface="BankGothic Lt BT" pitchFamily="34" charset="0"/>
              </a:rPr>
              <a:t>CTUAL – </a:t>
            </a:r>
            <a:r>
              <a:rPr lang="es-ES" sz="4000" dirty="0" smtClean="0">
                <a:solidFill>
                  <a:srgbClr val="9BBB59"/>
                </a:solidFill>
                <a:latin typeface="BankGothic Lt BT" pitchFamily="34" charset="0"/>
              </a:rPr>
              <a:t>P</a:t>
            </a:r>
            <a:r>
              <a:rPr lang="es-ES" sz="1800" dirty="0" smtClean="0">
                <a:solidFill>
                  <a:srgbClr val="9BBB59"/>
                </a:solidFill>
                <a:latin typeface="BankGothic Lt BT" pitchFamily="34" charset="0"/>
              </a:rPr>
              <a:t>OSTACIÓN</a:t>
            </a:r>
            <a:r>
              <a:rPr lang="es-ES" sz="4000" dirty="0" smtClean="0">
                <a:solidFill>
                  <a:srgbClr val="9BBB59"/>
                </a:solidFill>
                <a:latin typeface="BankGothic Lt BT" pitchFamily="34" charset="0"/>
              </a:rPr>
              <a:t> Y L</a:t>
            </a:r>
            <a:r>
              <a:rPr lang="es-ES" sz="1800" dirty="0" smtClean="0">
                <a:solidFill>
                  <a:srgbClr val="9BBB59"/>
                </a:solidFill>
                <a:latin typeface="BankGothic Lt BT" pitchFamily="34" charset="0"/>
              </a:rPr>
              <a:t>UMINARIA</a:t>
            </a:r>
            <a:endParaRPr lang="es-ES" sz="1800" dirty="0">
              <a:solidFill>
                <a:schemeClr val="accent3"/>
              </a:solidFill>
              <a:latin typeface="BankGothic Lt BT" pitchFamily="34" charset="0"/>
              <a:ea typeface="+mn-ea"/>
              <a:cs typeface="+mn-cs"/>
            </a:endParaRPr>
          </a:p>
        </p:txBody>
      </p:sp>
    </p:spTree>
    <p:extLst>
      <p:ext uri="{BB962C8B-B14F-4D97-AF65-F5344CB8AC3E}">
        <p14:creationId xmlns:p14="http://schemas.microsoft.com/office/powerpoint/2010/main" val="15977863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7 Grupo"/>
          <p:cNvGrpSpPr/>
          <p:nvPr/>
        </p:nvGrpSpPr>
        <p:grpSpPr>
          <a:xfrm>
            <a:off x="-14958" y="0"/>
            <a:ext cx="9158958" cy="6858000"/>
            <a:chOff x="-14958" y="0"/>
            <a:chExt cx="9158958" cy="6858000"/>
          </a:xfrm>
        </p:grpSpPr>
        <p:sp>
          <p:nvSpPr>
            <p:cNvPr id="10" name="9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10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4" name="0 Imagen"/>
          <p:cNvPicPr>
            <a:picLocks noGrp="1"/>
          </p:cNvPicPr>
          <p:nvPr>
            <p:ph idx="1"/>
          </p:nvPr>
        </p:nvPicPr>
        <p:blipFill>
          <a:blip r:embed="rId5" cstate="print">
            <a:extLst>
              <a:ext uri="{28A0092B-C50C-407E-A947-70E740481C1C}">
                <a14:useLocalDpi xmlns:a14="http://schemas.microsoft.com/office/drawing/2010/main" val="0"/>
              </a:ext>
            </a:extLst>
          </a:blip>
          <a:stretch>
            <a:fillRect/>
          </a:stretch>
        </p:blipFill>
        <p:spPr>
          <a:xfrm rot="5400000">
            <a:off x="1295636" y="2816932"/>
            <a:ext cx="4536504" cy="2736304"/>
          </a:xfrm>
          <a:prstGeom prst="rect">
            <a:avLst/>
          </a:prstGeom>
        </p:spPr>
      </p:pic>
      <p:sp>
        <p:nvSpPr>
          <p:cNvPr id="5" name="4 CuadroTexto"/>
          <p:cNvSpPr txBox="1"/>
          <p:nvPr/>
        </p:nvSpPr>
        <p:spPr>
          <a:xfrm>
            <a:off x="611560" y="5085184"/>
            <a:ext cx="1800200" cy="677108"/>
          </a:xfrm>
          <a:prstGeom prst="rect">
            <a:avLst/>
          </a:prstGeom>
          <a:solidFill>
            <a:schemeClr val="accent5">
              <a:lumMod val="75000"/>
            </a:schemeClr>
          </a:solidFill>
        </p:spPr>
        <p:txBody>
          <a:bodyPr wrap="square" rtlCol="0">
            <a:spAutoFit/>
          </a:bodyPr>
          <a:lstStyle/>
          <a:p>
            <a:r>
              <a:rPr lang="es-CL" sz="1400" b="1" dirty="0" smtClean="0">
                <a:solidFill>
                  <a:schemeClr val="bg1"/>
                </a:solidFill>
              </a:rPr>
              <a:t>TRAMO: </a:t>
            </a:r>
            <a:r>
              <a:rPr lang="es-CL" sz="1400" b="1" dirty="0">
                <a:solidFill>
                  <a:schemeClr val="bg1"/>
                </a:solidFill>
              </a:rPr>
              <a:t>AV. RAÚL LABBÉ / LOS </a:t>
            </a:r>
            <a:r>
              <a:rPr lang="es-CL" sz="1400" b="1" dirty="0" smtClean="0">
                <a:solidFill>
                  <a:schemeClr val="bg1"/>
                </a:solidFill>
              </a:rPr>
              <a:t>PATOS</a:t>
            </a:r>
          </a:p>
          <a:p>
            <a:r>
              <a:rPr lang="es-ES" sz="1000" dirty="0" smtClean="0">
                <a:solidFill>
                  <a:schemeClr val="bg1"/>
                </a:solidFill>
              </a:rPr>
              <a:t>Arboles: 45 unidades.</a:t>
            </a:r>
          </a:p>
        </p:txBody>
      </p:sp>
      <p:sp>
        <p:nvSpPr>
          <p:cNvPr id="7" name="6 CuadroTexto"/>
          <p:cNvSpPr txBox="1"/>
          <p:nvPr/>
        </p:nvSpPr>
        <p:spPr>
          <a:xfrm>
            <a:off x="611560" y="3513778"/>
            <a:ext cx="1800200" cy="892552"/>
          </a:xfrm>
          <a:prstGeom prst="rect">
            <a:avLst/>
          </a:prstGeom>
          <a:solidFill>
            <a:schemeClr val="accent3"/>
          </a:solidFill>
        </p:spPr>
        <p:txBody>
          <a:bodyPr wrap="square" rtlCol="0">
            <a:spAutoFit/>
          </a:bodyPr>
          <a:lstStyle/>
          <a:p>
            <a:r>
              <a:rPr lang="es-CL" sz="1400" b="1" dirty="0" smtClean="0">
                <a:solidFill>
                  <a:schemeClr val="bg1"/>
                </a:solidFill>
              </a:rPr>
              <a:t>TRAMO: LOS </a:t>
            </a:r>
            <a:r>
              <a:rPr lang="es-CL" sz="1400" b="1" dirty="0">
                <a:solidFill>
                  <a:schemeClr val="bg1"/>
                </a:solidFill>
              </a:rPr>
              <a:t>PATOS / COMANDANTE </a:t>
            </a:r>
            <a:r>
              <a:rPr lang="es-CL" sz="1400" b="1" dirty="0" smtClean="0">
                <a:solidFill>
                  <a:schemeClr val="bg1"/>
                </a:solidFill>
              </a:rPr>
              <a:t>MALBEC</a:t>
            </a:r>
          </a:p>
          <a:p>
            <a:r>
              <a:rPr lang="es-ES" sz="1000" dirty="0" smtClean="0">
                <a:solidFill>
                  <a:schemeClr val="bg1"/>
                </a:solidFill>
              </a:rPr>
              <a:t>Arboles: 79 unidades.</a:t>
            </a:r>
          </a:p>
        </p:txBody>
      </p:sp>
      <p:sp>
        <p:nvSpPr>
          <p:cNvPr id="9" name="8 CuadroTexto"/>
          <p:cNvSpPr txBox="1"/>
          <p:nvPr/>
        </p:nvSpPr>
        <p:spPr>
          <a:xfrm>
            <a:off x="611560" y="2060848"/>
            <a:ext cx="1800200" cy="892552"/>
          </a:xfrm>
          <a:prstGeom prst="rect">
            <a:avLst/>
          </a:prstGeom>
          <a:solidFill>
            <a:schemeClr val="accent2"/>
          </a:solidFill>
        </p:spPr>
        <p:txBody>
          <a:bodyPr wrap="square" rtlCol="0">
            <a:spAutoFit/>
          </a:bodyPr>
          <a:lstStyle/>
          <a:p>
            <a:r>
              <a:rPr lang="es-CL" sz="1400" b="1" dirty="0" smtClean="0">
                <a:solidFill>
                  <a:schemeClr val="bg1"/>
                </a:solidFill>
              </a:rPr>
              <a:t>TRAMO: COMANDANTE </a:t>
            </a:r>
            <a:r>
              <a:rPr lang="es-CL" sz="1400" b="1" dirty="0">
                <a:solidFill>
                  <a:schemeClr val="bg1"/>
                </a:solidFill>
              </a:rPr>
              <a:t>MALBEC / EL </a:t>
            </a:r>
            <a:r>
              <a:rPr lang="es-CL" sz="1400" b="1" dirty="0" smtClean="0">
                <a:solidFill>
                  <a:schemeClr val="bg1"/>
                </a:solidFill>
              </a:rPr>
              <a:t>GABINO</a:t>
            </a:r>
          </a:p>
          <a:p>
            <a:r>
              <a:rPr lang="es-ES" sz="1000" dirty="0" smtClean="0">
                <a:solidFill>
                  <a:schemeClr val="bg1"/>
                </a:solidFill>
              </a:rPr>
              <a:t>Arboles: 58 unidades.</a:t>
            </a:r>
          </a:p>
        </p:txBody>
      </p:sp>
      <p:sp>
        <p:nvSpPr>
          <p:cNvPr id="3" name="2 CuadroTexto"/>
          <p:cNvSpPr txBox="1"/>
          <p:nvPr/>
        </p:nvSpPr>
        <p:spPr>
          <a:xfrm>
            <a:off x="5004048" y="1882562"/>
            <a:ext cx="2448272" cy="4154984"/>
          </a:xfrm>
          <a:prstGeom prst="rect">
            <a:avLst/>
          </a:prstGeom>
          <a:noFill/>
        </p:spPr>
        <p:txBody>
          <a:bodyPr wrap="square" rtlCol="0">
            <a:spAutoFit/>
          </a:bodyPr>
          <a:lstStyle/>
          <a:p>
            <a:pPr algn="just"/>
            <a:r>
              <a:rPr lang="es-CL" sz="1100" dirty="0">
                <a:latin typeface="BankGothic Lt BT" pitchFamily="34" charset="0"/>
              </a:rPr>
              <a:t>En general se aprecia que en la vereda poniente los árboles poseen mejores características espaciales para poder crecer de buena forma, ya que tienen mayor espacio para el desarrollo de sus raíces, sin embargo, los árboles plantados en la vereda oriente tienen su centro ubicado muy cerca de la solera, por lo que la tasa de crecimiento de sus raíces es asimétrica y también muy pequeña.</a:t>
            </a:r>
          </a:p>
          <a:p>
            <a:pPr algn="just"/>
            <a:r>
              <a:rPr lang="es-CL" sz="1100" dirty="0">
                <a:latin typeface="BankGothic Lt BT" pitchFamily="34" charset="0"/>
              </a:rPr>
              <a:t>Se observa que hay especies puntuales que han ocasionado el levantamiento de los pavimentos cercanos, lo cual demuestra un claro desconocimiento de las especies aptas para plantar en este tipo de vías que poseen veredas angostas.  </a:t>
            </a:r>
            <a:endParaRPr lang="es-ES" sz="1100" dirty="0">
              <a:latin typeface="BankGothic Lt BT" pitchFamily="34" charset="0"/>
            </a:endParaRPr>
          </a:p>
        </p:txBody>
      </p:sp>
      <p:sp>
        <p:nvSpPr>
          <p:cNvPr id="16" name="1 Título"/>
          <p:cNvSpPr txBox="1">
            <a:spLocks/>
          </p:cNvSpPr>
          <p:nvPr/>
        </p:nvSpPr>
        <p:spPr>
          <a:xfrm>
            <a:off x="611993" y="980728"/>
            <a:ext cx="6552295"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4000" dirty="0" smtClean="0">
                <a:solidFill>
                  <a:srgbClr val="9BBB59"/>
                </a:solidFill>
                <a:latin typeface="BankGothic Lt BT" pitchFamily="34" charset="0"/>
              </a:rPr>
              <a:t>E</a:t>
            </a:r>
            <a:r>
              <a:rPr lang="es-ES" sz="1800" dirty="0" smtClean="0">
                <a:solidFill>
                  <a:srgbClr val="9BBB59"/>
                </a:solidFill>
                <a:latin typeface="BankGothic Lt BT" pitchFamily="34" charset="0"/>
              </a:rPr>
              <a:t>STADO </a:t>
            </a:r>
            <a:r>
              <a:rPr lang="es-ES" sz="4000" dirty="0" smtClean="0">
                <a:solidFill>
                  <a:srgbClr val="9BBB59"/>
                </a:solidFill>
                <a:latin typeface="BankGothic Lt BT" pitchFamily="34" charset="0"/>
              </a:rPr>
              <a:t>A</a:t>
            </a:r>
            <a:r>
              <a:rPr lang="es-ES" sz="1800" dirty="0" smtClean="0">
                <a:solidFill>
                  <a:srgbClr val="9BBB59"/>
                </a:solidFill>
                <a:latin typeface="BankGothic Lt BT" pitchFamily="34" charset="0"/>
              </a:rPr>
              <a:t>CTUAL – </a:t>
            </a:r>
            <a:r>
              <a:rPr lang="es-ES" sz="4000" dirty="0" smtClean="0">
                <a:solidFill>
                  <a:srgbClr val="9BBB59"/>
                </a:solidFill>
                <a:latin typeface="BankGothic Lt BT" pitchFamily="34" charset="0"/>
              </a:rPr>
              <a:t>V</a:t>
            </a:r>
            <a:r>
              <a:rPr lang="es-ES" sz="1800" dirty="0" smtClean="0">
                <a:solidFill>
                  <a:srgbClr val="9BBB59"/>
                </a:solidFill>
                <a:latin typeface="BankGothic Lt BT" pitchFamily="34" charset="0"/>
              </a:rPr>
              <a:t>EGETACIÓN </a:t>
            </a:r>
            <a:r>
              <a:rPr lang="es-ES" sz="4000" dirty="0" smtClean="0">
                <a:solidFill>
                  <a:srgbClr val="9BBB59"/>
                </a:solidFill>
                <a:latin typeface="BankGothic Lt BT" pitchFamily="34" charset="0"/>
              </a:rPr>
              <a:t>A</a:t>
            </a:r>
            <a:r>
              <a:rPr lang="es-ES" sz="1800" dirty="0" smtClean="0">
                <a:solidFill>
                  <a:srgbClr val="9BBB59"/>
                </a:solidFill>
                <a:latin typeface="BankGothic Lt BT" pitchFamily="34" charset="0"/>
              </a:rPr>
              <a:t>RBÓREA</a:t>
            </a:r>
            <a:endParaRPr lang="es-ES" sz="1800" dirty="0">
              <a:solidFill>
                <a:schemeClr val="accent3"/>
              </a:solidFill>
              <a:latin typeface="BankGothic Lt BT" pitchFamily="34" charset="0"/>
              <a:ea typeface="+mn-ea"/>
              <a:cs typeface="+mn-cs"/>
            </a:endParaRPr>
          </a:p>
        </p:txBody>
      </p:sp>
    </p:spTree>
    <p:extLst>
      <p:ext uri="{BB962C8B-B14F-4D97-AF65-F5344CB8AC3E}">
        <p14:creationId xmlns:p14="http://schemas.microsoft.com/office/powerpoint/2010/main" val="181665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7 Grupo"/>
          <p:cNvGrpSpPr/>
          <p:nvPr/>
        </p:nvGrpSpPr>
        <p:grpSpPr>
          <a:xfrm>
            <a:off x="-14958" y="0"/>
            <a:ext cx="9158958" cy="6858000"/>
            <a:chOff x="-14958" y="0"/>
            <a:chExt cx="9158958" cy="6858000"/>
          </a:xfrm>
        </p:grpSpPr>
        <p:sp>
          <p:nvSpPr>
            <p:cNvPr id="10" name="9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10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6" name="1 Título"/>
          <p:cNvSpPr txBox="1">
            <a:spLocks/>
          </p:cNvSpPr>
          <p:nvPr/>
        </p:nvSpPr>
        <p:spPr>
          <a:xfrm>
            <a:off x="611993" y="980728"/>
            <a:ext cx="6552295"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4000" dirty="0" smtClean="0">
                <a:solidFill>
                  <a:srgbClr val="9BBB59"/>
                </a:solidFill>
                <a:latin typeface="BankGothic Lt BT" pitchFamily="34" charset="0"/>
              </a:rPr>
              <a:t>P</a:t>
            </a:r>
            <a:r>
              <a:rPr lang="es-ES" sz="1800" dirty="0" smtClean="0">
                <a:solidFill>
                  <a:srgbClr val="9BBB59"/>
                </a:solidFill>
                <a:latin typeface="BankGothic Lt BT" pitchFamily="34" charset="0"/>
              </a:rPr>
              <a:t>ROPUESTA</a:t>
            </a:r>
            <a:r>
              <a:rPr lang="es-ES" sz="4000" dirty="0" smtClean="0">
                <a:solidFill>
                  <a:srgbClr val="9BBB59"/>
                </a:solidFill>
                <a:latin typeface="BankGothic Lt BT" pitchFamily="34" charset="0"/>
              </a:rPr>
              <a:t> </a:t>
            </a:r>
            <a:r>
              <a:rPr lang="es-ES" sz="1800" dirty="0" smtClean="0">
                <a:solidFill>
                  <a:srgbClr val="9BBB59"/>
                </a:solidFill>
                <a:latin typeface="BankGothic Lt BT" pitchFamily="34" charset="0"/>
              </a:rPr>
              <a:t>DE</a:t>
            </a:r>
            <a:r>
              <a:rPr lang="es-ES" sz="4000" dirty="0" smtClean="0">
                <a:solidFill>
                  <a:srgbClr val="9BBB59"/>
                </a:solidFill>
                <a:latin typeface="BankGothic Lt BT" pitchFamily="34" charset="0"/>
              </a:rPr>
              <a:t> </a:t>
            </a:r>
            <a:r>
              <a:rPr lang="es-ES" sz="1800" dirty="0" smtClean="0">
                <a:solidFill>
                  <a:srgbClr val="9BBB59"/>
                </a:solidFill>
                <a:latin typeface="BankGothic Lt BT" pitchFamily="34" charset="0"/>
              </a:rPr>
              <a:t>DISEÑO</a:t>
            </a:r>
            <a:endParaRPr lang="es-ES" sz="1800" dirty="0">
              <a:solidFill>
                <a:schemeClr val="accent3"/>
              </a:solidFill>
              <a:latin typeface="BankGothic Lt BT" pitchFamily="34" charset="0"/>
              <a:ea typeface="+mn-ea"/>
              <a:cs typeface="+mn-cs"/>
            </a:endParaRPr>
          </a:p>
        </p:txBody>
      </p:sp>
      <p:sp>
        <p:nvSpPr>
          <p:cNvPr id="17" name="16 CuadroTexto"/>
          <p:cNvSpPr txBox="1"/>
          <p:nvPr/>
        </p:nvSpPr>
        <p:spPr>
          <a:xfrm>
            <a:off x="611993" y="1844824"/>
            <a:ext cx="6408279" cy="2800767"/>
          </a:xfrm>
          <a:prstGeom prst="rect">
            <a:avLst/>
          </a:prstGeom>
          <a:noFill/>
        </p:spPr>
        <p:txBody>
          <a:bodyPr wrap="square" rtlCol="0">
            <a:spAutoFit/>
          </a:bodyPr>
          <a:lstStyle/>
          <a:p>
            <a:pPr algn="just"/>
            <a:r>
              <a:rPr lang="es-CL" sz="2400" dirty="0" smtClean="0">
                <a:latin typeface="BankGothic Lt BT" pitchFamily="34" charset="0"/>
              </a:rPr>
              <a:t>P</a:t>
            </a:r>
            <a:r>
              <a:rPr lang="es-CL" sz="1600" dirty="0" smtClean="0">
                <a:latin typeface="BankGothic Lt BT" pitchFamily="34" charset="0"/>
              </a:rPr>
              <a:t>LANTEAMIENTO</a:t>
            </a:r>
          </a:p>
          <a:p>
            <a:pPr algn="just"/>
            <a:endParaRPr lang="es-CL" sz="1400" dirty="0">
              <a:latin typeface="BankGothic Lt BT" pitchFamily="34" charset="0"/>
            </a:endParaRPr>
          </a:p>
          <a:p>
            <a:pPr algn="just"/>
            <a:r>
              <a:rPr lang="es-CL" sz="2200" dirty="0" smtClean="0">
                <a:latin typeface="BankGothic Lt BT" pitchFamily="34" charset="0"/>
              </a:rPr>
              <a:t>E</a:t>
            </a:r>
            <a:r>
              <a:rPr lang="es-CL" sz="1400" dirty="0" smtClean="0">
                <a:latin typeface="BankGothic Lt BT" pitchFamily="34" charset="0"/>
              </a:rPr>
              <a:t>L PROYECTO DE MEJORAMIENTO DE LA AVENIDA SE PLANTEA COMO UNA SOLUCIÓN AL DETERIORO DEL ESPACIO PÚBLICO, EN CUANTO A LA IMAGEN QUE POSEEN LOS HABITANTES. ES POR ELLO QUE SE PLANTEA UN PROYECTO INTEGRAL QUE PERMITA UNIFICAR LAS INTERVENCIONES QUE SE LE HAN IDO HACIENDO EN EL TIEMPO, CON EL FIN DE CREAR UN ENTORNO ARMÓNICO QUE FORTALEZCA ZONAS DE ESPARCIMIENTO Y RECREACIÓN DENTRO DE LOS RECORRIDOS DE LOS HABITANTES.</a:t>
            </a:r>
            <a:endParaRPr lang="es-CL" sz="1400" dirty="0">
              <a:latin typeface="BankGothic Lt BT" pitchFamily="34" charset="0"/>
            </a:endParaRPr>
          </a:p>
        </p:txBody>
      </p:sp>
    </p:spTree>
    <p:extLst>
      <p:ext uri="{BB962C8B-B14F-4D97-AF65-F5344CB8AC3E}">
        <p14:creationId xmlns:p14="http://schemas.microsoft.com/office/powerpoint/2010/main" val="7413078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7 Grupo"/>
          <p:cNvGrpSpPr/>
          <p:nvPr/>
        </p:nvGrpSpPr>
        <p:grpSpPr>
          <a:xfrm>
            <a:off x="-14958" y="0"/>
            <a:ext cx="9158958" cy="6858000"/>
            <a:chOff x="-14958" y="0"/>
            <a:chExt cx="9158958" cy="6858000"/>
          </a:xfrm>
        </p:grpSpPr>
        <p:sp>
          <p:nvSpPr>
            <p:cNvPr id="10" name="9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10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 name="5 Rectángulo"/>
          <p:cNvSpPr/>
          <p:nvPr/>
        </p:nvSpPr>
        <p:spPr>
          <a:xfrm>
            <a:off x="287955" y="908720"/>
            <a:ext cx="7056352" cy="707886"/>
          </a:xfrm>
          <a:prstGeom prst="rect">
            <a:avLst/>
          </a:prstGeom>
        </p:spPr>
        <p:txBody>
          <a:bodyPr wrap="square">
            <a:spAutoFit/>
          </a:bodyPr>
          <a:lstStyle/>
          <a:p>
            <a:pPr algn="ctr"/>
            <a:r>
              <a:rPr lang="es-CL" sz="4000" dirty="0">
                <a:solidFill>
                  <a:srgbClr val="9BBB59"/>
                </a:solidFill>
                <a:latin typeface="BankGothic Lt BT" pitchFamily="34" charset="0"/>
                <a:ea typeface="+mj-ea"/>
                <a:cs typeface="+mj-cs"/>
              </a:rPr>
              <a:t>C</a:t>
            </a:r>
            <a:r>
              <a:rPr lang="es-CL" dirty="0">
                <a:solidFill>
                  <a:srgbClr val="9BBB59"/>
                </a:solidFill>
                <a:latin typeface="BankGothic Lt BT" pitchFamily="34" charset="0"/>
                <a:ea typeface="+mj-ea"/>
                <a:cs typeface="+mj-cs"/>
              </a:rPr>
              <a:t>ONCEPTOS</a:t>
            </a:r>
            <a:r>
              <a:rPr lang="es-CL" sz="4000" dirty="0">
                <a:solidFill>
                  <a:srgbClr val="9BBB59"/>
                </a:solidFill>
                <a:latin typeface="BankGothic Lt BT" pitchFamily="34" charset="0"/>
                <a:ea typeface="+mj-ea"/>
                <a:cs typeface="+mj-cs"/>
              </a:rPr>
              <a:t> F</a:t>
            </a:r>
            <a:r>
              <a:rPr lang="es-CL" dirty="0">
                <a:solidFill>
                  <a:srgbClr val="9BBB59"/>
                </a:solidFill>
                <a:latin typeface="BankGothic Lt BT" pitchFamily="34" charset="0"/>
                <a:ea typeface="+mj-ea"/>
                <a:cs typeface="+mj-cs"/>
              </a:rPr>
              <a:t>UNDAMENTALES</a:t>
            </a:r>
            <a:r>
              <a:rPr lang="es-CL" sz="4000" dirty="0">
                <a:solidFill>
                  <a:srgbClr val="9BBB59"/>
                </a:solidFill>
                <a:latin typeface="BankGothic Lt BT" pitchFamily="34" charset="0"/>
                <a:ea typeface="+mj-ea"/>
                <a:cs typeface="+mj-cs"/>
              </a:rPr>
              <a:t> D</a:t>
            </a:r>
            <a:r>
              <a:rPr lang="es-CL" dirty="0">
                <a:solidFill>
                  <a:srgbClr val="9BBB59"/>
                </a:solidFill>
                <a:latin typeface="BankGothic Lt BT" pitchFamily="34" charset="0"/>
                <a:ea typeface="+mj-ea"/>
                <a:cs typeface="+mj-cs"/>
              </a:rPr>
              <a:t>EL</a:t>
            </a:r>
            <a:r>
              <a:rPr lang="es-CL" sz="4000" dirty="0">
                <a:solidFill>
                  <a:srgbClr val="9BBB59"/>
                </a:solidFill>
                <a:latin typeface="BankGothic Lt BT" pitchFamily="34" charset="0"/>
                <a:ea typeface="+mj-ea"/>
                <a:cs typeface="+mj-cs"/>
              </a:rPr>
              <a:t> D</a:t>
            </a:r>
            <a:r>
              <a:rPr lang="es-CL" dirty="0">
                <a:solidFill>
                  <a:srgbClr val="9BBB59"/>
                </a:solidFill>
                <a:latin typeface="BankGothic Lt BT" pitchFamily="34" charset="0"/>
                <a:ea typeface="+mj-ea"/>
                <a:cs typeface="+mj-cs"/>
              </a:rPr>
              <a:t>ISEÑO</a:t>
            </a:r>
          </a:p>
        </p:txBody>
      </p:sp>
      <p:sp>
        <p:nvSpPr>
          <p:cNvPr id="18" name="17 Rectángulo"/>
          <p:cNvSpPr/>
          <p:nvPr/>
        </p:nvSpPr>
        <p:spPr>
          <a:xfrm>
            <a:off x="467425" y="1844824"/>
            <a:ext cx="2448391" cy="369332"/>
          </a:xfrm>
          <a:prstGeom prst="rect">
            <a:avLst/>
          </a:prstGeom>
        </p:spPr>
        <p:txBody>
          <a:bodyPr wrap="square">
            <a:spAutoFit/>
          </a:bodyPr>
          <a:lstStyle/>
          <a:p>
            <a:pPr algn="just"/>
            <a:r>
              <a:rPr lang="es-CL" dirty="0" smtClean="0">
                <a:latin typeface="BankGothic Lt BT" pitchFamily="34" charset="0"/>
              </a:rPr>
              <a:t>A</a:t>
            </a:r>
            <a:r>
              <a:rPr lang="es-CL" sz="1100" dirty="0" smtClean="0">
                <a:latin typeface="BankGothic Lt BT" pitchFamily="34" charset="0"/>
              </a:rPr>
              <a:t>CCESIBILIDAD </a:t>
            </a:r>
            <a:r>
              <a:rPr lang="es-CL" dirty="0" smtClean="0">
                <a:latin typeface="BankGothic Lt BT" pitchFamily="34" charset="0"/>
              </a:rPr>
              <a:t>U</a:t>
            </a:r>
            <a:r>
              <a:rPr lang="es-CL" sz="1100" dirty="0" smtClean="0">
                <a:latin typeface="BankGothic Lt BT" pitchFamily="34" charset="0"/>
              </a:rPr>
              <a:t>NIVERSAL</a:t>
            </a:r>
            <a:endParaRPr lang="es-CL" sz="1100" dirty="0">
              <a:latin typeface="BankGothic Lt BT" pitchFamily="34" charset="0"/>
            </a:endParaRPr>
          </a:p>
        </p:txBody>
      </p:sp>
      <p:sp>
        <p:nvSpPr>
          <p:cNvPr id="19" name="18 Rectángulo"/>
          <p:cNvSpPr/>
          <p:nvPr/>
        </p:nvSpPr>
        <p:spPr>
          <a:xfrm>
            <a:off x="1403648" y="3212976"/>
            <a:ext cx="1702710" cy="369332"/>
          </a:xfrm>
          <a:prstGeom prst="rect">
            <a:avLst/>
          </a:prstGeom>
        </p:spPr>
        <p:txBody>
          <a:bodyPr wrap="none">
            <a:spAutoFit/>
          </a:bodyPr>
          <a:lstStyle/>
          <a:p>
            <a:pPr lvl="0" algn="just"/>
            <a:r>
              <a:rPr lang="es-CL" dirty="0" smtClean="0">
                <a:solidFill>
                  <a:prstClr val="black"/>
                </a:solidFill>
                <a:latin typeface="BankGothic Lt BT" pitchFamily="34" charset="0"/>
              </a:rPr>
              <a:t>S</a:t>
            </a:r>
            <a:r>
              <a:rPr lang="es-CL" sz="1100" dirty="0" smtClean="0">
                <a:solidFill>
                  <a:prstClr val="black"/>
                </a:solidFill>
                <a:latin typeface="BankGothic Lt BT" pitchFamily="34" charset="0"/>
              </a:rPr>
              <a:t>USTENTABILIDAD</a:t>
            </a:r>
            <a:endParaRPr lang="es-CL" sz="1100" dirty="0">
              <a:solidFill>
                <a:prstClr val="black"/>
              </a:solidFill>
              <a:latin typeface="BankGothic Lt BT" pitchFamily="34" charset="0"/>
            </a:endParaRPr>
          </a:p>
        </p:txBody>
      </p:sp>
      <p:sp>
        <p:nvSpPr>
          <p:cNvPr id="21" name="20 Rectángulo"/>
          <p:cNvSpPr/>
          <p:nvPr/>
        </p:nvSpPr>
        <p:spPr>
          <a:xfrm>
            <a:off x="1907704" y="4941168"/>
            <a:ext cx="1282723" cy="369332"/>
          </a:xfrm>
          <a:prstGeom prst="rect">
            <a:avLst/>
          </a:prstGeom>
        </p:spPr>
        <p:txBody>
          <a:bodyPr wrap="none">
            <a:spAutoFit/>
          </a:bodyPr>
          <a:lstStyle/>
          <a:p>
            <a:pPr lvl="0" algn="just"/>
            <a:r>
              <a:rPr lang="es-CL" dirty="0">
                <a:solidFill>
                  <a:prstClr val="black"/>
                </a:solidFill>
                <a:latin typeface="BankGothic Lt BT" pitchFamily="34" charset="0"/>
              </a:rPr>
              <a:t>U</a:t>
            </a:r>
            <a:r>
              <a:rPr lang="es-CL" sz="1100" dirty="0">
                <a:solidFill>
                  <a:prstClr val="black"/>
                </a:solidFill>
                <a:latin typeface="BankGothic Lt BT" pitchFamily="34" charset="0"/>
              </a:rPr>
              <a:t>NIFICACIÓN</a:t>
            </a:r>
          </a:p>
        </p:txBody>
      </p:sp>
      <p:sp>
        <p:nvSpPr>
          <p:cNvPr id="22" name="21 Rectángulo"/>
          <p:cNvSpPr/>
          <p:nvPr/>
        </p:nvSpPr>
        <p:spPr>
          <a:xfrm>
            <a:off x="4499992" y="1844824"/>
            <a:ext cx="1624163" cy="369332"/>
          </a:xfrm>
          <a:prstGeom prst="rect">
            <a:avLst/>
          </a:prstGeom>
        </p:spPr>
        <p:txBody>
          <a:bodyPr wrap="none">
            <a:spAutoFit/>
          </a:bodyPr>
          <a:lstStyle/>
          <a:p>
            <a:pPr lvl="0" algn="just"/>
            <a:r>
              <a:rPr lang="es-CL" dirty="0">
                <a:solidFill>
                  <a:prstClr val="black"/>
                </a:solidFill>
                <a:latin typeface="BankGothic Lt BT" pitchFamily="34" charset="0"/>
              </a:rPr>
              <a:t>I</a:t>
            </a:r>
            <a:r>
              <a:rPr lang="es-CL" sz="1100" dirty="0">
                <a:solidFill>
                  <a:prstClr val="black"/>
                </a:solidFill>
                <a:latin typeface="BankGothic Lt BT" pitchFamily="34" charset="0"/>
              </a:rPr>
              <a:t>DENTIDAD LOCAL</a:t>
            </a:r>
          </a:p>
        </p:txBody>
      </p:sp>
      <p:sp>
        <p:nvSpPr>
          <p:cNvPr id="24" name="23 Rectángulo"/>
          <p:cNvSpPr/>
          <p:nvPr/>
        </p:nvSpPr>
        <p:spPr>
          <a:xfrm>
            <a:off x="5292080" y="4005064"/>
            <a:ext cx="1936749" cy="369332"/>
          </a:xfrm>
          <a:prstGeom prst="rect">
            <a:avLst/>
          </a:prstGeom>
        </p:spPr>
        <p:txBody>
          <a:bodyPr wrap="none">
            <a:spAutoFit/>
          </a:bodyPr>
          <a:lstStyle/>
          <a:p>
            <a:pPr lvl="0" algn="just"/>
            <a:r>
              <a:rPr lang="es-CL" dirty="0">
                <a:solidFill>
                  <a:prstClr val="black"/>
                </a:solidFill>
                <a:latin typeface="BankGothic Lt BT" pitchFamily="34" charset="0"/>
              </a:rPr>
              <a:t>C</a:t>
            </a:r>
            <a:r>
              <a:rPr lang="es-CL" sz="1100" dirty="0">
                <a:solidFill>
                  <a:prstClr val="black"/>
                </a:solidFill>
                <a:latin typeface="BankGothic Lt BT" pitchFamily="34" charset="0"/>
              </a:rPr>
              <a:t>ONTEMPORANEIDAD</a:t>
            </a:r>
          </a:p>
        </p:txBody>
      </p:sp>
      <p:sp>
        <p:nvSpPr>
          <p:cNvPr id="25" name="24 Rectángulo"/>
          <p:cNvSpPr/>
          <p:nvPr/>
        </p:nvSpPr>
        <p:spPr>
          <a:xfrm>
            <a:off x="539552" y="2132856"/>
            <a:ext cx="2994048" cy="923330"/>
          </a:xfrm>
          <a:prstGeom prst="rect">
            <a:avLst/>
          </a:prstGeom>
        </p:spPr>
        <p:txBody>
          <a:bodyPr wrap="square">
            <a:spAutoFit/>
          </a:bodyPr>
          <a:lstStyle/>
          <a:p>
            <a:pPr marL="171450" lvl="0" indent="-171450" algn="just">
              <a:buFont typeface="Arial" pitchFamily="34" charset="0"/>
              <a:buChar char="•"/>
            </a:pPr>
            <a:r>
              <a:rPr lang="es-CL" sz="1200" dirty="0" smtClean="0">
                <a:latin typeface="BankGothic Lt BT" pitchFamily="34" charset="0"/>
              </a:rPr>
              <a:t>l</a:t>
            </a:r>
            <a:r>
              <a:rPr lang="es-CL" sz="1000" dirty="0" smtClean="0">
                <a:latin typeface="BankGothic Lt BT" pitchFamily="34" charset="0"/>
              </a:rPr>
              <a:t>iberación </a:t>
            </a:r>
            <a:r>
              <a:rPr lang="es-CL" sz="1000" dirty="0">
                <a:latin typeface="BankGothic Lt BT" pitchFamily="34" charset="0"/>
              </a:rPr>
              <a:t>del espacio público para los recorridos de </a:t>
            </a:r>
            <a:r>
              <a:rPr lang="es-CL" sz="1000" dirty="0" smtClean="0">
                <a:latin typeface="BankGothic Lt BT" pitchFamily="34" charset="0"/>
              </a:rPr>
              <a:t>sillas de ruedas, coches y otros.</a:t>
            </a:r>
            <a:endParaRPr lang="es-CL" sz="1000" dirty="0">
              <a:latin typeface="BankGothic Lt BT" pitchFamily="34" charset="0"/>
            </a:endParaRPr>
          </a:p>
          <a:p>
            <a:pPr marL="171450" lvl="0" indent="-171450" algn="just">
              <a:buFont typeface="Arial" pitchFamily="34" charset="0"/>
              <a:buChar char="•"/>
            </a:pPr>
            <a:r>
              <a:rPr lang="es-CL" sz="1200" dirty="0">
                <a:latin typeface="BankGothic Lt BT" pitchFamily="34" charset="0"/>
              </a:rPr>
              <a:t>n</a:t>
            </a:r>
            <a:r>
              <a:rPr lang="es-CL" sz="1000" dirty="0" smtClean="0">
                <a:latin typeface="BankGothic Lt BT" pitchFamily="34" charset="0"/>
              </a:rPr>
              <a:t>uevos </a:t>
            </a:r>
            <a:r>
              <a:rPr lang="es-CL" sz="1000" dirty="0">
                <a:latin typeface="BankGothic Lt BT" pitchFamily="34" charset="0"/>
              </a:rPr>
              <a:t>tipos atraviesos para salvar los desniveles en los cruces.</a:t>
            </a:r>
          </a:p>
        </p:txBody>
      </p:sp>
      <p:sp>
        <p:nvSpPr>
          <p:cNvPr id="2" name="1 Rectángulo"/>
          <p:cNvSpPr/>
          <p:nvPr/>
        </p:nvSpPr>
        <p:spPr>
          <a:xfrm>
            <a:off x="308542" y="3501008"/>
            <a:ext cx="4047434" cy="1415772"/>
          </a:xfrm>
          <a:prstGeom prst="rect">
            <a:avLst/>
          </a:prstGeom>
        </p:spPr>
        <p:txBody>
          <a:bodyPr wrap="square">
            <a:spAutoFit/>
          </a:bodyPr>
          <a:lstStyle/>
          <a:p>
            <a:pPr marL="171450" lvl="0" indent="-171450" algn="just">
              <a:buFont typeface="Arial" pitchFamily="34" charset="0"/>
              <a:buChar char="•"/>
            </a:pPr>
            <a:r>
              <a:rPr lang="es-CL" sz="1200" dirty="0" smtClean="0">
                <a:latin typeface="BankGothic Lt BT" pitchFamily="34" charset="0"/>
              </a:rPr>
              <a:t>S</a:t>
            </a:r>
            <a:r>
              <a:rPr lang="es-CL" sz="1000" dirty="0" smtClean="0">
                <a:latin typeface="BankGothic Lt BT" pitchFamily="34" charset="0"/>
              </a:rPr>
              <a:t>istema </a:t>
            </a:r>
            <a:r>
              <a:rPr lang="es-CL" sz="1000" dirty="0">
                <a:latin typeface="BankGothic Lt BT" pitchFamily="34" charset="0"/>
              </a:rPr>
              <a:t>de iluminación nocturna </a:t>
            </a:r>
            <a:r>
              <a:rPr lang="es-CL" sz="1000" dirty="0" smtClean="0">
                <a:latin typeface="BankGothic Lt BT" pitchFamily="34" charset="0"/>
              </a:rPr>
              <a:t>eficiente, </a:t>
            </a:r>
            <a:r>
              <a:rPr lang="es-CL" sz="1000" dirty="0">
                <a:latin typeface="BankGothic Lt BT" pitchFamily="34" charset="0"/>
              </a:rPr>
              <a:t>incorporando conceptos de ahorro </a:t>
            </a:r>
            <a:r>
              <a:rPr lang="es-CL" sz="1000" dirty="0" smtClean="0">
                <a:latin typeface="BankGothic Lt BT" pitchFamily="34" charset="0"/>
              </a:rPr>
              <a:t>energético.</a:t>
            </a:r>
          </a:p>
          <a:p>
            <a:pPr marL="171450" lvl="0" indent="-171450" algn="just">
              <a:buFont typeface="Arial" pitchFamily="34" charset="0"/>
              <a:buChar char="•"/>
            </a:pPr>
            <a:r>
              <a:rPr lang="es-CL" sz="1200" dirty="0">
                <a:latin typeface="BankGothic Lt BT" pitchFamily="34" charset="0"/>
              </a:rPr>
              <a:t>S</a:t>
            </a:r>
            <a:r>
              <a:rPr lang="es-CL" sz="1000" dirty="0" smtClean="0">
                <a:latin typeface="BankGothic Lt BT" pitchFamily="34" charset="0"/>
              </a:rPr>
              <a:t>e </a:t>
            </a:r>
            <a:r>
              <a:rPr lang="es-CL" sz="1000" dirty="0">
                <a:latin typeface="BankGothic Lt BT" pitchFamily="34" charset="0"/>
              </a:rPr>
              <a:t>conservan </a:t>
            </a:r>
            <a:r>
              <a:rPr lang="es-CL" sz="1000" dirty="0" smtClean="0">
                <a:latin typeface="BankGothic Lt BT" pitchFamily="34" charset="0"/>
              </a:rPr>
              <a:t>especies </a:t>
            </a:r>
            <a:r>
              <a:rPr lang="es-CL" sz="1000" dirty="0">
                <a:latin typeface="BankGothic Lt BT" pitchFamily="34" charset="0"/>
              </a:rPr>
              <a:t>vegetales que estén en buen estado y que no interfieran con el </a:t>
            </a:r>
            <a:r>
              <a:rPr lang="es-CL" sz="1000" dirty="0" smtClean="0">
                <a:latin typeface="BankGothic Lt BT" pitchFamily="34" charset="0"/>
              </a:rPr>
              <a:t>diseño, además se propone </a:t>
            </a:r>
            <a:r>
              <a:rPr lang="es-CL" sz="1000" dirty="0">
                <a:latin typeface="BankGothic Lt BT" pitchFamily="34" charset="0"/>
              </a:rPr>
              <a:t>la plantación de nuevas especies de carácter </a:t>
            </a:r>
            <a:r>
              <a:rPr lang="es-CL" sz="1000" dirty="0" smtClean="0">
                <a:latin typeface="BankGothic Lt BT" pitchFamily="34" charset="0"/>
              </a:rPr>
              <a:t>nativo.</a:t>
            </a:r>
          </a:p>
          <a:p>
            <a:pPr marL="171450" indent="-171450" algn="just">
              <a:buFont typeface="Arial" pitchFamily="34" charset="0"/>
              <a:buChar char="•"/>
            </a:pPr>
            <a:r>
              <a:rPr lang="es-CL" sz="1200" dirty="0">
                <a:latin typeface="BankGothic Lt BT" pitchFamily="34" charset="0"/>
              </a:rPr>
              <a:t>T</a:t>
            </a:r>
            <a:r>
              <a:rPr lang="es-CL" sz="1000" dirty="0">
                <a:latin typeface="BankGothic Lt BT" pitchFamily="34" charset="0"/>
              </a:rPr>
              <a:t>odo el mobiliario y luminaria que se encuentre en buen estado se propone reutilizarlo. </a:t>
            </a:r>
          </a:p>
        </p:txBody>
      </p:sp>
      <p:sp>
        <p:nvSpPr>
          <p:cNvPr id="3" name="2 Rectángulo"/>
          <p:cNvSpPr/>
          <p:nvPr/>
        </p:nvSpPr>
        <p:spPr>
          <a:xfrm>
            <a:off x="1115616" y="5229200"/>
            <a:ext cx="3744416" cy="1169551"/>
          </a:xfrm>
          <a:prstGeom prst="rect">
            <a:avLst/>
          </a:prstGeom>
        </p:spPr>
        <p:txBody>
          <a:bodyPr wrap="square">
            <a:spAutoFit/>
          </a:bodyPr>
          <a:lstStyle/>
          <a:p>
            <a:pPr marL="171450" lvl="0" indent="-171450" algn="just">
              <a:buFont typeface="Arial" pitchFamily="34" charset="0"/>
              <a:buChar char="•"/>
            </a:pPr>
            <a:r>
              <a:rPr lang="es-CL" sz="1000" dirty="0">
                <a:latin typeface="BankGothic Lt BT" pitchFamily="34" charset="0"/>
              </a:rPr>
              <a:t>Se reconoce una serie de </a:t>
            </a:r>
            <a:r>
              <a:rPr lang="es-CL" sz="1000" dirty="0" smtClean="0">
                <a:latin typeface="BankGothic Lt BT" pitchFamily="34" charset="0"/>
              </a:rPr>
              <a:t>edificaciones que </a:t>
            </a:r>
            <a:r>
              <a:rPr lang="es-CL" sz="1000" dirty="0">
                <a:latin typeface="BankGothic Lt BT" pitchFamily="34" charset="0"/>
              </a:rPr>
              <a:t>han ido </a:t>
            </a:r>
            <a:r>
              <a:rPr lang="es-CL" sz="1000" dirty="0" smtClean="0">
                <a:latin typeface="BankGothic Lt BT" pitchFamily="34" charset="0"/>
              </a:rPr>
              <a:t>apareciendo, </a:t>
            </a:r>
            <a:r>
              <a:rPr lang="es-CL" sz="1000" dirty="0">
                <a:latin typeface="BankGothic Lt BT" pitchFamily="34" charset="0"/>
              </a:rPr>
              <a:t>cada uno con su propio lenguaje y alcance. Es por ello que la propuesta se transforma en una oportunidad para interpretar esas intervenciones y unificarlas bajo un diseño común y coherente con las características espaciales </a:t>
            </a:r>
            <a:r>
              <a:rPr lang="es-CL" sz="1000" dirty="0" smtClean="0">
                <a:latin typeface="BankGothic Lt BT" pitchFamily="34" charset="0"/>
              </a:rPr>
              <a:t>existentes.</a:t>
            </a:r>
            <a:endParaRPr lang="es-CL" sz="1000" dirty="0">
              <a:latin typeface="BankGothic Lt BT" pitchFamily="34" charset="0"/>
            </a:endParaRPr>
          </a:p>
        </p:txBody>
      </p:sp>
      <p:sp>
        <p:nvSpPr>
          <p:cNvPr id="4" name="3 Rectángulo"/>
          <p:cNvSpPr/>
          <p:nvPr/>
        </p:nvSpPr>
        <p:spPr>
          <a:xfrm>
            <a:off x="4427984" y="2204864"/>
            <a:ext cx="2934072" cy="1785104"/>
          </a:xfrm>
          <a:prstGeom prst="rect">
            <a:avLst/>
          </a:prstGeom>
        </p:spPr>
        <p:txBody>
          <a:bodyPr wrap="square">
            <a:spAutoFit/>
          </a:bodyPr>
          <a:lstStyle/>
          <a:p>
            <a:pPr marL="171450" lvl="0" indent="-171450" algn="just">
              <a:buFont typeface="Arial" pitchFamily="34" charset="0"/>
              <a:buChar char="•"/>
            </a:pPr>
            <a:r>
              <a:rPr lang="es-CL" sz="1000" dirty="0" smtClean="0">
                <a:latin typeface="BankGothic Lt BT" pitchFamily="34" charset="0"/>
              </a:rPr>
              <a:t>Se </a:t>
            </a:r>
            <a:r>
              <a:rPr lang="es-CL" sz="1000" dirty="0">
                <a:latin typeface="BankGothic Lt BT" pitchFamily="34" charset="0"/>
              </a:rPr>
              <a:t>plantea conservar la escala humana existente, a partir de un paseo diseñado en base a detalles y elementos compositivos observables desde el punto de vista del peatón. Este punto permite ser coherente con el Plan Regulador que define una altura máxima de edificación de 10,5m, de manera de respetar la escala pero entendiendo su rol urbano.</a:t>
            </a:r>
          </a:p>
        </p:txBody>
      </p:sp>
      <p:sp>
        <p:nvSpPr>
          <p:cNvPr id="5" name="4 Rectángulo"/>
          <p:cNvSpPr/>
          <p:nvPr/>
        </p:nvSpPr>
        <p:spPr>
          <a:xfrm>
            <a:off x="4932040" y="4365104"/>
            <a:ext cx="3672408" cy="1631216"/>
          </a:xfrm>
          <a:prstGeom prst="rect">
            <a:avLst/>
          </a:prstGeom>
        </p:spPr>
        <p:txBody>
          <a:bodyPr wrap="square">
            <a:spAutoFit/>
          </a:bodyPr>
          <a:lstStyle/>
          <a:p>
            <a:pPr marL="171450" lvl="0" indent="-171450" algn="just">
              <a:buFont typeface="Arial" pitchFamily="34" charset="0"/>
              <a:buChar char="•"/>
            </a:pPr>
            <a:r>
              <a:rPr lang="es-CL" sz="1000" dirty="0">
                <a:latin typeface="BankGothic Lt BT" pitchFamily="34" charset="0"/>
              </a:rPr>
              <a:t>En conjunto con el hecho de rescatar la identidad local existe un concepto igualmente importante que es el de intervenir el espacio con un diseño contemporáneo, que haga alusión a un época determinada pero con materiales y elementos interpretativos de características actuales, con el fin de colaborar a la renovación de la imagen de deterioro y a la modernización del espacio, sin transgredir sus tradiciones y su historia.</a:t>
            </a:r>
          </a:p>
        </p:txBody>
      </p:sp>
    </p:spTree>
    <p:extLst>
      <p:ext uri="{BB962C8B-B14F-4D97-AF65-F5344CB8AC3E}">
        <p14:creationId xmlns:p14="http://schemas.microsoft.com/office/powerpoint/2010/main" val="15527125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163696"/>
            <a:ext cx="1896585"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1 Título"/>
          <p:cNvSpPr>
            <a:spLocks noGrp="1"/>
          </p:cNvSpPr>
          <p:nvPr/>
        </p:nvSpPr>
        <p:spPr>
          <a:xfrm>
            <a:off x="104564" y="1642492"/>
            <a:ext cx="3055404" cy="7063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smtClean="0">
                <a:solidFill>
                  <a:schemeClr val="accent3"/>
                </a:solidFill>
                <a:latin typeface="BankGothic Lt BT" pitchFamily="34" charset="0"/>
              </a:rPr>
              <a:t>1.- </a:t>
            </a:r>
            <a:r>
              <a:rPr lang="es-CL" sz="4000" dirty="0" smtClean="0">
                <a:solidFill>
                  <a:schemeClr val="accent3"/>
                </a:solidFill>
                <a:latin typeface="BankGothic Lt BT" pitchFamily="34" charset="0"/>
              </a:rPr>
              <a:t>P</a:t>
            </a:r>
            <a:r>
              <a:rPr lang="es-CL" sz="1800" dirty="0" smtClean="0">
                <a:solidFill>
                  <a:schemeClr val="accent3"/>
                </a:solidFill>
                <a:latin typeface="BankGothic Lt BT" pitchFamily="34" charset="0"/>
              </a:rPr>
              <a:t>avimentos</a:t>
            </a:r>
            <a:endParaRPr lang="es-ES" sz="1800" dirty="0">
              <a:solidFill>
                <a:schemeClr val="accent3"/>
              </a:solidFill>
              <a:latin typeface="BankGothic Lt BT" pitchFamily="34" charset="0"/>
            </a:endParaRPr>
          </a:p>
        </p:txBody>
      </p:sp>
      <p:sp>
        <p:nvSpPr>
          <p:cNvPr id="11" name="10 CuadroTexto"/>
          <p:cNvSpPr txBox="1"/>
          <p:nvPr/>
        </p:nvSpPr>
        <p:spPr>
          <a:xfrm>
            <a:off x="1403648" y="1198505"/>
            <a:ext cx="5472608" cy="369320"/>
          </a:xfrm>
          <a:prstGeom prst="rect">
            <a:avLst/>
          </a:prstGeom>
          <a:noFill/>
        </p:spPr>
        <p:txBody>
          <a:bodyPr wrap="square" lIns="91430" tIns="45714" rIns="91430" bIns="45714">
            <a:spAutoFit/>
          </a:bodyPr>
          <a:lstStyle/>
          <a:p>
            <a:pPr fontAlgn="auto">
              <a:spcBef>
                <a:spcPts val="0"/>
              </a:spcBef>
              <a:spcAft>
                <a:spcPts val="0"/>
              </a:spcAft>
              <a:defRPr/>
            </a:pPr>
            <a:r>
              <a:rPr lang="es-ES_tradnl" sz="1800" dirty="0" smtClean="0">
                <a:solidFill>
                  <a:schemeClr val="accent3"/>
                </a:solidFill>
                <a:latin typeface="BankGothic Lt BT" pitchFamily="34" charset="0"/>
              </a:rPr>
              <a:t>Propuesta de Diseño y Mobiliario urbano</a:t>
            </a:r>
            <a:endParaRPr lang="es-ES_tradnl" sz="1800" dirty="0">
              <a:solidFill>
                <a:schemeClr val="accent3"/>
              </a:solidFill>
              <a:latin typeface="BankGothic Lt BT" pitchFamily="34" charset="0"/>
            </a:endParaRP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21" name="0 Imagen"/>
          <p:cNvPicPr>
            <a:picLocks noChangeAspect="1"/>
          </p:cNvPicPr>
          <p:nvPr/>
        </p:nvPicPr>
        <p:blipFill rotWithShape="1">
          <a:blip r:embed="rId6" cstate="print">
            <a:extLst>
              <a:ext uri="{28A0092B-C50C-407E-A947-70E740481C1C}">
                <a14:useLocalDpi xmlns:a14="http://schemas.microsoft.com/office/drawing/2010/main" val="0"/>
              </a:ext>
            </a:extLst>
          </a:blip>
          <a:srcRect l="24605" t="20812" r="24666"/>
          <a:stretch/>
        </p:blipFill>
        <p:spPr bwMode="auto">
          <a:xfrm>
            <a:off x="505542" y="2889000"/>
            <a:ext cx="1042002" cy="1080000"/>
          </a:xfrm>
          <a:prstGeom prst="rect">
            <a:avLst/>
          </a:prstGeom>
          <a:ln>
            <a:noFill/>
          </a:ln>
          <a:extLst>
            <a:ext uri="{53640926-AAD7-44D8-BBD7-CCE9431645EC}">
              <a14:shadowObscured xmlns:a14="http://schemas.microsoft.com/office/drawing/2010/main"/>
            </a:ext>
          </a:extLst>
        </p:spPr>
      </p:pic>
      <p:pic>
        <p:nvPicPr>
          <p:cNvPr id="23" name="0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55976" y="2889000"/>
            <a:ext cx="1080000" cy="1080000"/>
          </a:xfrm>
          <a:prstGeom prst="rect">
            <a:avLst/>
          </a:prstGeom>
        </p:spPr>
      </p:pic>
      <p:pic>
        <p:nvPicPr>
          <p:cNvPr id="33" name="0 Imagen"/>
          <p:cNvPicPr>
            <a:picLocks noChangeAspect="1"/>
          </p:cNvPicPr>
          <p:nvPr/>
        </p:nvPicPr>
        <p:blipFill rotWithShape="1">
          <a:blip r:embed="rId8" cstate="print">
            <a:extLst>
              <a:ext uri="{28A0092B-C50C-407E-A947-70E740481C1C}">
                <a14:useLocalDpi xmlns:a14="http://schemas.microsoft.com/office/drawing/2010/main" val="0"/>
              </a:ext>
            </a:extLst>
          </a:blip>
          <a:srcRect l="1269" t="1269" r="1452" b="1452"/>
          <a:stretch/>
        </p:blipFill>
        <p:spPr bwMode="auto">
          <a:xfrm>
            <a:off x="467544" y="4149080"/>
            <a:ext cx="1080000" cy="1080000"/>
          </a:xfrm>
          <a:prstGeom prst="rect">
            <a:avLst/>
          </a:prstGeom>
          <a:ln>
            <a:noFill/>
          </a:ln>
          <a:extLst>
            <a:ext uri="{53640926-AAD7-44D8-BBD7-CCE9431645EC}">
              <a14:shadowObscured xmlns:a14="http://schemas.microsoft.com/office/drawing/2010/main"/>
            </a:ext>
          </a:extLst>
        </p:spPr>
      </p:pic>
      <p:pic>
        <p:nvPicPr>
          <p:cNvPr id="18" name="17 Imagen"/>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355976" y="4149080"/>
            <a:ext cx="1104566" cy="1080000"/>
          </a:xfrm>
          <a:prstGeom prst="rect">
            <a:avLst/>
          </a:prstGeom>
          <a:noFill/>
          <a:ln>
            <a:noFill/>
          </a:ln>
        </p:spPr>
      </p:pic>
      <p:pic>
        <p:nvPicPr>
          <p:cNvPr id="4098"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32271" y="2889000"/>
            <a:ext cx="2318824"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732271" y="4149080"/>
            <a:ext cx="1730769"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52120" y="2906141"/>
            <a:ext cx="1814651"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65286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1 Título"/>
          <p:cNvSpPr>
            <a:spLocks noGrp="1"/>
          </p:cNvSpPr>
          <p:nvPr/>
        </p:nvSpPr>
        <p:spPr>
          <a:xfrm>
            <a:off x="104564" y="1642492"/>
            <a:ext cx="3055404" cy="706388"/>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a:solidFill>
                  <a:schemeClr val="accent3"/>
                </a:solidFill>
                <a:latin typeface="BankGothic Lt BT" pitchFamily="34" charset="0"/>
              </a:rPr>
              <a:t>2</a:t>
            </a:r>
            <a:r>
              <a:rPr lang="es-CL" sz="1800" dirty="0" smtClean="0">
                <a:solidFill>
                  <a:schemeClr val="accent3"/>
                </a:solidFill>
                <a:latin typeface="BankGothic Lt BT" pitchFamily="34" charset="0"/>
              </a:rPr>
              <a:t>.- </a:t>
            </a:r>
            <a:r>
              <a:rPr lang="es-CL" sz="4000" dirty="0" smtClean="0">
                <a:solidFill>
                  <a:schemeClr val="accent3"/>
                </a:solidFill>
                <a:latin typeface="BankGothic Lt BT" pitchFamily="34" charset="0"/>
              </a:rPr>
              <a:t>B</a:t>
            </a:r>
            <a:r>
              <a:rPr lang="es-CL" sz="1800" dirty="0">
                <a:solidFill>
                  <a:schemeClr val="accent3"/>
                </a:solidFill>
                <a:latin typeface="BankGothic Lt BT" pitchFamily="34" charset="0"/>
              </a:rPr>
              <a:t>ancas</a:t>
            </a:r>
            <a:r>
              <a:rPr lang="es-CL" sz="1800" dirty="0" smtClean="0">
                <a:solidFill>
                  <a:schemeClr val="accent3"/>
                </a:solidFill>
                <a:latin typeface="BankGothic Lt BT" pitchFamily="34" charset="0"/>
              </a:rPr>
              <a:t> Y </a:t>
            </a:r>
            <a:r>
              <a:rPr lang="es-CL" sz="4000" dirty="0">
                <a:solidFill>
                  <a:schemeClr val="accent3"/>
                </a:solidFill>
                <a:latin typeface="BankGothic Lt BT" pitchFamily="34" charset="0"/>
              </a:rPr>
              <a:t>E</a:t>
            </a:r>
            <a:r>
              <a:rPr lang="es-CL" sz="1800" dirty="0" smtClean="0">
                <a:solidFill>
                  <a:schemeClr val="accent3"/>
                </a:solidFill>
                <a:latin typeface="BankGothic Lt BT" pitchFamily="34" charset="0"/>
              </a:rPr>
              <a:t>SCAÑOS</a:t>
            </a:r>
            <a:endParaRPr lang="es-ES" sz="1800" dirty="0">
              <a:solidFill>
                <a:schemeClr val="accent3"/>
              </a:solidFill>
              <a:latin typeface="BankGothic Lt BT" pitchFamily="34" charset="0"/>
            </a:endParaRPr>
          </a:p>
        </p:txBody>
      </p:sp>
      <p:sp>
        <p:nvSpPr>
          <p:cNvPr id="11" name="10 CuadroTexto"/>
          <p:cNvSpPr txBox="1"/>
          <p:nvPr/>
        </p:nvSpPr>
        <p:spPr>
          <a:xfrm>
            <a:off x="1403648" y="1198505"/>
            <a:ext cx="5472608" cy="369320"/>
          </a:xfrm>
          <a:prstGeom prst="rect">
            <a:avLst/>
          </a:prstGeom>
          <a:noFill/>
        </p:spPr>
        <p:txBody>
          <a:bodyPr wrap="square" lIns="91430" tIns="45714" rIns="91430" bIns="45714">
            <a:spAutoFit/>
          </a:bodyPr>
          <a:lstStyle/>
          <a:p>
            <a:pPr fontAlgn="auto">
              <a:spcBef>
                <a:spcPts val="0"/>
              </a:spcBef>
              <a:spcAft>
                <a:spcPts val="0"/>
              </a:spcAft>
              <a:defRPr/>
            </a:pPr>
            <a:r>
              <a:rPr lang="es-ES_tradnl" sz="1800" dirty="0" smtClean="0">
                <a:solidFill>
                  <a:schemeClr val="accent3"/>
                </a:solidFill>
                <a:latin typeface="BankGothic Lt BT" pitchFamily="34" charset="0"/>
              </a:rPr>
              <a:t>Propuesta de Diseño y Mobiliario urbano</a:t>
            </a:r>
            <a:endParaRPr lang="es-ES_tradnl" sz="1800" dirty="0">
              <a:solidFill>
                <a:schemeClr val="accent3"/>
              </a:solidFill>
              <a:latin typeface="BankGothic Lt BT" pitchFamily="34" charset="0"/>
            </a:endParaRP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28" name="0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7420" y="2402693"/>
            <a:ext cx="2452411" cy="1800000"/>
          </a:xfrm>
          <a:prstGeom prst="rect">
            <a:avLst/>
          </a:prstGeom>
        </p:spPr>
      </p:pic>
      <p:pic>
        <p:nvPicPr>
          <p:cNvPr id="29" name="28 Imagen" descr="http://www.vanghar.cl/swf/bancas/BANCA%20VALDIVIA/VANGHAR%20BB25%20180X50X45H%20(3).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49556" y="4392294"/>
            <a:ext cx="2410676" cy="1800000"/>
          </a:xfrm>
          <a:prstGeom prst="rect">
            <a:avLst/>
          </a:prstGeom>
          <a:noFill/>
          <a:ln>
            <a:noFill/>
          </a:ln>
        </p:spPr>
      </p:pic>
      <p:pic>
        <p:nvPicPr>
          <p:cNvPr id="512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66466" y="2402693"/>
            <a:ext cx="2336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2928" y="4369522"/>
            <a:ext cx="2675676"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79413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1 Título"/>
          <p:cNvSpPr>
            <a:spLocks noGrp="1"/>
          </p:cNvSpPr>
          <p:nvPr/>
        </p:nvSpPr>
        <p:spPr>
          <a:xfrm>
            <a:off x="104565" y="1642492"/>
            <a:ext cx="1947155" cy="706388"/>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smtClean="0">
                <a:solidFill>
                  <a:schemeClr val="accent3"/>
                </a:solidFill>
                <a:latin typeface="BankGothic Lt BT" pitchFamily="34" charset="0"/>
              </a:rPr>
              <a:t>3.- </a:t>
            </a:r>
            <a:r>
              <a:rPr lang="es-CL" sz="4000" dirty="0" smtClean="0">
                <a:solidFill>
                  <a:schemeClr val="accent3"/>
                </a:solidFill>
                <a:latin typeface="BankGothic Lt BT" pitchFamily="34" charset="0"/>
              </a:rPr>
              <a:t>B</a:t>
            </a:r>
            <a:r>
              <a:rPr lang="es-CL" sz="1800" dirty="0" smtClean="0">
                <a:solidFill>
                  <a:schemeClr val="accent3"/>
                </a:solidFill>
                <a:latin typeface="BankGothic Lt BT" pitchFamily="34" charset="0"/>
              </a:rPr>
              <a:t>ASURERO</a:t>
            </a:r>
            <a:endParaRPr lang="es-ES" sz="1800" dirty="0">
              <a:solidFill>
                <a:schemeClr val="accent3"/>
              </a:solidFill>
              <a:latin typeface="BankGothic Lt BT" pitchFamily="34" charset="0"/>
            </a:endParaRPr>
          </a:p>
        </p:txBody>
      </p:sp>
      <p:sp>
        <p:nvSpPr>
          <p:cNvPr id="11" name="10 CuadroTexto"/>
          <p:cNvSpPr txBox="1"/>
          <p:nvPr/>
        </p:nvSpPr>
        <p:spPr>
          <a:xfrm>
            <a:off x="1403648" y="1198505"/>
            <a:ext cx="5472608" cy="369320"/>
          </a:xfrm>
          <a:prstGeom prst="rect">
            <a:avLst/>
          </a:prstGeom>
          <a:noFill/>
        </p:spPr>
        <p:txBody>
          <a:bodyPr wrap="square" lIns="91430" tIns="45714" rIns="91430" bIns="45714">
            <a:spAutoFit/>
          </a:bodyPr>
          <a:lstStyle/>
          <a:p>
            <a:pPr fontAlgn="auto">
              <a:spcBef>
                <a:spcPts val="0"/>
              </a:spcBef>
              <a:spcAft>
                <a:spcPts val="0"/>
              </a:spcAft>
              <a:defRPr/>
            </a:pPr>
            <a:r>
              <a:rPr lang="es-ES_tradnl" sz="1800" dirty="0" smtClean="0">
                <a:solidFill>
                  <a:schemeClr val="accent3"/>
                </a:solidFill>
                <a:latin typeface="BankGothic Lt BT" pitchFamily="34" charset="0"/>
              </a:rPr>
              <a:t>Propuesta de Diseño y Mobiliario urbano</a:t>
            </a:r>
            <a:endParaRPr lang="es-ES_tradnl" sz="1800" dirty="0">
              <a:solidFill>
                <a:schemeClr val="accent3"/>
              </a:solidFill>
              <a:latin typeface="BankGothic Lt BT" pitchFamily="34" charset="0"/>
            </a:endParaRP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614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960" y="2564864"/>
            <a:ext cx="1780541"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6354" y="2204864"/>
            <a:ext cx="3209383"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1 Título"/>
          <p:cNvSpPr>
            <a:spLocks noGrp="1"/>
          </p:cNvSpPr>
          <p:nvPr/>
        </p:nvSpPr>
        <p:spPr>
          <a:xfrm>
            <a:off x="250848" y="4005064"/>
            <a:ext cx="2232919" cy="706388"/>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smtClean="0">
                <a:solidFill>
                  <a:schemeClr val="accent3"/>
                </a:solidFill>
                <a:latin typeface="BankGothic Lt BT" pitchFamily="34" charset="0"/>
              </a:rPr>
              <a:t>3.- </a:t>
            </a:r>
            <a:r>
              <a:rPr lang="es-CL" sz="4000" dirty="0" smtClean="0">
                <a:solidFill>
                  <a:schemeClr val="accent3"/>
                </a:solidFill>
                <a:latin typeface="BankGothic Lt BT" pitchFamily="34" charset="0"/>
              </a:rPr>
              <a:t>S</a:t>
            </a:r>
            <a:r>
              <a:rPr lang="es-CL" sz="1800" dirty="0" smtClean="0">
                <a:solidFill>
                  <a:schemeClr val="accent3"/>
                </a:solidFill>
                <a:latin typeface="BankGothic Lt BT" pitchFamily="34" charset="0"/>
              </a:rPr>
              <a:t>EGREGADOR</a:t>
            </a:r>
            <a:endParaRPr lang="es-ES" sz="1800" dirty="0">
              <a:solidFill>
                <a:schemeClr val="accent3"/>
              </a:solidFill>
              <a:latin typeface="BankGothic Lt BT" pitchFamily="34" charset="0"/>
            </a:endParaRPr>
          </a:p>
        </p:txBody>
      </p:sp>
      <p:pic>
        <p:nvPicPr>
          <p:cNvPr id="614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7584" y="4711452"/>
            <a:ext cx="2016796"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65060" y="4531452"/>
            <a:ext cx="3157895"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4529368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1 Título"/>
          <p:cNvSpPr>
            <a:spLocks noGrp="1"/>
          </p:cNvSpPr>
          <p:nvPr/>
        </p:nvSpPr>
        <p:spPr>
          <a:xfrm>
            <a:off x="104565" y="1642492"/>
            <a:ext cx="1947155" cy="706388"/>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a:solidFill>
                  <a:schemeClr val="accent3"/>
                </a:solidFill>
                <a:latin typeface="BankGothic Lt BT" pitchFamily="34" charset="0"/>
              </a:rPr>
              <a:t>5</a:t>
            </a:r>
            <a:r>
              <a:rPr lang="es-CL" sz="1800" dirty="0" smtClean="0">
                <a:solidFill>
                  <a:schemeClr val="accent3"/>
                </a:solidFill>
                <a:latin typeface="BankGothic Lt BT" pitchFamily="34" charset="0"/>
              </a:rPr>
              <a:t>.- </a:t>
            </a:r>
            <a:r>
              <a:rPr lang="es-CL" sz="4000" dirty="0">
                <a:solidFill>
                  <a:schemeClr val="accent3"/>
                </a:solidFill>
                <a:latin typeface="BankGothic Lt BT" pitchFamily="34" charset="0"/>
              </a:rPr>
              <a:t>A</a:t>
            </a:r>
            <a:r>
              <a:rPr lang="es-CL" sz="1800" dirty="0" smtClean="0">
                <a:solidFill>
                  <a:schemeClr val="accent3"/>
                </a:solidFill>
                <a:latin typeface="BankGothic Lt BT" pitchFamily="34" charset="0"/>
              </a:rPr>
              <a:t>LCORQUE</a:t>
            </a:r>
            <a:endParaRPr lang="es-ES" sz="1800" dirty="0">
              <a:solidFill>
                <a:schemeClr val="accent3"/>
              </a:solidFill>
              <a:latin typeface="BankGothic Lt BT" pitchFamily="34" charset="0"/>
            </a:endParaRPr>
          </a:p>
        </p:txBody>
      </p:sp>
      <p:sp>
        <p:nvSpPr>
          <p:cNvPr id="11" name="10 CuadroTexto"/>
          <p:cNvSpPr txBox="1"/>
          <p:nvPr/>
        </p:nvSpPr>
        <p:spPr>
          <a:xfrm>
            <a:off x="1403648" y="1198505"/>
            <a:ext cx="5472608" cy="369320"/>
          </a:xfrm>
          <a:prstGeom prst="rect">
            <a:avLst/>
          </a:prstGeom>
          <a:noFill/>
        </p:spPr>
        <p:txBody>
          <a:bodyPr wrap="square" lIns="91430" tIns="45714" rIns="91430" bIns="45714">
            <a:spAutoFit/>
          </a:bodyPr>
          <a:lstStyle/>
          <a:p>
            <a:pPr fontAlgn="auto">
              <a:spcBef>
                <a:spcPts val="0"/>
              </a:spcBef>
              <a:spcAft>
                <a:spcPts val="0"/>
              </a:spcAft>
              <a:defRPr/>
            </a:pPr>
            <a:r>
              <a:rPr lang="es-ES_tradnl" sz="1800" dirty="0" smtClean="0">
                <a:solidFill>
                  <a:schemeClr val="accent3"/>
                </a:solidFill>
                <a:latin typeface="BankGothic Lt BT" pitchFamily="34" charset="0"/>
              </a:rPr>
              <a:t>Propuesta de Diseño y Mobiliario urbano</a:t>
            </a:r>
            <a:endParaRPr lang="es-ES_tradnl" sz="1800" dirty="0">
              <a:solidFill>
                <a:schemeClr val="accent3"/>
              </a:solidFill>
              <a:latin typeface="BankGothic Lt BT" pitchFamily="34" charset="0"/>
            </a:endParaRP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16" name="1 Título"/>
          <p:cNvSpPr>
            <a:spLocks noGrp="1"/>
          </p:cNvSpPr>
          <p:nvPr/>
        </p:nvSpPr>
        <p:spPr>
          <a:xfrm>
            <a:off x="104565" y="3717032"/>
            <a:ext cx="4467435" cy="706388"/>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a:solidFill>
                  <a:schemeClr val="accent3"/>
                </a:solidFill>
                <a:latin typeface="BankGothic Lt BT" pitchFamily="34" charset="0"/>
              </a:rPr>
              <a:t>6</a:t>
            </a:r>
            <a:r>
              <a:rPr lang="es-CL" sz="1800" dirty="0" smtClean="0">
                <a:solidFill>
                  <a:schemeClr val="accent3"/>
                </a:solidFill>
                <a:latin typeface="BankGothic Lt BT" pitchFamily="34" charset="0"/>
              </a:rPr>
              <a:t>.- </a:t>
            </a:r>
            <a:r>
              <a:rPr lang="es-CL" sz="4000" dirty="0" smtClean="0">
                <a:solidFill>
                  <a:schemeClr val="accent3"/>
                </a:solidFill>
                <a:latin typeface="BankGothic Lt BT" pitchFamily="34" charset="0"/>
              </a:rPr>
              <a:t>E</a:t>
            </a:r>
            <a:r>
              <a:rPr lang="es-CL" sz="1800" dirty="0" smtClean="0">
                <a:solidFill>
                  <a:schemeClr val="accent3"/>
                </a:solidFill>
                <a:latin typeface="BankGothic Lt BT" pitchFamily="34" charset="0"/>
              </a:rPr>
              <a:t>STACIONAMIENTO DE BICICLETAS</a:t>
            </a:r>
            <a:endParaRPr lang="es-ES" sz="1800" dirty="0">
              <a:solidFill>
                <a:schemeClr val="accent3"/>
              </a:solidFill>
              <a:latin typeface="BankGothic Lt BT" pitchFamily="34" charset="0"/>
            </a:endParaRPr>
          </a:p>
        </p:txBody>
      </p:sp>
      <p:pic>
        <p:nvPicPr>
          <p:cNvPr id="17" name="16 Imagen"/>
          <p:cNvPicPr/>
          <p:nvPr/>
        </p:nvPicPr>
        <p:blipFill>
          <a:blip r:embed="rId5">
            <a:extLst>
              <a:ext uri="{28A0092B-C50C-407E-A947-70E740481C1C}">
                <a14:useLocalDpi xmlns:a14="http://schemas.microsoft.com/office/drawing/2010/main" val="0"/>
              </a:ext>
            </a:extLst>
          </a:blip>
          <a:srcRect/>
          <a:stretch>
            <a:fillRect/>
          </a:stretch>
        </p:blipFill>
        <p:spPr bwMode="auto">
          <a:xfrm>
            <a:off x="1100333" y="2420888"/>
            <a:ext cx="2568575" cy="1078865"/>
          </a:xfrm>
          <a:prstGeom prst="rect">
            <a:avLst/>
          </a:prstGeom>
          <a:noFill/>
          <a:ln>
            <a:noFill/>
          </a:ln>
        </p:spPr>
      </p:pic>
      <p:pic>
        <p:nvPicPr>
          <p:cNvPr id="819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10108" y="2419753"/>
            <a:ext cx="2346068"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0 Imagen"/>
          <p:cNvPicPr/>
          <p:nvPr/>
        </p:nvPicPr>
        <p:blipFill>
          <a:blip r:embed="rId7">
            <a:extLst>
              <a:ext uri="{28A0092B-C50C-407E-A947-70E740481C1C}">
                <a14:useLocalDpi xmlns:a14="http://schemas.microsoft.com/office/drawing/2010/main" val="0"/>
              </a:ext>
            </a:extLst>
          </a:blip>
          <a:stretch>
            <a:fillRect/>
          </a:stretch>
        </p:blipFill>
        <p:spPr>
          <a:xfrm>
            <a:off x="1150180" y="4423420"/>
            <a:ext cx="2468880" cy="1864995"/>
          </a:xfrm>
          <a:prstGeom prst="rect">
            <a:avLst/>
          </a:prstGeom>
        </p:spPr>
      </p:pic>
      <p:pic>
        <p:nvPicPr>
          <p:cNvPr id="8196"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95936" y="4455917"/>
            <a:ext cx="2745918"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55968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1 Título"/>
          <p:cNvSpPr>
            <a:spLocks noGrp="1"/>
          </p:cNvSpPr>
          <p:nvPr/>
        </p:nvSpPr>
        <p:spPr>
          <a:xfrm>
            <a:off x="104565" y="1642492"/>
            <a:ext cx="1947155" cy="706388"/>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smtClean="0">
                <a:solidFill>
                  <a:schemeClr val="accent3"/>
                </a:solidFill>
                <a:latin typeface="BankGothic Lt BT" pitchFamily="34" charset="0"/>
              </a:rPr>
              <a:t>7.- </a:t>
            </a:r>
            <a:r>
              <a:rPr lang="es-CL" sz="4000" dirty="0" smtClean="0">
                <a:solidFill>
                  <a:schemeClr val="accent3"/>
                </a:solidFill>
                <a:latin typeface="BankGothic Lt BT" pitchFamily="34" charset="0"/>
              </a:rPr>
              <a:t>J</a:t>
            </a:r>
            <a:r>
              <a:rPr lang="es-CL" sz="1800" dirty="0" smtClean="0">
                <a:solidFill>
                  <a:schemeClr val="accent3"/>
                </a:solidFill>
                <a:latin typeface="BankGothic Lt BT" pitchFamily="34" charset="0"/>
              </a:rPr>
              <a:t>ARDINERA</a:t>
            </a:r>
            <a:endParaRPr lang="es-ES" sz="1800" dirty="0">
              <a:solidFill>
                <a:schemeClr val="accent3"/>
              </a:solidFill>
              <a:latin typeface="BankGothic Lt BT" pitchFamily="34" charset="0"/>
            </a:endParaRPr>
          </a:p>
        </p:txBody>
      </p:sp>
      <p:sp>
        <p:nvSpPr>
          <p:cNvPr id="11" name="10 CuadroTexto"/>
          <p:cNvSpPr txBox="1"/>
          <p:nvPr/>
        </p:nvSpPr>
        <p:spPr>
          <a:xfrm>
            <a:off x="1403648" y="1198505"/>
            <a:ext cx="5472608" cy="369320"/>
          </a:xfrm>
          <a:prstGeom prst="rect">
            <a:avLst/>
          </a:prstGeom>
          <a:noFill/>
        </p:spPr>
        <p:txBody>
          <a:bodyPr wrap="square" lIns="91430" tIns="45714" rIns="91430" bIns="45714">
            <a:spAutoFit/>
          </a:bodyPr>
          <a:lstStyle/>
          <a:p>
            <a:pPr fontAlgn="auto">
              <a:spcBef>
                <a:spcPts val="0"/>
              </a:spcBef>
              <a:spcAft>
                <a:spcPts val="0"/>
              </a:spcAft>
              <a:defRPr/>
            </a:pPr>
            <a:r>
              <a:rPr lang="es-ES_tradnl" sz="1800" dirty="0" smtClean="0">
                <a:solidFill>
                  <a:schemeClr val="accent3"/>
                </a:solidFill>
                <a:latin typeface="BankGothic Lt BT" pitchFamily="34" charset="0"/>
              </a:rPr>
              <a:t>Propuesta de Diseño y Mobiliario urbano</a:t>
            </a:r>
            <a:endParaRPr lang="es-ES_tradnl" sz="1800" dirty="0">
              <a:solidFill>
                <a:schemeClr val="accent3"/>
              </a:solidFill>
              <a:latin typeface="BankGothic Lt BT" pitchFamily="34" charset="0"/>
            </a:endParaRP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19" name="18 Imagen"/>
          <p:cNvPicPr>
            <a:picLocks noChangeAspect="1"/>
          </p:cNvPicPr>
          <p:nvPr/>
        </p:nvPicPr>
        <p:blipFill rotWithShape="1">
          <a:blip r:embed="rId5">
            <a:extLst>
              <a:ext uri="{28A0092B-C50C-407E-A947-70E740481C1C}">
                <a14:useLocalDpi xmlns:a14="http://schemas.microsoft.com/office/drawing/2010/main" val="0"/>
              </a:ext>
            </a:extLst>
          </a:blip>
          <a:srcRect r="-80" b="15021"/>
          <a:stretch/>
        </p:blipFill>
        <p:spPr bwMode="auto">
          <a:xfrm>
            <a:off x="1100334" y="2365242"/>
            <a:ext cx="1741395" cy="1080000"/>
          </a:xfrm>
          <a:prstGeom prst="rect">
            <a:avLst/>
          </a:prstGeom>
          <a:noFill/>
          <a:ln>
            <a:noFill/>
          </a:ln>
          <a:extLst>
            <a:ext uri="{53640926-AAD7-44D8-BBD7-CCE9431645EC}">
              <a14:shadowObscured xmlns:a14="http://schemas.microsoft.com/office/drawing/2010/main"/>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59832" y="2365242"/>
            <a:ext cx="1839661"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14 Imagen"/>
          <p:cNvPicPr>
            <a:picLocks noChangeAspect="1"/>
          </p:cNvPicPr>
          <p:nvPr/>
        </p:nvPicPr>
        <p:blipFill rotWithShape="1">
          <a:blip r:embed="rId7">
            <a:extLst>
              <a:ext uri="{28A0092B-C50C-407E-A947-70E740481C1C}">
                <a14:useLocalDpi xmlns:a14="http://schemas.microsoft.com/office/drawing/2010/main" val="0"/>
              </a:ext>
            </a:extLst>
          </a:blip>
          <a:srcRect l="20312" t="54232" r="21485" b="-10"/>
          <a:stretch/>
        </p:blipFill>
        <p:spPr bwMode="auto">
          <a:xfrm>
            <a:off x="1210065" y="3717032"/>
            <a:ext cx="1521931" cy="1080000"/>
          </a:xfrm>
          <a:prstGeom prst="rect">
            <a:avLst/>
          </a:prstGeom>
          <a:noFill/>
          <a:ln>
            <a:noFill/>
          </a:ln>
          <a:extLst>
            <a:ext uri="{53640926-AAD7-44D8-BBD7-CCE9431645EC}">
              <a14:shadowObscured xmlns:a14="http://schemas.microsoft.com/office/drawing/2010/main"/>
            </a:ext>
          </a:extLst>
        </p:spPr>
      </p:pic>
      <p:pic>
        <p:nvPicPr>
          <p:cNvPr id="18" name="17 Imagen"/>
          <p:cNvPicPr/>
          <p:nvPr/>
        </p:nvPicPr>
        <p:blipFill rotWithShape="1">
          <a:blip r:embed="rId8">
            <a:extLst>
              <a:ext uri="{28A0092B-C50C-407E-A947-70E740481C1C}">
                <a14:useLocalDpi xmlns:a14="http://schemas.microsoft.com/office/drawing/2010/main" val="0"/>
              </a:ext>
            </a:extLst>
          </a:blip>
          <a:srcRect l="16102" r="17797"/>
          <a:stretch/>
        </p:blipFill>
        <p:spPr bwMode="auto">
          <a:xfrm>
            <a:off x="825173" y="5085184"/>
            <a:ext cx="2291715" cy="1317625"/>
          </a:xfrm>
          <a:prstGeom prst="rect">
            <a:avLst/>
          </a:prstGeom>
          <a:noFill/>
          <a:ln>
            <a:noFill/>
          </a:ln>
          <a:extLst>
            <a:ext uri="{53640926-AAD7-44D8-BBD7-CCE9431645EC}">
              <a14:shadowObscured xmlns:a14="http://schemas.microsoft.com/office/drawing/2010/main"/>
            </a:ext>
          </a:extLst>
        </p:spPr>
      </p:pic>
      <p:pic>
        <p:nvPicPr>
          <p:cNvPr id="9218"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47353" y="3717032"/>
            <a:ext cx="1751743" cy="1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08242" y="5023996"/>
            <a:ext cx="2181708"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979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7258" y="2482951"/>
            <a:ext cx="2156400"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1 Título"/>
          <p:cNvSpPr>
            <a:spLocks noGrp="1"/>
          </p:cNvSpPr>
          <p:nvPr/>
        </p:nvSpPr>
        <p:spPr>
          <a:xfrm>
            <a:off x="104564" y="1642492"/>
            <a:ext cx="3459324" cy="706388"/>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a:solidFill>
                  <a:schemeClr val="accent3"/>
                </a:solidFill>
                <a:latin typeface="BankGothic Lt BT" pitchFamily="34" charset="0"/>
              </a:rPr>
              <a:t>8</a:t>
            </a:r>
            <a:r>
              <a:rPr lang="es-CL" sz="1800" dirty="0" smtClean="0">
                <a:solidFill>
                  <a:schemeClr val="accent3"/>
                </a:solidFill>
                <a:latin typeface="BankGothic Lt BT" pitchFamily="34" charset="0"/>
              </a:rPr>
              <a:t>.- </a:t>
            </a:r>
            <a:r>
              <a:rPr lang="es-CL" sz="4000" dirty="0" smtClean="0">
                <a:solidFill>
                  <a:schemeClr val="accent3"/>
                </a:solidFill>
                <a:latin typeface="BankGothic Lt BT" pitchFamily="34" charset="0"/>
              </a:rPr>
              <a:t>M</a:t>
            </a:r>
            <a:r>
              <a:rPr lang="es-CL" sz="1800" dirty="0" smtClean="0">
                <a:solidFill>
                  <a:schemeClr val="accent3"/>
                </a:solidFill>
                <a:latin typeface="BankGothic Lt BT" pitchFamily="34" charset="0"/>
              </a:rPr>
              <a:t>AQUINA DE </a:t>
            </a:r>
            <a:r>
              <a:rPr lang="es-CL" sz="4000" dirty="0">
                <a:solidFill>
                  <a:schemeClr val="accent3"/>
                </a:solidFill>
                <a:latin typeface="BankGothic Lt BT" pitchFamily="34" charset="0"/>
              </a:rPr>
              <a:t>E</a:t>
            </a:r>
            <a:r>
              <a:rPr lang="es-CL" sz="1800" dirty="0" smtClean="0">
                <a:solidFill>
                  <a:schemeClr val="accent3"/>
                </a:solidFill>
                <a:latin typeface="BankGothic Lt BT" pitchFamily="34" charset="0"/>
              </a:rPr>
              <a:t>JERCICIOS</a:t>
            </a:r>
            <a:endParaRPr lang="es-ES" sz="1800" dirty="0">
              <a:solidFill>
                <a:schemeClr val="accent3"/>
              </a:solidFill>
              <a:latin typeface="BankGothic Lt BT" pitchFamily="34" charset="0"/>
            </a:endParaRPr>
          </a:p>
        </p:txBody>
      </p:sp>
      <p:sp>
        <p:nvSpPr>
          <p:cNvPr id="11" name="10 CuadroTexto"/>
          <p:cNvSpPr txBox="1"/>
          <p:nvPr/>
        </p:nvSpPr>
        <p:spPr>
          <a:xfrm>
            <a:off x="1403648" y="1198505"/>
            <a:ext cx="5472608" cy="369320"/>
          </a:xfrm>
          <a:prstGeom prst="rect">
            <a:avLst/>
          </a:prstGeom>
          <a:noFill/>
        </p:spPr>
        <p:txBody>
          <a:bodyPr wrap="square" lIns="91430" tIns="45714" rIns="91430" bIns="45714">
            <a:spAutoFit/>
          </a:bodyPr>
          <a:lstStyle/>
          <a:p>
            <a:pPr fontAlgn="auto">
              <a:spcBef>
                <a:spcPts val="0"/>
              </a:spcBef>
              <a:spcAft>
                <a:spcPts val="0"/>
              </a:spcAft>
              <a:defRPr/>
            </a:pPr>
            <a:r>
              <a:rPr lang="es-ES_tradnl" sz="1800" dirty="0" smtClean="0">
                <a:solidFill>
                  <a:schemeClr val="accent3"/>
                </a:solidFill>
                <a:latin typeface="BankGothic Lt BT" pitchFamily="34" charset="0"/>
              </a:rPr>
              <a:t>Propuesta de Diseño y Mobiliario urbano</a:t>
            </a:r>
            <a:endParaRPr lang="es-ES_tradnl" sz="1800" dirty="0">
              <a:solidFill>
                <a:schemeClr val="accent3"/>
              </a:solidFill>
              <a:latin typeface="BankGothic Lt BT" pitchFamily="34" charset="0"/>
            </a:endParaRP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16" name="0 Imagen"/>
          <p:cNvPicPr>
            <a:picLocks noChangeAspect="1"/>
          </p:cNvPicPr>
          <p:nvPr/>
        </p:nvPicPr>
        <p:blipFill rotWithShape="1">
          <a:blip r:embed="rId6" cstate="print">
            <a:extLst>
              <a:ext uri="{28A0092B-C50C-407E-A947-70E740481C1C}">
                <a14:useLocalDpi xmlns:a14="http://schemas.microsoft.com/office/drawing/2010/main" val="0"/>
              </a:ext>
            </a:extLst>
          </a:blip>
          <a:srcRect t="11188" b="5944"/>
          <a:stretch/>
        </p:blipFill>
        <p:spPr bwMode="auto">
          <a:xfrm>
            <a:off x="179512" y="2662951"/>
            <a:ext cx="1147061" cy="1080000"/>
          </a:xfrm>
          <a:prstGeom prst="rect">
            <a:avLst/>
          </a:prstGeom>
          <a:ln>
            <a:noFill/>
          </a:ln>
          <a:extLst>
            <a:ext uri="{53640926-AAD7-44D8-BBD7-CCE9431645EC}">
              <a14:shadowObscured xmlns:a14="http://schemas.microsoft.com/office/drawing/2010/main"/>
            </a:ext>
          </a:extLst>
        </p:spPr>
      </p:pic>
      <p:pic>
        <p:nvPicPr>
          <p:cNvPr id="17" name="0 Imagen"/>
          <p:cNvPicPr>
            <a:picLocks noChangeAspect="1"/>
          </p:cNvPicPr>
          <p:nvPr/>
        </p:nvPicPr>
        <p:blipFill rotWithShape="1">
          <a:blip r:embed="rId7" cstate="print">
            <a:extLst>
              <a:ext uri="{28A0092B-C50C-407E-A947-70E740481C1C}">
                <a14:useLocalDpi xmlns:a14="http://schemas.microsoft.com/office/drawing/2010/main" val="0"/>
              </a:ext>
            </a:extLst>
          </a:blip>
          <a:srcRect t="16785" b="14680"/>
          <a:stretch/>
        </p:blipFill>
        <p:spPr bwMode="auto">
          <a:xfrm>
            <a:off x="179512" y="4293216"/>
            <a:ext cx="1036126" cy="1080000"/>
          </a:xfrm>
          <a:prstGeom prst="rect">
            <a:avLst/>
          </a:prstGeom>
          <a:ln>
            <a:noFill/>
          </a:ln>
          <a:extLst>
            <a:ext uri="{53640926-AAD7-44D8-BBD7-CCE9431645EC}">
              <a14:shadowObscured xmlns:a14="http://schemas.microsoft.com/office/drawing/2010/main"/>
            </a:ext>
          </a:extLst>
        </p:spPr>
      </p:pic>
      <p:pic>
        <p:nvPicPr>
          <p:cNvPr id="20" name="0 Imagen"/>
          <p:cNvPicPr>
            <a:picLocks noChangeAspect="1"/>
          </p:cNvPicPr>
          <p:nvPr/>
        </p:nvPicPr>
        <p:blipFill rotWithShape="1">
          <a:blip r:embed="rId8" cstate="print">
            <a:extLst>
              <a:ext uri="{28A0092B-C50C-407E-A947-70E740481C1C}">
                <a14:useLocalDpi xmlns:a14="http://schemas.microsoft.com/office/drawing/2010/main" val="0"/>
              </a:ext>
            </a:extLst>
          </a:blip>
          <a:srcRect t="16084" b="11189"/>
          <a:stretch/>
        </p:blipFill>
        <p:spPr bwMode="auto">
          <a:xfrm>
            <a:off x="3879732" y="4293216"/>
            <a:ext cx="1240519" cy="1080000"/>
          </a:xfrm>
          <a:prstGeom prst="rect">
            <a:avLst/>
          </a:prstGeom>
          <a:ln>
            <a:noFill/>
          </a:ln>
          <a:extLst>
            <a:ext uri="{53640926-AAD7-44D8-BBD7-CCE9431645EC}">
              <a14:shadowObscured xmlns:a14="http://schemas.microsoft.com/office/drawing/2010/main"/>
            </a:ext>
          </a:extLst>
        </p:spPr>
      </p:pic>
      <p:pic>
        <p:nvPicPr>
          <p:cNvPr id="21" name="0 Imagen"/>
          <p:cNvPicPr>
            <a:picLocks noChangeAspect="1"/>
          </p:cNvPicPr>
          <p:nvPr/>
        </p:nvPicPr>
        <p:blipFill rotWithShape="1">
          <a:blip r:embed="rId9" cstate="print">
            <a:extLst>
              <a:ext uri="{28A0092B-C50C-407E-A947-70E740481C1C}">
                <a14:useLocalDpi xmlns:a14="http://schemas.microsoft.com/office/drawing/2010/main" val="0"/>
              </a:ext>
            </a:extLst>
          </a:blip>
          <a:srcRect t="19581" b="8741"/>
          <a:stretch/>
        </p:blipFill>
        <p:spPr bwMode="auto">
          <a:xfrm>
            <a:off x="3712726" y="2662951"/>
            <a:ext cx="1574532" cy="1080000"/>
          </a:xfrm>
          <a:prstGeom prst="rect">
            <a:avLst/>
          </a:prstGeom>
          <a:ln>
            <a:noFill/>
          </a:ln>
          <a:extLst>
            <a:ext uri="{53640926-AAD7-44D8-BBD7-CCE9431645EC}">
              <a14:shadowObscured xmlns:a14="http://schemas.microsoft.com/office/drawing/2010/main"/>
            </a:ext>
          </a:extLst>
        </p:spPr>
      </p:pic>
      <p:pic>
        <p:nvPicPr>
          <p:cNvPr id="10242"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30798" y="2482951"/>
            <a:ext cx="2137003"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09438" y="4149240"/>
            <a:ext cx="2145743"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61201" y="4149240"/>
            <a:ext cx="2119111"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17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022325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1 Título"/>
          <p:cNvSpPr>
            <a:spLocks noGrp="1"/>
          </p:cNvSpPr>
          <p:nvPr/>
        </p:nvSpPr>
        <p:spPr>
          <a:xfrm>
            <a:off x="104564" y="1642492"/>
            <a:ext cx="3459324" cy="706388"/>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smtClean="0">
                <a:solidFill>
                  <a:schemeClr val="accent3"/>
                </a:solidFill>
                <a:latin typeface="BankGothic Lt BT" pitchFamily="34" charset="0"/>
              </a:rPr>
              <a:t>9.- </a:t>
            </a:r>
            <a:r>
              <a:rPr lang="es-CL" sz="4000" dirty="0" smtClean="0">
                <a:solidFill>
                  <a:schemeClr val="accent3"/>
                </a:solidFill>
                <a:latin typeface="BankGothic Lt BT" pitchFamily="34" charset="0"/>
              </a:rPr>
              <a:t>J</a:t>
            </a:r>
            <a:r>
              <a:rPr lang="es-CL" sz="1800" dirty="0" smtClean="0">
                <a:solidFill>
                  <a:schemeClr val="accent3"/>
                </a:solidFill>
                <a:latin typeface="BankGothic Lt BT" pitchFamily="34" charset="0"/>
              </a:rPr>
              <a:t>UEGOS </a:t>
            </a:r>
            <a:r>
              <a:rPr lang="es-CL" sz="4000" dirty="0" smtClean="0">
                <a:solidFill>
                  <a:schemeClr val="accent3"/>
                </a:solidFill>
                <a:latin typeface="BankGothic Lt BT" pitchFamily="34" charset="0"/>
              </a:rPr>
              <a:t>I</a:t>
            </a:r>
            <a:r>
              <a:rPr lang="es-CL" sz="1800" dirty="0" smtClean="0">
                <a:solidFill>
                  <a:schemeClr val="accent3"/>
                </a:solidFill>
                <a:latin typeface="BankGothic Lt BT" pitchFamily="34" charset="0"/>
              </a:rPr>
              <a:t>NFANTILES</a:t>
            </a:r>
            <a:endParaRPr lang="es-ES" sz="1800" dirty="0">
              <a:solidFill>
                <a:schemeClr val="accent3"/>
              </a:solidFill>
              <a:latin typeface="BankGothic Lt BT" pitchFamily="34" charset="0"/>
            </a:endParaRPr>
          </a:p>
        </p:txBody>
      </p:sp>
      <p:sp>
        <p:nvSpPr>
          <p:cNvPr id="11" name="10 CuadroTexto"/>
          <p:cNvSpPr txBox="1"/>
          <p:nvPr/>
        </p:nvSpPr>
        <p:spPr>
          <a:xfrm>
            <a:off x="1403648" y="1198505"/>
            <a:ext cx="5472608" cy="369320"/>
          </a:xfrm>
          <a:prstGeom prst="rect">
            <a:avLst/>
          </a:prstGeom>
          <a:noFill/>
        </p:spPr>
        <p:txBody>
          <a:bodyPr wrap="square" lIns="91430" tIns="45714" rIns="91430" bIns="45714">
            <a:spAutoFit/>
          </a:bodyPr>
          <a:lstStyle/>
          <a:p>
            <a:pPr fontAlgn="auto">
              <a:spcBef>
                <a:spcPts val="0"/>
              </a:spcBef>
              <a:spcAft>
                <a:spcPts val="0"/>
              </a:spcAft>
              <a:defRPr/>
            </a:pPr>
            <a:r>
              <a:rPr lang="es-ES_tradnl" sz="1800" dirty="0" smtClean="0">
                <a:solidFill>
                  <a:schemeClr val="accent3"/>
                </a:solidFill>
                <a:latin typeface="BankGothic Lt BT" pitchFamily="34" charset="0"/>
              </a:rPr>
              <a:t>Propuesta de Diseño y Mobiliario urbano</a:t>
            </a:r>
            <a:endParaRPr lang="es-ES_tradnl" sz="1800" dirty="0">
              <a:solidFill>
                <a:schemeClr val="accent3"/>
              </a:solidFill>
              <a:latin typeface="BankGothic Lt BT" pitchFamily="34" charset="0"/>
            </a:endParaRP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24" name="23 Imagen"/>
          <p:cNvPicPr/>
          <p:nvPr/>
        </p:nvPicPr>
        <p:blipFill rotWithShape="1">
          <a:blip r:embed="rId5"/>
          <a:srcRect l="16146" t="44481" r="39440" b="16353"/>
          <a:stretch/>
        </p:blipFill>
        <p:spPr bwMode="auto">
          <a:xfrm>
            <a:off x="660331" y="2673086"/>
            <a:ext cx="2484755" cy="1231900"/>
          </a:xfrm>
          <a:prstGeom prst="rect">
            <a:avLst/>
          </a:prstGeom>
          <a:ln>
            <a:noFill/>
          </a:ln>
          <a:extLst>
            <a:ext uri="{53640926-AAD7-44D8-BBD7-CCE9431645EC}">
              <a14:shadowObscured xmlns:a14="http://schemas.microsoft.com/office/drawing/2010/main"/>
            </a:ext>
          </a:extLst>
        </p:spPr>
      </p:pic>
      <p:pic>
        <p:nvPicPr>
          <p:cNvPr id="1126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69230" y="2569036"/>
            <a:ext cx="2124706"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1 Título"/>
          <p:cNvSpPr>
            <a:spLocks noGrp="1"/>
          </p:cNvSpPr>
          <p:nvPr/>
        </p:nvSpPr>
        <p:spPr>
          <a:xfrm>
            <a:off x="173046" y="4005064"/>
            <a:ext cx="3459324" cy="7063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smtClean="0">
                <a:solidFill>
                  <a:schemeClr val="accent3"/>
                </a:solidFill>
                <a:latin typeface="BankGothic Lt BT" pitchFamily="34" charset="0"/>
              </a:rPr>
              <a:t>10.- </a:t>
            </a:r>
            <a:r>
              <a:rPr lang="es-CL" sz="4000" dirty="0" smtClean="0">
                <a:solidFill>
                  <a:schemeClr val="accent3"/>
                </a:solidFill>
                <a:latin typeface="BankGothic Lt BT" pitchFamily="34" charset="0"/>
              </a:rPr>
              <a:t>L</a:t>
            </a:r>
            <a:r>
              <a:rPr lang="es-CL" sz="1800" dirty="0" smtClean="0">
                <a:solidFill>
                  <a:schemeClr val="accent3"/>
                </a:solidFill>
                <a:latin typeface="BankGothic Lt BT" pitchFamily="34" charset="0"/>
              </a:rPr>
              <a:t>UMINARIA</a:t>
            </a:r>
            <a:endParaRPr lang="es-ES" sz="1800" dirty="0">
              <a:solidFill>
                <a:schemeClr val="accent3"/>
              </a:solidFill>
              <a:latin typeface="BankGothic Lt BT" pitchFamily="34" charset="0"/>
            </a:endParaRPr>
          </a:p>
        </p:txBody>
      </p:sp>
      <p:pic>
        <p:nvPicPr>
          <p:cNvPr id="26" name="0 Imagen"/>
          <p:cNvPicPr/>
          <p:nvPr/>
        </p:nvPicPr>
        <p:blipFill>
          <a:blip r:embed="rId7" cstate="print">
            <a:clrChange>
              <a:clrFrom>
                <a:srgbClr val="0C0C0C"/>
              </a:clrFrom>
              <a:clrTo>
                <a:srgbClr val="0C0C0C">
                  <a:alpha val="0"/>
                </a:srgbClr>
              </a:clrTo>
            </a:clrChange>
            <a:grayscl/>
            <a:extLst>
              <a:ext uri="{28A0092B-C50C-407E-A947-70E740481C1C}">
                <a14:useLocalDpi xmlns:a14="http://schemas.microsoft.com/office/drawing/2010/main" val="0"/>
              </a:ext>
            </a:extLst>
          </a:blip>
          <a:stretch>
            <a:fillRect/>
          </a:stretch>
        </p:blipFill>
        <p:spPr>
          <a:xfrm>
            <a:off x="694345" y="4841288"/>
            <a:ext cx="2255520" cy="1725295"/>
          </a:xfrm>
          <a:prstGeom prst="rect">
            <a:avLst/>
          </a:prstGeom>
          <a:noFill/>
          <a:ln>
            <a:noFill/>
          </a:ln>
        </p:spPr>
      </p:pic>
      <p:pic>
        <p:nvPicPr>
          <p:cNvPr id="1126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19872" y="4652437"/>
            <a:ext cx="2662223"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37562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1403648" y="1198505"/>
            <a:ext cx="5472608" cy="369320"/>
          </a:xfrm>
          <a:prstGeom prst="rect">
            <a:avLst/>
          </a:prstGeom>
          <a:noFill/>
        </p:spPr>
        <p:txBody>
          <a:bodyPr wrap="square" lIns="91430" tIns="45714" rIns="91430" bIns="45714">
            <a:spAutoFit/>
          </a:bodyPr>
          <a:lstStyle/>
          <a:p>
            <a:pPr fontAlgn="auto">
              <a:spcBef>
                <a:spcPts val="0"/>
              </a:spcBef>
              <a:spcAft>
                <a:spcPts val="0"/>
              </a:spcAft>
              <a:defRPr/>
            </a:pPr>
            <a:r>
              <a:rPr lang="es-ES_tradnl" sz="1800" dirty="0" smtClean="0">
                <a:solidFill>
                  <a:schemeClr val="accent3"/>
                </a:solidFill>
                <a:latin typeface="BankGothic Lt BT" pitchFamily="34" charset="0"/>
              </a:rPr>
              <a:t>Propuesta de Diseño y Mobiliario urbano</a:t>
            </a:r>
            <a:endParaRPr lang="es-ES_tradnl" sz="1800" dirty="0">
              <a:solidFill>
                <a:schemeClr val="accent3"/>
              </a:solidFill>
              <a:latin typeface="BankGothic Lt BT" pitchFamily="34" charset="0"/>
            </a:endParaRP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25" name="1 Título"/>
          <p:cNvSpPr>
            <a:spLocks noGrp="1"/>
          </p:cNvSpPr>
          <p:nvPr/>
        </p:nvSpPr>
        <p:spPr>
          <a:xfrm>
            <a:off x="173046" y="1772816"/>
            <a:ext cx="3459324" cy="7063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smtClean="0">
                <a:solidFill>
                  <a:schemeClr val="accent3"/>
                </a:solidFill>
                <a:latin typeface="BankGothic Lt BT" pitchFamily="34" charset="0"/>
              </a:rPr>
              <a:t>10.- </a:t>
            </a:r>
            <a:r>
              <a:rPr lang="es-CL" sz="4000" dirty="0" smtClean="0">
                <a:solidFill>
                  <a:schemeClr val="accent3"/>
                </a:solidFill>
                <a:latin typeface="BankGothic Lt BT" pitchFamily="34" charset="0"/>
              </a:rPr>
              <a:t>L</a:t>
            </a:r>
            <a:r>
              <a:rPr lang="es-CL" sz="1800" dirty="0" smtClean="0">
                <a:solidFill>
                  <a:schemeClr val="accent3"/>
                </a:solidFill>
                <a:latin typeface="BankGothic Lt BT" pitchFamily="34" charset="0"/>
              </a:rPr>
              <a:t>UMINARIA</a:t>
            </a:r>
            <a:endParaRPr lang="es-ES" sz="1800" dirty="0">
              <a:solidFill>
                <a:schemeClr val="accent3"/>
              </a:solidFill>
              <a:latin typeface="BankGothic Lt BT" pitchFamily="34" charset="0"/>
            </a:endParaRPr>
          </a:p>
        </p:txBody>
      </p:sp>
      <p:pic>
        <p:nvPicPr>
          <p:cNvPr id="15" name="14 Imagen"/>
          <p:cNvPicPr>
            <a:picLocks noChangeAspect="1"/>
          </p:cNvPicPr>
          <p:nvPr/>
        </p:nvPicPr>
        <p:blipFill rotWithShape="1">
          <a:blip r:embed="rId5" cstate="print">
            <a:extLst>
              <a:ext uri="{28A0092B-C50C-407E-A947-70E740481C1C}">
                <a14:useLocalDpi xmlns:a14="http://schemas.microsoft.com/office/drawing/2010/main" val="0"/>
              </a:ext>
            </a:extLst>
          </a:blip>
          <a:srcRect l="36379" t="11300" r="11228" b="9776"/>
          <a:stretch/>
        </p:blipFill>
        <p:spPr bwMode="auto">
          <a:xfrm>
            <a:off x="467544" y="3501248"/>
            <a:ext cx="1052815" cy="2160000"/>
          </a:xfrm>
          <a:prstGeom prst="rect">
            <a:avLst/>
          </a:prstGeom>
          <a:noFill/>
          <a:ln>
            <a:noFill/>
          </a:ln>
          <a:extLst>
            <a:ext uri="{53640926-AAD7-44D8-BBD7-CCE9431645EC}">
              <a14:shadowObscured xmlns:a14="http://schemas.microsoft.com/office/drawing/2010/main"/>
            </a:ext>
          </a:extLst>
        </p:spPr>
      </p:pic>
      <p:pic>
        <p:nvPicPr>
          <p:cNvPr id="1229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672" y="2925344"/>
            <a:ext cx="2193158"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0 Imagen"/>
          <p:cNvPicPr/>
          <p:nvPr/>
        </p:nvPicPr>
        <p:blipFill rotWithShape="1">
          <a:blip r:embed="rId7" cstate="print">
            <a:extLst>
              <a:ext uri="{28A0092B-C50C-407E-A947-70E740481C1C}">
                <a14:useLocalDpi xmlns:a14="http://schemas.microsoft.com/office/drawing/2010/main" val="0"/>
              </a:ext>
            </a:extLst>
          </a:blip>
          <a:srcRect l="47637" t="31293" r="37865" b="37529"/>
          <a:stretch/>
        </p:blipFill>
        <p:spPr bwMode="auto">
          <a:xfrm>
            <a:off x="3995936" y="2348019"/>
            <a:ext cx="1699260" cy="2741295"/>
          </a:xfrm>
          <a:prstGeom prst="rect">
            <a:avLst/>
          </a:prstGeom>
          <a:ln>
            <a:noFill/>
          </a:ln>
          <a:extLst>
            <a:ext uri="{53640926-AAD7-44D8-BBD7-CCE9431645EC}">
              <a14:shadowObscured xmlns:a14="http://schemas.microsoft.com/office/drawing/2010/main"/>
            </a:ext>
          </a:extLst>
        </p:spPr>
      </p:pic>
      <p:pic>
        <p:nvPicPr>
          <p:cNvPr id="12291"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4128" y="1916832"/>
            <a:ext cx="2690047"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48507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1403648" y="1198505"/>
            <a:ext cx="5472608" cy="369320"/>
          </a:xfrm>
          <a:prstGeom prst="rect">
            <a:avLst/>
          </a:prstGeom>
          <a:noFill/>
        </p:spPr>
        <p:txBody>
          <a:bodyPr wrap="square" lIns="91430" tIns="45714" rIns="91430" bIns="45714">
            <a:spAutoFit/>
          </a:bodyPr>
          <a:lstStyle/>
          <a:p>
            <a:pPr fontAlgn="auto">
              <a:spcBef>
                <a:spcPts val="0"/>
              </a:spcBef>
              <a:spcAft>
                <a:spcPts val="0"/>
              </a:spcAft>
              <a:defRPr/>
            </a:pPr>
            <a:r>
              <a:rPr lang="es-ES_tradnl" sz="1800" dirty="0" smtClean="0">
                <a:solidFill>
                  <a:schemeClr val="accent3"/>
                </a:solidFill>
                <a:latin typeface="BankGothic Lt BT" pitchFamily="34" charset="0"/>
              </a:rPr>
              <a:t>Propuesta de Diseño y Mobiliario urbano</a:t>
            </a:r>
            <a:endParaRPr lang="es-ES_tradnl" sz="1800" dirty="0">
              <a:solidFill>
                <a:schemeClr val="accent3"/>
              </a:solidFill>
              <a:latin typeface="BankGothic Lt BT" pitchFamily="34" charset="0"/>
            </a:endParaRP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25" name="1 Título"/>
          <p:cNvSpPr>
            <a:spLocks noGrp="1"/>
          </p:cNvSpPr>
          <p:nvPr/>
        </p:nvSpPr>
        <p:spPr>
          <a:xfrm>
            <a:off x="173046" y="1772816"/>
            <a:ext cx="3459324" cy="7063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smtClean="0">
                <a:solidFill>
                  <a:schemeClr val="accent3"/>
                </a:solidFill>
                <a:latin typeface="BankGothic Lt BT" pitchFamily="34" charset="0"/>
              </a:rPr>
              <a:t>11.- </a:t>
            </a:r>
            <a:r>
              <a:rPr lang="es-CL" sz="4000" dirty="0" smtClean="0">
                <a:solidFill>
                  <a:schemeClr val="accent3"/>
                </a:solidFill>
                <a:latin typeface="BankGothic Lt BT" pitchFamily="34" charset="0"/>
              </a:rPr>
              <a:t>V</a:t>
            </a:r>
            <a:r>
              <a:rPr lang="es-CL" sz="1800" dirty="0" smtClean="0">
                <a:solidFill>
                  <a:schemeClr val="accent3"/>
                </a:solidFill>
                <a:latin typeface="BankGothic Lt BT" pitchFamily="34" charset="0"/>
              </a:rPr>
              <a:t>EGETACIÓN</a:t>
            </a:r>
            <a:endParaRPr lang="es-ES" sz="1800" dirty="0">
              <a:solidFill>
                <a:schemeClr val="accent3"/>
              </a:solidFill>
              <a:latin typeface="BankGothic Lt BT" pitchFamily="34" charset="0"/>
            </a:endParaRPr>
          </a:p>
        </p:txBody>
      </p:sp>
      <p:pic>
        <p:nvPicPr>
          <p:cNvPr id="16" name="0 Imagen"/>
          <p:cNvPicPr>
            <a:picLocks noChangeAspect="1"/>
          </p:cNvPicPr>
          <p:nvPr/>
        </p:nvPicPr>
        <p:blipFill rotWithShape="1">
          <a:blip r:embed="rId5">
            <a:extLst>
              <a:ext uri="{28A0092B-C50C-407E-A947-70E740481C1C}">
                <a14:useLocalDpi xmlns:a14="http://schemas.microsoft.com/office/drawing/2010/main" val="0"/>
              </a:ext>
            </a:extLst>
          </a:blip>
          <a:srcRect t="7511" b="9486"/>
          <a:stretch/>
        </p:blipFill>
        <p:spPr bwMode="auto">
          <a:xfrm>
            <a:off x="251520" y="2564904"/>
            <a:ext cx="1431016" cy="1800000"/>
          </a:xfrm>
          <a:prstGeom prst="rect">
            <a:avLst/>
          </a:prstGeom>
          <a:ln>
            <a:noFill/>
          </a:ln>
          <a:extLst>
            <a:ext uri="{53640926-AAD7-44D8-BBD7-CCE9431645EC}">
              <a14:shadowObscured xmlns:a14="http://schemas.microsoft.com/office/drawing/2010/main"/>
            </a:ext>
          </a:extLst>
        </p:spPr>
      </p:pic>
      <p:pic>
        <p:nvPicPr>
          <p:cNvPr id="18" name="0 Imagen"/>
          <p:cNvPicPr>
            <a:picLocks noChangeAspect="1"/>
          </p:cNvPicPr>
          <p:nvPr/>
        </p:nvPicPr>
        <p:blipFill rotWithShape="1">
          <a:blip r:embed="rId6">
            <a:extLst>
              <a:ext uri="{28A0092B-C50C-407E-A947-70E740481C1C}">
                <a14:useLocalDpi xmlns:a14="http://schemas.microsoft.com/office/drawing/2010/main" val="0"/>
              </a:ext>
            </a:extLst>
          </a:blip>
          <a:srcRect b="6701"/>
          <a:stretch/>
        </p:blipFill>
        <p:spPr bwMode="auto">
          <a:xfrm>
            <a:off x="683568" y="4567565"/>
            <a:ext cx="1551673" cy="1800000"/>
          </a:xfrm>
          <a:prstGeom prst="rect">
            <a:avLst/>
          </a:prstGeom>
          <a:ln>
            <a:noFill/>
          </a:ln>
          <a:extLst>
            <a:ext uri="{53640926-AAD7-44D8-BBD7-CCE9431645EC}">
              <a14:shadowObscured xmlns:a14="http://schemas.microsoft.com/office/drawing/2010/main"/>
            </a:ext>
          </a:extLst>
        </p:spPr>
      </p:pic>
      <p:pic>
        <p:nvPicPr>
          <p:cNvPr id="1331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3689" y="2529000"/>
            <a:ext cx="2049397" cy="1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39752" y="4567565"/>
            <a:ext cx="2180488"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08104" y="2997112"/>
            <a:ext cx="1950380"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18 Imagen"/>
          <p:cNvPicPr>
            <a:picLocks noChangeAspect="1"/>
          </p:cNvPicPr>
          <p:nvPr/>
        </p:nvPicPr>
        <p:blipFill rotWithShape="1">
          <a:blip r:embed="rId10"/>
          <a:srcRect l="41737" t="12054" r="14741" b="19250"/>
          <a:stretch/>
        </p:blipFill>
        <p:spPr bwMode="auto">
          <a:xfrm>
            <a:off x="3813583" y="2996952"/>
            <a:ext cx="1622513" cy="1440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837867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1403648" y="1198505"/>
            <a:ext cx="5472608" cy="369320"/>
          </a:xfrm>
          <a:prstGeom prst="rect">
            <a:avLst/>
          </a:prstGeom>
          <a:noFill/>
        </p:spPr>
        <p:txBody>
          <a:bodyPr wrap="square" lIns="91430" tIns="45714" rIns="91430" bIns="45714">
            <a:spAutoFit/>
          </a:bodyPr>
          <a:lstStyle/>
          <a:p>
            <a:pPr fontAlgn="auto">
              <a:spcBef>
                <a:spcPts val="0"/>
              </a:spcBef>
              <a:spcAft>
                <a:spcPts val="0"/>
              </a:spcAft>
              <a:defRPr/>
            </a:pPr>
            <a:r>
              <a:rPr lang="es-ES_tradnl" sz="1800" dirty="0" smtClean="0">
                <a:solidFill>
                  <a:schemeClr val="accent3"/>
                </a:solidFill>
                <a:latin typeface="BankGothic Lt BT" pitchFamily="34" charset="0"/>
              </a:rPr>
              <a:t>Propuesta de Diseño y Mobiliario urbano</a:t>
            </a:r>
            <a:endParaRPr lang="es-ES_tradnl" sz="1800" dirty="0">
              <a:solidFill>
                <a:schemeClr val="accent3"/>
              </a:solidFill>
              <a:latin typeface="BankGothic Lt BT" pitchFamily="34" charset="0"/>
            </a:endParaRP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25" name="1 Título"/>
          <p:cNvSpPr>
            <a:spLocks noGrp="1"/>
          </p:cNvSpPr>
          <p:nvPr/>
        </p:nvSpPr>
        <p:spPr>
          <a:xfrm>
            <a:off x="173046" y="1772816"/>
            <a:ext cx="3459324" cy="7063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CL" sz="1800" dirty="0" smtClean="0">
                <a:solidFill>
                  <a:schemeClr val="accent3"/>
                </a:solidFill>
                <a:latin typeface="BankGothic Lt BT" pitchFamily="34" charset="0"/>
              </a:rPr>
              <a:t>11.- </a:t>
            </a:r>
            <a:r>
              <a:rPr lang="es-CL" sz="4000" dirty="0" smtClean="0">
                <a:solidFill>
                  <a:schemeClr val="accent3"/>
                </a:solidFill>
                <a:latin typeface="BankGothic Lt BT" pitchFamily="34" charset="0"/>
              </a:rPr>
              <a:t>V</a:t>
            </a:r>
            <a:r>
              <a:rPr lang="es-CL" sz="1800" dirty="0" smtClean="0">
                <a:solidFill>
                  <a:schemeClr val="accent3"/>
                </a:solidFill>
                <a:latin typeface="BankGothic Lt BT" pitchFamily="34" charset="0"/>
              </a:rPr>
              <a:t>EGETACIÓN</a:t>
            </a:r>
            <a:endParaRPr lang="es-ES" sz="1800" dirty="0">
              <a:solidFill>
                <a:schemeClr val="accent3"/>
              </a:solidFill>
              <a:latin typeface="BankGothic Lt BT" pitchFamily="34" charset="0"/>
            </a:endParaRPr>
          </a:p>
        </p:txBody>
      </p:sp>
      <p:pic>
        <p:nvPicPr>
          <p:cNvPr id="17"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520" y="2619056"/>
            <a:ext cx="1439859" cy="1080000"/>
          </a:xfrm>
          <a:prstGeom prst="rect">
            <a:avLst/>
          </a:prstGeom>
        </p:spPr>
      </p:pic>
      <p:pic>
        <p:nvPicPr>
          <p:cNvPr id="20" name="3 Imagen"/>
          <p:cNvPicPr>
            <a:picLocks noChangeAspect="1"/>
          </p:cNvPicPr>
          <p:nvPr/>
        </p:nvPicPr>
        <p:blipFill rotWithShape="1">
          <a:blip r:embed="rId6" cstate="print">
            <a:extLst>
              <a:ext uri="{28A0092B-C50C-407E-A947-70E740481C1C}">
                <a14:useLocalDpi xmlns:a14="http://schemas.microsoft.com/office/drawing/2010/main" val="0"/>
              </a:ext>
            </a:extLst>
          </a:blip>
          <a:srcRect l="36348" t="29550" r="-1" b="1"/>
          <a:stretch/>
        </p:blipFill>
        <p:spPr bwMode="auto">
          <a:xfrm>
            <a:off x="440929" y="4581128"/>
            <a:ext cx="1734835" cy="1440000"/>
          </a:xfrm>
          <a:prstGeom prst="rect">
            <a:avLst/>
          </a:prstGeom>
          <a:ln>
            <a:noFill/>
          </a:ln>
          <a:extLst>
            <a:ext uri="{53640926-AAD7-44D8-BBD7-CCE9431645EC}">
              <a14:shadowObscured xmlns:a14="http://schemas.microsoft.com/office/drawing/2010/main"/>
            </a:ext>
          </a:extLst>
        </p:spPr>
      </p:pic>
      <p:pic>
        <p:nvPicPr>
          <p:cNvPr id="21" name="5 Imagen" descr="Madroño.9.jpg"/>
          <p:cNvPicPr>
            <a:picLocks noChangeAspect="1"/>
          </p:cNvPicPr>
          <p:nvPr/>
        </p:nvPicPr>
        <p:blipFill>
          <a:blip r:embed="rId7" cstate="print"/>
          <a:stretch>
            <a:fillRect/>
          </a:stretch>
        </p:blipFill>
        <p:spPr>
          <a:xfrm>
            <a:off x="3851920" y="3166867"/>
            <a:ext cx="1680000" cy="1260000"/>
          </a:xfrm>
          <a:prstGeom prst="rect">
            <a:avLst/>
          </a:prstGeom>
        </p:spPr>
      </p:pic>
      <p:pic>
        <p:nvPicPr>
          <p:cNvPr id="1433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35815" y="2439056"/>
            <a:ext cx="2008777"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67863" y="4572485"/>
            <a:ext cx="1756202"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80113" y="3068960"/>
            <a:ext cx="1871037" cy="12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29883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901292" y="1124744"/>
            <a:ext cx="5472608" cy="707874"/>
          </a:xfrm>
          <a:prstGeom prst="rect">
            <a:avLst/>
          </a:prstGeom>
          <a:noFill/>
        </p:spPr>
        <p:txBody>
          <a:bodyPr wrap="square" lIns="91430" tIns="45714" rIns="91430" bIns="45714">
            <a:spAutoFit/>
          </a:bodyPr>
          <a:lstStyle/>
          <a:p>
            <a:pPr algn="ctr" fontAlgn="auto">
              <a:spcBef>
                <a:spcPts val="0"/>
              </a:spcBef>
              <a:spcAft>
                <a:spcPts val="0"/>
              </a:spcAft>
              <a:defRPr/>
            </a:pPr>
            <a:r>
              <a:rPr lang="es-ES_tradnl" sz="4000" dirty="0" smtClean="0">
                <a:solidFill>
                  <a:schemeClr val="accent3"/>
                </a:solidFill>
                <a:latin typeface="BankGothic Lt BT" pitchFamily="34" charset="0"/>
              </a:rPr>
              <a:t>p</a:t>
            </a:r>
            <a:r>
              <a:rPr lang="es-ES_tradnl" sz="2000" dirty="0" smtClean="0">
                <a:solidFill>
                  <a:schemeClr val="accent3"/>
                </a:solidFill>
                <a:latin typeface="BankGothic Lt BT" pitchFamily="34" charset="0"/>
              </a:rPr>
              <a:t>royecto</a:t>
            </a:r>
            <a:endParaRPr lang="es-ES_tradnl" sz="2000" dirty="0">
              <a:solidFill>
                <a:schemeClr val="accent3"/>
              </a:solidFill>
              <a:latin typeface="BankGothic Lt BT" pitchFamily="34" charset="0"/>
            </a:endParaRPr>
          </a:p>
        </p:txBody>
      </p:sp>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2" name="1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3438" y="1700808"/>
            <a:ext cx="8000725" cy="3960000"/>
          </a:xfrm>
          <a:prstGeom prst="rect">
            <a:avLst/>
          </a:prstGeom>
        </p:spPr>
      </p:pic>
    </p:spTree>
    <p:extLst>
      <p:ext uri="{BB962C8B-B14F-4D97-AF65-F5344CB8AC3E}">
        <p14:creationId xmlns:p14="http://schemas.microsoft.com/office/powerpoint/2010/main" val="39232232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3" name="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75656" y="919213"/>
            <a:ext cx="5314332" cy="5760000"/>
          </a:xfrm>
          <a:prstGeom prst="rect">
            <a:avLst/>
          </a:prstGeom>
        </p:spPr>
      </p:pic>
      <p:sp>
        <p:nvSpPr>
          <p:cNvPr id="11" name="10 CuadroTexto"/>
          <p:cNvSpPr txBox="1"/>
          <p:nvPr/>
        </p:nvSpPr>
        <p:spPr>
          <a:xfrm>
            <a:off x="125760" y="2564904"/>
            <a:ext cx="2555776" cy="707874"/>
          </a:xfrm>
          <a:prstGeom prst="rect">
            <a:avLst/>
          </a:prstGeom>
          <a:noFill/>
        </p:spPr>
        <p:txBody>
          <a:bodyPr wrap="square" lIns="91430" tIns="45714" rIns="91430" bIns="45714">
            <a:spAutoFit/>
          </a:bodyPr>
          <a:lstStyle/>
          <a:p>
            <a:pPr algn="ctr" fontAlgn="auto">
              <a:spcBef>
                <a:spcPts val="0"/>
              </a:spcBef>
              <a:spcAft>
                <a:spcPts val="0"/>
              </a:spcAft>
              <a:defRPr/>
            </a:pPr>
            <a:r>
              <a:rPr lang="es-ES_tradnl" sz="4000" dirty="0" smtClean="0">
                <a:solidFill>
                  <a:schemeClr val="accent3"/>
                </a:solidFill>
                <a:latin typeface="BankGothic Lt BT" pitchFamily="34" charset="0"/>
              </a:rPr>
              <a:t>p</a:t>
            </a:r>
            <a:r>
              <a:rPr lang="es-ES_tradnl" sz="2000" dirty="0" smtClean="0">
                <a:solidFill>
                  <a:schemeClr val="accent3"/>
                </a:solidFill>
                <a:latin typeface="BankGothic Lt BT" pitchFamily="34" charset="0"/>
              </a:rPr>
              <a:t>royecto</a:t>
            </a:r>
            <a:endParaRPr lang="es-ES_tradnl" sz="2000" dirty="0">
              <a:solidFill>
                <a:schemeClr val="accent3"/>
              </a:solidFill>
              <a:latin typeface="BankGothic Lt BT" pitchFamily="34" charset="0"/>
            </a:endParaRPr>
          </a:p>
        </p:txBody>
      </p:sp>
    </p:spTree>
    <p:extLst>
      <p:ext uri="{BB962C8B-B14F-4D97-AF65-F5344CB8AC3E}">
        <p14:creationId xmlns:p14="http://schemas.microsoft.com/office/powerpoint/2010/main" val="28302727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2" name="1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57325" y="947775"/>
            <a:ext cx="5367566" cy="5760000"/>
          </a:xfrm>
          <a:prstGeom prst="rect">
            <a:avLst/>
          </a:prstGeom>
        </p:spPr>
      </p:pic>
      <p:sp>
        <p:nvSpPr>
          <p:cNvPr id="11" name="10 CuadroTexto"/>
          <p:cNvSpPr txBox="1"/>
          <p:nvPr/>
        </p:nvSpPr>
        <p:spPr>
          <a:xfrm>
            <a:off x="-180528" y="4293096"/>
            <a:ext cx="2555776" cy="707874"/>
          </a:xfrm>
          <a:prstGeom prst="rect">
            <a:avLst/>
          </a:prstGeom>
          <a:noFill/>
        </p:spPr>
        <p:txBody>
          <a:bodyPr wrap="square" lIns="91430" tIns="45714" rIns="91430" bIns="45714">
            <a:spAutoFit/>
          </a:bodyPr>
          <a:lstStyle/>
          <a:p>
            <a:pPr algn="ctr" fontAlgn="auto">
              <a:spcBef>
                <a:spcPts val="0"/>
              </a:spcBef>
              <a:spcAft>
                <a:spcPts val="0"/>
              </a:spcAft>
              <a:defRPr/>
            </a:pPr>
            <a:r>
              <a:rPr lang="es-ES_tradnl" sz="4000" dirty="0" smtClean="0">
                <a:solidFill>
                  <a:schemeClr val="accent3"/>
                </a:solidFill>
                <a:latin typeface="BankGothic Lt BT" pitchFamily="34" charset="0"/>
              </a:rPr>
              <a:t>p</a:t>
            </a:r>
            <a:r>
              <a:rPr lang="es-ES_tradnl" sz="2000" dirty="0" smtClean="0">
                <a:solidFill>
                  <a:schemeClr val="accent3"/>
                </a:solidFill>
                <a:latin typeface="BankGothic Lt BT" pitchFamily="34" charset="0"/>
              </a:rPr>
              <a:t>royecto</a:t>
            </a:r>
            <a:endParaRPr lang="es-ES_tradnl" sz="2000" dirty="0">
              <a:solidFill>
                <a:schemeClr val="accent3"/>
              </a:solidFill>
              <a:latin typeface="BankGothic Lt BT" pitchFamily="34" charset="0"/>
            </a:endParaRPr>
          </a:p>
        </p:txBody>
      </p:sp>
    </p:spTree>
    <p:extLst>
      <p:ext uri="{BB962C8B-B14F-4D97-AF65-F5344CB8AC3E}">
        <p14:creationId xmlns:p14="http://schemas.microsoft.com/office/powerpoint/2010/main" val="6113827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2" name="1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57325" y="947775"/>
            <a:ext cx="5367566" cy="5760000"/>
          </a:xfrm>
          <a:prstGeom prst="rect">
            <a:avLst/>
          </a:prstGeom>
        </p:spPr>
      </p:pic>
      <p:sp>
        <p:nvSpPr>
          <p:cNvPr id="11" name="10 CuadroTexto"/>
          <p:cNvSpPr txBox="1"/>
          <p:nvPr/>
        </p:nvSpPr>
        <p:spPr>
          <a:xfrm>
            <a:off x="-180528" y="4293096"/>
            <a:ext cx="2555776" cy="707874"/>
          </a:xfrm>
          <a:prstGeom prst="rect">
            <a:avLst/>
          </a:prstGeom>
          <a:noFill/>
        </p:spPr>
        <p:txBody>
          <a:bodyPr wrap="square" lIns="91430" tIns="45714" rIns="91430" bIns="45714">
            <a:spAutoFit/>
          </a:bodyPr>
          <a:lstStyle/>
          <a:p>
            <a:pPr algn="ctr" fontAlgn="auto">
              <a:spcBef>
                <a:spcPts val="0"/>
              </a:spcBef>
              <a:spcAft>
                <a:spcPts val="0"/>
              </a:spcAft>
              <a:defRPr/>
            </a:pPr>
            <a:r>
              <a:rPr lang="es-ES_tradnl" sz="4000" dirty="0" smtClean="0">
                <a:solidFill>
                  <a:schemeClr val="accent3"/>
                </a:solidFill>
                <a:latin typeface="BankGothic Lt BT" pitchFamily="34" charset="0"/>
              </a:rPr>
              <a:t>p</a:t>
            </a:r>
            <a:r>
              <a:rPr lang="es-ES_tradnl" sz="2000" dirty="0" smtClean="0">
                <a:solidFill>
                  <a:schemeClr val="accent3"/>
                </a:solidFill>
                <a:latin typeface="BankGothic Lt BT" pitchFamily="34" charset="0"/>
              </a:rPr>
              <a:t>royecto</a:t>
            </a:r>
            <a:endParaRPr lang="es-ES_tradnl" sz="2000" dirty="0">
              <a:solidFill>
                <a:schemeClr val="accent3"/>
              </a:solidFill>
              <a:latin typeface="BankGothic Lt BT" pitchFamily="34" charset="0"/>
            </a:endParaRPr>
          </a:p>
        </p:txBody>
      </p:sp>
    </p:spTree>
    <p:extLst>
      <p:ext uri="{BB962C8B-B14F-4D97-AF65-F5344CB8AC3E}">
        <p14:creationId xmlns:p14="http://schemas.microsoft.com/office/powerpoint/2010/main" val="7330936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3" name="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3648" y="975823"/>
            <a:ext cx="5335824" cy="5760000"/>
          </a:xfrm>
          <a:prstGeom prst="rect">
            <a:avLst/>
          </a:prstGeom>
        </p:spPr>
      </p:pic>
      <p:sp>
        <p:nvSpPr>
          <p:cNvPr id="11" name="10 CuadroTexto"/>
          <p:cNvSpPr txBox="1"/>
          <p:nvPr/>
        </p:nvSpPr>
        <p:spPr>
          <a:xfrm>
            <a:off x="-391926" y="2924944"/>
            <a:ext cx="2555776" cy="707874"/>
          </a:xfrm>
          <a:prstGeom prst="rect">
            <a:avLst/>
          </a:prstGeom>
          <a:noFill/>
        </p:spPr>
        <p:txBody>
          <a:bodyPr wrap="square" lIns="91430" tIns="45714" rIns="91430" bIns="45714">
            <a:spAutoFit/>
          </a:bodyPr>
          <a:lstStyle/>
          <a:p>
            <a:pPr algn="ctr" fontAlgn="auto">
              <a:spcBef>
                <a:spcPts val="0"/>
              </a:spcBef>
              <a:spcAft>
                <a:spcPts val="0"/>
              </a:spcAft>
              <a:defRPr/>
            </a:pPr>
            <a:r>
              <a:rPr lang="es-ES_tradnl" sz="4000" dirty="0" smtClean="0">
                <a:solidFill>
                  <a:schemeClr val="accent3"/>
                </a:solidFill>
                <a:latin typeface="BankGothic Lt BT" pitchFamily="34" charset="0"/>
              </a:rPr>
              <a:t>p</a:t>
            </a:r>
            <a:r>
              <a:rPr lang="es-ES_tradnl" sz="2000" dirty="0" smtClean="0">
                <a:solidFill>
                  <a:schemeClr val="accent3"/>
                </a:solidFill>
                <a:latin typeface="BankGothic Lt BT" pitchFamily="34" charset="0"/>
              </a:rPr>
              <a:t>royecto</a:t>
            </a:r>
            <a:endParaRPr lang="es-ES_tradnl" sz="2000" dirty="0">
              <a:solidFill>
                <a:schemeClr val="accent3"/>
              </a:solidFill>
              <a:latin typeface="BankGothic Lt BT" pitchFamily="34" charset="0"/>
            </a:endParaRPr>
          </a:p>
        </p:txBody>
      </p:sp>
    </p:spTree>
    <p:extLst>
      <p:ext uri="{BB962C8B-B14F-4D97-AF65-F5344CB8AC3E}">
        <p14:creationId xmlns:p14="http://schemas.microsoft.com/office/powerpoint/2010/main" val="42477553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2" name="1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7663" y="835762"/>
            <a:ext cx="5305603" cy="5760000"/>
          </a:xfrm>
          <a:prstGeom prst="rect">
            <a:avLst/>
          </a:prstGeom>
        </p:spPr>
      </p:pic>
      <p:sp>
        <p:nvSpPr>
          <p:cNvPr id="11" name="10 CuadroTexto"/>
          <p:cNvSpPr txBox="1"/>
          <p:nvPr/>
        </p:nvSpPr>
        <p:spPr>
          <a:xfrm>
            <a:off x="-108520" y="2947200"/>
            <a:ext cx="2555776" cy="707874"/>
          </a:xfrm>
          <a:prstGeom prst="rect">
            <a:avLst/>
          </a:prstGeom>
          <a:noFill/>
        </p:spPr>
        <p:txBody>
          <a:bodyPr wrap="square" lIns="91430" tIns="45714" rIns="91430" bIns="45714">
            <a:spAutoFit/>
          </a:bodyPr>
          <a:lstStyle/>
          <a:p>
            <a:pPr algn="ctr" fontAlgn="auto">
              <a:spcBef>
                <a:spcPts val="0"/>
              </a:spcBef>
              <a:spcAft>
                <a:spcPts val="0"/>
              </a:spcAft>
              <a:defRPr/>
            </a:pPr>
            <a:r>
              <a:rPr lang="es-ES_tradnl" sz="4000" dirty="0" smtClean="0">
                <a:solidFill>
                  <a:schemeClr val="accent3"/>
                </a:solidFill>
                <a:latin typeface="BankGothic Lt BT" pitchFamily="34" charset="0"/>
              </a:rPr>
              <a:t>p</a:t>
            </a:r>
            <a:r>
              <a:rPr lang="es-ES_tradnl" sz="2000" dirty="0" smtClean="0">
                <a:solidFill>
                  <a:schemeClr val="accent3"/>
                </a:solidFill>
                <a:latin typeface="BankGothic Lt BT" pitchFamily="34" charset="0"/>
              </a:rPr>
              <a:t>royecto</a:t>
            </a:r>
            <a:endParaRPr lang="es-ES_tradnl" sz="2000" dirty="0">
              <a:solidFill>
                <a:schemeClr val="accent3"/>
              </a:solidFill>
              <a:latin typeface="BankGothic Lt BT" pitchFamily="34" charset="0"/>
            </a:endParaRPr>
          </a:p>
        </p:txBody>
      </p:sp>
    </p:spTree>
    <p:extLst>
      <p:ext uri="{BB962C8B-B14F-4D97-AF65-F5344CB8AC3E}">
        <p14:creationId xmlns:p14="http://schemas.microsoft.com/office/powerpoint/2010/main" val="18194041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3" name="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4162" y="866227"/>
            <a:ext cx="5415496" cy="5760000"/>
          </a:xfrm>
          <a:prstGeom prst="rect">
            <a:avLst/>
          </a:prstGeom>
        </p:spPr>
      </p:pic>
      <p:sp>
        <p:nvSpPr>
          <p:cNvPr id="11" name="10 CuadroTexto"/>
          <p:cNvSpPr txBox="1"/>
          <p:nvPr/>
        </p:nvSpPr>
        <p:spPr>
          <a:xfrm>
            <a:off x="-108520" y="2947200"/>
            <a:ext cx="2555776" cy="707874"/>
          </a:xfrm>
          <a:prstGeom prst="rect">
            <a:avLst/>
          </a:prstGeom>
          <a:noFill/>
        </p:spPr>
        <p:txBody>
          <a:bodyPr wrap="square" lIns="91430" tIns="45714" rIns="91430" bIns="45714">
            <a:spAutoFit/>
          </a:bodyPr>
          <a:lstStyle/>
          <a:p>
            <a:pPr algn="ctr" fontAlgn="auto">
              <a:spcBef>
                <a:spcPts val="0"/>
              </a:spcBef>
              <a:spcAft>
                <a:spcPts val="0"/>
              </a:spcAft>
              <a:defRPr/>
            </a:pPr>
            <a:r>
              <a:rPr lang="es-ES_tradnl" sz="4000" dirty="0" smtClean="0">
                <a:solidFill>
                  <a:schemeClr val="accent3"/>
                </a:solidFill>
                <a:latin typeface="BankGothic Lt BT" pitchFamily="34" charset="0"/>
              </a:rPr>
              <a:t>p</a:t>
            </a:r>
            <a:r>
              <a:rPr lang="es-ES_tradnl" sz="2000" dirty="0" smtClean="0">
                <a:solidFill>
                  <a:schemeClr val="accent3"/>
                </a:solidFill>
                <a:latin typeface="BankGothic Lt BT" pitchFamily="34" charset="0"/>
              </a:rPr>
              <a:t>royecto</a:t>
            </a:r>
            <a:endParaRPr lang="es-ES_tradnl" sz="2000" dirty="0">
              <a:solidFill>
                <a:schemeClr val="accent3"/>
              </a:solidFill>
              <a:latin typeface="BankGothic Lt BT" pitchFamily="34" charset="0"/>
            </a:endParaRPr>
          </a:p>
        </p:txBody>
      </p:sp>
    </p:spTree>
    <p:extLst>
      <p:ext uri="{BB962C8B-B14F-4D97-AF65-F5344CB8AC3E}">
        <p14:creationId xmlns:p14="http://schemas.microsoft.com/office/powerpoint/2010/main" val="18870722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2" name="1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32471" y="858015"/>
            <a:ext cx="5273750" cy="5760000"/>
          </a:xfrm>
          <a:prstGeom prst="rect">
            <a:avLst/>
          </a:prstGeom>
        </p:spPr>
      </p:pic>
      <p:sp>
        <p:nvSpPr>
          <p:cNvPr id="11" name="10 CuadroTexto"/>
          <p:cNvSpPr txBox="1"/>
          <p:nvPr/>
        </p:nvSpPr>
        <p:spPr>
          <a:xfrm>
            <a:off x="-108520" y="2947200"/>
            <a:ext cx="2555776" cy="707874"/>
          </a:xfrm>
          <a:prstGeom prst="rect">
            <a:avLst/>
          </a:prstGeom>
          <a:noFill/>
        </p:spPr>
        <p:txBody>
          <a:bodyPr wrap="square" lIns="91430" tIns="45714" rIns="91430" bIns="45714">
            <a:spAutoFit/>
          </a:bodyPr>
          <a:lstStyle/>
          <a:p>
            <a:pPr algn="ctr" fontAlgn="auto">
              <a:spcBef>
                <a:spcPts val="0"/>
              </a:spcBef>
              <a:spcAft>
                <a:spcPts val="0"/>
              </a:spcAft>
              <a:defRPr/>
            </a:pPr>
            <a:r>
              <a:rPr lang="es-ES_tradnl" sz="4000" dirty="0" smtClean="0">
                <a:solidFill>
                  <a:schemeClr val="accent3"/>
                </a:solidFill>
                <a:latin typeface="BankGothic Lt BT" pitchFamily="34" charset="0"/>
              </a:rPr>
              <a:t>p</a:t>
            </a:r>
            <a:r>
              <a:rPr lang="es-ES_tradnl" sz="2000" dirty="0" smtClean="0">
                <a:solidFill>
                  <a:schemeClr val="accent3"/>
                </a:solidFill>
                <a:latin typeface="BankGothic Lt BT" pitchFamily="34" charset="0"/>
              </a:rPr>
              <a:t>royecto</a:t>
            </a:r>
            <a:endParaRPr lang="es-ES_tradnl" sz="2000" dirty="0">
              <a:solidFill>
                <a:schemeClr val="accent3"/>
              </a:solidFill>
              <a:latin typeface="BankGothic Lt BT" pitchFamily="34" charset="0"/>
            </a:endParaRPr>
          </a:p>
        </p:txBody>
      </p:sp>
    </p:spTree>
    <p:extLst>
      <p:ext uri="{BB962C8B-B14F-4D97-AF65-F5344CB8AC3E}">
        <p14:creationId xmlns:p14="http://schemas.microsoft.com/office/powerpoint/2010/main" val="8436187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3" name="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7664" y="836712"/>
            <a:ext cx="5355790" cy="5760000"/>
          </a:xfrm>
          <a:prstGeom prst="rect">
            <a:avLst/>
          </a:prstGeom>
        </p:spPr>
      </p:pic>
      <p:sp>
        <p:nvSpPr>
          <p:cNvPr id="11" name="10 CuadroTexto"/>
          <p:cNvSpPr txBox="1"/>
          <p:nvPr/>
        </p:nvSpPr>
        <p:spPr>
          <a:xfrm>
            <a:off x="-108520" y="2947200"/>
            <a:ext cx="2555776" cy="707874"/>
          </a:xfrm>
          <a:prstGeom prst="rect">
            <a:avLst/>
          </a:prstGeom>
          <a:noFill/>
        </p:spPr>
        <p:txBody>
          <a:bodyPr wrap="square" lIns="91430" tIns="45714" rIns="91430" bIns="45714">
            <a:spAutoFit/>
          </a:bodyPr>
          <a:lstStyle/>
          <a:p>
            <a:pPr algn="ctr" fontAlgn="auto">
              <a:spcBef>
                <a:spcPts val="0"/>
              </a:spcBef>
              <a:spcAft>
                <a:spcPts val="0"/>
              </a:spcAft>
              <a:defRPr/>
            </a:pPr>
            <a:r>
              <a:rPr lang="es-ES_tradnl" sz="4000" dirty="0" smtClean="0">
                <a:solidFill>
                  <a:schemeClr val="accent3"/>
                </a:solidFill>
                <a:latin typeface="BankGothic Lt BT" pitchFamily="34" charset="0"/>
              </a:rPr>
              <a:t>p</a:t>
            </a:r>
            <a:r>
              <a:rPr lang="es-ES_tradnl" sz="2000" dirty="0" smtClean="0">
                <a:solidFill>
                  <a:schemeClr val="accent3"/>
                </a:solidFill>
                <a:latin typeface="BankGothic Lt BT" pitchFamily="34" charset="0"/>
              </a:rPr>
              <a:t>royecto</a:t>
            </a:r>
            <a:endParaRPr lang="es-ES_tradnl" sz="2000" dirty="0">
              <a:solidFill>
                <a:schemeClr val="accent3"/>
              </a:solidFill>
              <a:latin typeface="BankGothic Lt BT" pitchFamily="34" charset="0"/>
            </a:endParaRPr>
          </a:p>
        </p:txBody>
      </p:sp>
    </p:spTree>
    <p:extLst>
      <p:ext uri="{BB962C8B-B14F-4D97-AF65-F5344CB8AC3E}">
        <p14:creationId xmlns:p14="http://schemas.microsoft.com/office/powerpoint/2010/main" val="9695920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3" name="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3648" y="808667"/>
            <a:ext cx="5375133" cy="5760000"/>
          </a:xfrm>
          <a:prstGeom prst="rect">
            <a:avLst/>
          </a:prstGeom>
        </p:spPr>
      </p:pic>
      <p:sp>
        <p:nvSpPr>
          <p:cNvPr id="11" name="10 CuadroTexto"/>
          <p:cNvSpPr txBox="1"/>
          <p:nvPr/>
        </p:nvSpPr>
        <p:spPr>
          <a:xfrm>
            <a:off x="-108520" y="2947200"/>
            <a:ext cx="2555776" cy="707874"/>
          </a:xfrm>
          <a:prstGeom prst="rect">
            <a:avLst/>
          </a:prstGeom>
          <a:noFill/>
        </p:spPr>
        <p:txBody>
          <a:bodyPr wrap="square" lIns="91430" tIns="45714" rIns="91430" bIns="45714">
            <a:spAutoFit/>
          </a:bodyPr>
          <a:lstStyle/>
          <a:p>
            <a:pPr algn="ctr" fontAlgn="auto">
              <a:spcBef>
                <a:spcPts val="0"/>
              </a:spcBef>
              <a:spcAft>
                <a:spcPts val="0"/>
              </a:spcAft>
              <a:defRPr/>
            </a:pPr>
            <a:r>
              <a:rPr lang="es-ES_tradnl" sz="4000" dirty="0" smtClean="0">
                <a:solidFill>
                  <a:schemeClr val="accent3"/>
                </a:solidFill>
                <a:latin typeface="BankGothic Lt BT" pitchFamily="34" charset="0"/>
              </a:rPr>
              <a:t>p</a:t>
            </a:r>
            <a:r>
              <a:rPr lang="es-ES_tradnl" sz="2000" dirty="0" smtClean="0">
                <a:solidFill>
                  <a:schemeClr val="accent3"/>
                </a:solidFill>
                <a:latin typeface="BankGothic Lt BT" pitchFamily="34" charset="0"/>
              </a:rPr>
              <a:t>royecto</a:t>
            </a:r>
            <a:endParaRPr lang="es-ES_tradnl" sz="2000" dirty="0">
              <a:solidFill>
                <a:schemeClr val="accent3"/>
              </a:solidFill>
              <a:latin typeface="BankGothic Lt BT" pitchFamily="34" charset="0"/>
            </a:endParaRPr>
          </a:p>
        </p:txBody>
      </p:sp>
    </p:spTree>
    <p:extLst>
      <p:ext uri="{BB962C8B-B14F-4D97-AF65-F5344CB8AC3E}">
        <p14:creationId xmlns:p14="http://schemas.microsoft.com/office/powerpoint/2010/main" val="9695920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2" name="1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7664" y="933293"/>
            <a:ext cx="5353596" cy="5760000"/>
          </a:xfrm>
          <a:prstGeom prst="rect">
            <a:avLst/>
          </a:prstGeom>
        </p:spPr>
      </p:pic>
      <p:sp>
        <p:nvSpPr>
          <p:cNvPr id="11" name="10 CuadroTexto"/>
          <p:cNvSpPr txBox="1"/>
          <p:nvPr/>
        </p:nvSpPr>
        <p:spPr>
          <a:xfrm>
            <a:off x="125760" y="1124744"/>
            <a:ext cx="2555776" cy="707874"/>
          </a:xfrm>
          <a:prstGeom prst="rect">
            <a:avLst/>
          </a:prstGeom>
          <a:noFill/>
        </p:spPr>
        <p:txBody>
          <a:bodyPr wrap="square" lIns="91430" tIns="45714" rIns="91430" bIns="45714">
            <a:spAutoFit/>
          </a:bodyPr>
          <a:lstStyle/>
          <a:p>
            <a:pPr algn="ctr" fontAlgn="auto">
              <a:spcBef>
                <a:spcPts val="0"/>
              </a:spcBef>
              <a:spcAft>
                <a:spcPts val="0"/>
              </a:spcAft>
              <a:defRPr/>
            </a:pPr>
            <a:r>
              <a:rPr lang="es-ES_tradnl" sz="4000" dirty="0" smtClean="0">
                <a:solidFill>
                  <a:schemeClr val="accent3"/>
                </a:solidFill>
                <a:latin typeface="BankGothic Lt BT" pitchFamily="34" charset="0"/>
              </a:rPr>
              <a:t>p</a:t>
            </a:r>
            <a:r>
              <a:rPr lang="es-ES_tradnl" sz="2000" dirty="0" smtClean="0">
                <a:solidFill>
                  <a:schemeClr val="accent3"/>
                </a:solidFill>
                <a:latin typeface="BankGothic Lt BT" pitchFamily="34" charset="0"/>
              </a:rPr>
              <a:t>royecto</a:t>
            </a:r>
            <a:endParaRPr lang="es-ES_tradnl" sz="2000" dirty="0">
              <a:solidFill>
                <a:schemeClr val="accent3"/>
              </a:solidFill>
              <a:latin typeface="BankGothic Lt BT" pitchFamily="34" charset="0"/>
            </a:endParaRPr>
          </a:p>
        </p:txBody>
      </p:sp>
    </p:spTree>
    <p:extLst>
      <p:ext uri="{BB962C8B-B14F-4D97-AF65-F5344CB8AC3E}">
        <p14:creationId xmlns:p14="http://schemas.microsoft.com/office/powerpoint/2010/main" val="18755356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sp>
        <p:nvSpPr>
          <p:cNvPr id="11" name="10 CuadroTexto"/>
          <p:cNvSpPr txBox="1"/>
          <p:nvPr/>
        </p:nvSpPr>
        <p:spPr>
          <a:xfrm>
            <a:off x="125760" y="1124744"/>
            <a:ext cx="4281490" cy="707874"/>
          </a:xfrm>
          <a:prstGeom prst="rect">
            <a:avLst/>
          </a:prstGeom>
          <a:noFill/>
        </p:spPr>
        <p:txBody>
          <a:bodyPr wrap="square" lIns="91430" tIns="45714" rIns="91430" bIns="45714">
            <a:spAutoFit/>
          </a:bodyPr>
          <a:lstStyle/>
          <a:p>
            <a:pPr algn="ctr" fontAlgn="auto">
              <a:spcBef>
                <a:spcPts val="0"/>
              </a:spcBef>
              <a:spcAft>
                <a:spcPts val="0"/>
              </a:spcAft>
              <a:defRPr/>
            </a:pPr>
            <a:r>
              <a:rPr lang="es-ES_tradnl" sz="4000" dirty="0" smtClean="0">
                <a:solidFill>
                  <a:schemeClr val="accent3"/>
                </a:solidFill>
                <a:latin typeface="BankGothic Lt BT" pitchFamily="34" charset="0"/>
              </a:rPr>
              <a:t>P</a:t>
            </a:r>
            <a:r>
              <a:rPr lang="es-ES_tradnl" sz="2000" dirty="0" smtClean="0">
                <a:solidFill>
                  <a:schemeClr val="accent3"/>
                </a:solidFill>
                <a:latin typeface="BankGothic Lt BT" pitchFamily="34" charset="0"/>
              </a:rPr>
              <a:t>LAZA </a:t>
            </a:r>
            <a:r>
              <a:rPr lang="es-ES_tradnl" sz="4000" dirty="0" smtClean="0">
                <a:solidFill>
                  <a:schemeClr val="accent3"/>
                </a:solidFill>
                <a:latin typeface="BankGothic Lt BT" pitchFamily="34" charset="0"/>
              </a:rPr>
              <a:t>N</a:t>
            </a:r>
            <a:r>
              <a:rPr lang="es-ES_tradnl" sz="2000" dirty="0" smtClean="0">
                <a:solidFill>
                  <a:schemeClr val="accent3"/>
                </a:solidFill>
                <a:latin typeface="BankGothic Lt BT" pitchFamily="34" charset="0"/>
              </a:rPr>
              <a:t>IDO DE </a:t>
            </a:r>
            <a:r>
              <a:rPr lang="es-ES_tradnl" sz="4000" dirty="0" smtClean="0">
                <a:solidFill>
                  <a:schemeClr val="accent3"/>
                </a:solidFill>
                <a:latin typeface="BankGothic Lt BT" pitchFamily="34" charset="0"/>
              </a:rPr>
              <a:t>A</a:t>
            </a:r>
            <a:r>
              <a:rPr lang="es-ES_tradnl" sz="2000" dirty="0" smtClean="0">
                <a:solidFill>
                  <a:schemeClr val="accent3"/>
                </a:solidFill>
                <a:latin typeface="BankGothic Lt BT" pitchFamily="34" charset="0"/>
              </a:rPr>
              <a:t>GILA</a:t>
            </a:r>
            <a:endParaRPr lang="es-ES_tradnl" sz="2000" dirty="0">
              <a:solidFill>
                <a:schemeClr val="accent3"/>
              </a:solidFill>
              <a:latin typeface="BankGothic Lt BT" pitchFamily="34" charset="0"/>
            </a:endParaRPr>
          </a:p>
        </p:txBody>
      </p:sp>
      <p:pic>
        <p:nvPicPr>
          <p:cNvPr id="3" name="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079" y="1819603"/>
            <a:ext cx="7288343" cy="3600000"/>
          </a:xfrm>
          <a:prstGeom prst="rect">
            <a:avLst/>
          </a:prstGeom>
        </p:spPr>
      </p:pic>
    </p:spTree>
    <p:extLst>
      <p:ext uri="{BB962C8B-B14F-4D97-AF65-F5344CB8AC3E}">
        <p14:creationId xmlns:p14="http://schemas.microsoft.com/office/powerpoint/2010/main" val="39704402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2" name="1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881" y="947775"/>
            <a:ext cx="6967407" cy="5760000"/>
          </a:xfrm>
          <a:prstGeom prst="rect">
            <a:avLst/>
          </a:prstGeom>
        </p:spPr>
      </p:pic>
    </p:spTree>
    <p:extLst>
      <p:ext uri="{BB962C8B-B14F-4D97-AF65-F5344CB8AC3E}">
        <p14:creationId xmlns:p14="http://schemas.microsoft.com/office/powerpoint/2010/main" val="12246164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3" name="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354" y="808667"/>
            <a:ext cx="7016594" cy="5760000"/>
          </a:xfrm>
          <a:prstGeom prst="rect">
            <a:avLst/>
          </a:prstGeom>
        </p:spPr>
      </p:pic>
    </p:spTree>
    <p:extLst>
      <p:ext uri="{BB962C8B-B14F-4D97-AF65-F5344CB8AC3E}">
        <p14:creationId xmlns:p14="http://schemas.microsoft.com/office/powerpoint/2010/main" val="35424516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4958" y="0"/>
            <a:ext cx="1418606" cy="6858000"/>
          </a:xfrm>
          <a:prstGeom prst="rect">
            <a:avLst/>
          </a:prstGeom>
          <a:solidFill>
            <a:schemeClr val="tx1">
              <a:lumMod val="65000"/>
              <a:lumOff val="35000"/>
              <a:alpha val="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 name="3 Rectángulo"/>
          <p:cNvSpPr/>
          <p:nvPr/>
        </p:nvSpPr>
        <p:spPr>
          <a:xfrm>
            <a:off x="7524328" y="0"/>
            <a:ext cx="1619672" cy="6858000"/>
          </a:xfrm>
          <a:prstGeom prst="rect">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Marker trans="91000" size="79"/>
                    </a14:imgEffect>
                  </a14:imgLayer>
                </a14:imgProps>
              </a:ext>
              <a:ext uri="{28A0092B-C50C-407E-A947-70E740481C1C}">
                <a14:useLocalDpi xmlns:a14="http://schemas.microsoft.com/office/drawing/2010/main" val="0"/>
              </a:ext>
            </a:extLst>
          </a:blip>
          <a:srcRect/>
          <a:stretch>
            <a:fillRect/>
          </a:stretch>
        </p:blipFill>
        <p:spPr bwMode="auto">
          <a:xfrm>
            <a:off x="7164288" y="5580163"/>
            <a:ext cx="1805062" cy="112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899592" y="559713"/>
            <a:ext cx="7488832" cy="276999"/>
          </a:xfrm>
          <a:prstGeom prst="rect">
            <a:avLst/>
          </a:prstGeom>
          <a:noFill/>
        </p:spPr>
        <p:txBody>
          <a:bodyPr wrap="square" rtlCol="0">
            <a:spAutoFit/>
          </a:bodyPr>
          <a:lstStyle/>
          <a:p>
            <a:r>
              <a:rPr lang="es-CL" sz="1200" dirty="0" smtClean="0">
                <a:solidFill>
                  <a:srgbClr val="92D050"/>
                </a:solidFill>
                <a:latin typeface="BankGothic Lt BT" pitchFamily="34" charset="0"/>
              </a:rPr>
              <a:t>SECRETARIA CÓMUNAL DE PLANIFICACIÓN</a:t>
            </a:r>
            <a:endParaRPr lang="es-CL" sz="1200" dirty="0">
              <a:solidFill>
                <a:srgbClr val="92D050"/>
              </a:solidFill>
              <a:latin typeface="BankGothic Lt BT" pitchFamily="34" charset="0"/>
            </a:endParaRP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25" y="296220"/>
            <a:ext cx="418537" cy="51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899592" y="343689"/>
            <a:ext cx="7488832" cy="338554"/>
          </a:xfrm>
          <a:prstGeom prst="rect">
            <a:avLst/>
          </a:prstGeom>
          <a:noFill/>
        </p:spPr>
        <p:txBody>
          <a:bodyPr wrap="square" rtlCol="0">
            <a:spAutoFit/>
          </a:bodyPr>
          <a:lstStyle/>
          <a:p>
            <a:r>
              <a:rPr lang="es-CL" sz="1600" dirty="0">
                <a:latin typeface="BankGothic Lt BT" pitchFamily="34" charset="0"/>
              </a:rPr>
              <a:t>ILUSTRE MUNICIPALIDAD DE LO BARNECHEA </a:t>
            </a:r>
          </a:p>
        </p:txBody>
      </p:sp>
      <p:pic>
        <p:nvPicPr>
          <p:cNvPr id="3" name="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6788" y="947775"/>
            <a:ext cx="6937737" cy="5760000"/>
          </a:xfrm>
          <a:prstGeom prst="rect">
            <a:avLst/>
          </a:prstGeom>
        </p:spPr>
      </p:pic>
    </p:spTree>
    <p:extLst>
      <p:ext uri="{BB962C8B-B14F-4D97-AF65-F5344CB8AC3E}">
        <p14:creationId xmlns:p14="http://schemas.microsoft.com/office/powerpoint/2010/main" val="3542451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91430" tIns="45714" rIns="91430" bIns="45714">
        <a:spAutoFit/>
      </a:bodyPr>
      <a:lstStyle>
        <a:defPPr fontAlgn="auto">
          <a:spcBef>
            <a:spcPts val="0"/>
          </a:spcBef>
          <a:spcAft>
            <a:spcPts val="0"/>
          </a:spcAft>
          <a:defRPr sz="4000" dirty="0" smtClean="0">
            <a:solidFill>
              <a:schemeClr val="accent3"/>
            </a:solidFill>
            <a:latin typeface="BankGothic Lt BT" pitchFamily="34" charset="0"/>
          </a:defRPr>
        </a:defPPr>
      </a:lstStyle>
    </a:txDef>
  </a:objectDefaults>
  <a:extraClrSchemeLst/>
</a:theme>
</file>

<file path=docProps/app.xml><?xml version="1.0" encoding="utf-8"?>
<Properties xmlns="http://schemas.openxmlformats.org/officeDocument/2006/extended-properties" xmlns:vt="http://schemas.openxmlformats.org/officeDocument/2006/docPropsVTypes">
  <Template/>
  <TotalTime>940</TotalTime>
  <Words>1419</Words>
  <Application>Microsoft Office PowerPoint</Application>
  <PresentationFormat>Carta (216 x 279 mm)</PresentationFormat>
  <Paragraphs>180</Paragraphs>
  <Slides>34</Slides>
  <Notes>0</Notes>
  <HiddenSlides>0</HiddenSlides>
  <MMClips>0</MMClips>
  <ScaleCrop>false</ScaleCrop>
  <HeadingPairs>
    <vt:vector size="4" baseType="variant">
      <vt:variant>
        <vt:lpstr>Tema</vt:lpstr>
      </vt:variant>
      <vt:variant>
        <vt:i4>1</vt:i4>
      </vt:variant>
      <vt:variant>
        <vt:lpstr>Títulos de diapositiva</vt:lpstr>
      </vt:variant>
      <vt:variant>
        <vt:i4>34</vt:i4>
      </vt:variant>
    </vt:vector>
  </HeadingPairs>
  <TitlesOfParts>
    <vt:vector size="35" baseType="lpstr">
      <vt:lpstr>Tema de Office</vt:lpstr>
      <vt:lpstr>Presentación de PowerPoint</vt:lpstr>
      <vt:lpstr>Presentación de PowerPoint</vt:lpstr>
      <vt:lpstr>Presentación de PowerPoint</vt:lpstr>
      <vt:lpstr>Presentación de PowerPoint</vt:lpstr>
      <vt:lpstr>ESTADO ACTUAL – MOBILIARIO URBANO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EJE CENTRAL LO BARNECHEA</dc:title>
  <dc:creator>Randy</dc:creator>
  <cp:lastModifiedBy>Jorge Ismail Arancibia</cp:lastModifiedBy>
  <cp:revision>48</cp:revision>
  <cp:lastPrinted>2013-08-08T20:15:12Z</cp:lastPrinted>
  <dcterms:created xsi:type="dcterms:W3CDTF">2013-07-11T16:49:27Z</dcterms:created>
  <dcterms:modified xsi:type="dcterms:W3CDTF">2013-08-08T20:28:50Z</dcterms:modified>
</cp:coreProperties>
</file>