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5">
  <p:sldMasterIdLst>
    <p:sldMasterId id="2147483696" r:id="rId1"/>
  </p:sldMasterIdLst>
  <p:notesMasterIdLst>
    <p:notesMasterId r:id="rId42"/>
  </p:notesMasterIdLst>
  <p:handoutMasterIdLst>
    <p:handoutMasterId r:id="rId43"/>
  </p:handoutMasterIdLst>
  <p:sldIdLst>
    <p:sldId id="667" r:id="rId2"/>
    <p:sldId id="664" r:id="rId3"/>
    <p:sldId id="671" r:id="rId4"/>
    <p:sldId id="674" r:id="rId5"/>
    <p:sldId id="672" r:id="rId6"/>
    <p:sldId id="673" r:id="rId7"/>
    <p:sldId id="676" r:id="rId8"/>
    <p:sldId id="675" r:id="rId9"/>
    <p:sldId id="678" r:id="rId10"/>
    <p:sldId id="642" r:id="rId11"/>
    <p:sldId id="643" r:id="rId12"/>
    <p:sldId id="644" r:id="rId13"/>
    <p:sldId id="677" r:id="rId14"/>
    <p:sldId id="679" r:id="rId15"/>
    <p:sldId id="628" r:id="rId16"/>
    <p:sldId id="680" r:id="rId17"/>
    <p:sldId id="696" r:id="rId18"/>
    <p:sldId id="699" r:id="rId19"/>
    <p:sldId id="700" r:id="rId20"/>
    <p:sldId id="694" r:id="rId21"/>
    <p:sldId id="697" r:id="rId22"/>
    <p:sldId id="701" r:id="rId23"/>
    <p:sldId id="682" r:id="rId24"/>
    <p:sldId id="683" r:id="rId25"/>
    <p:sldId id="702" r:id="rId26"/>
    <p:sldId id="684" r:id="rId27"/>
    <p:sldId id="703" r:id="rId28"/>
    <p:sldId id="704" r:id="rId29"/>
    <p:sldId id="705" r:id="rId30"/>
    <p:sldId id="689" r:id="rId31"/>
    <p:sldId id="690" r:id="rId32"/>
    <p:sldId id="706" r:id="rId33"/>
    <p:sldId id="686" r:id="rId34"/>
    <p:sldId id="652" r:id="rId35"/>
    <p:sldId id="693" r:id="rId36"/>
    <p:sldId id="654" r:id="rId37"/>
    <p:sldId id="655" r:id="rId38"/>
    <p:sldId id="649" r:id="rId39"/>
    <p:sldId id="650" r:id="rId40"/>
    <p:sldId id="651" r:id="rId41"/>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icio" id="{D56379C6-252C-4F8C-A02C-1AF846644FF4}">
          <p14:sldIdLst>
            <p14:sldId id="667"/>
            <p14:sldId id="664"/>
            <p14:sldId id="671"/>
            <p14:sldId id="674"/>
            <p14:sldId id="672"/>
            <p14:sldId id="673"/>
            <p14:sldId id="676"/>
            <p14:sldId id="675"/>
            <p14:sldId id="678"/>
            <p14:sldId id="642"/>
            <p14:sldId id="643"/>
            <p14:sldId id="644"/>
            <p14:sldId id="677"/>
            <p14:sldId id="679"/>
            <p14:sldId id="628"/>
            <p14:sldId id="680"/>
            <p14:sldId id="696"/>
            <p14:sldId id="699"/>
            <p14:sldId id="700"/>
            <p14:sldId id="694"/>
            <p14:sldId id="697"/>
            <p14:sldId id="701"/>
            <p14:sldId id="682"/>
            <p14:sldId id="683"/>
            <p14:sldId id="702"/>
            <p14:sldId id="684"/>
            <p14:sldId id="703"/>
            <p14:sldId id="704"/>
            <p14:sldId id="705"/>
            <p14:sldId id="689"/>
            <p14:sldId id="690"/>
            <p14:sldId id="706"/>
            <p14:sldId id="686"/>
            <p14:sldId id="652"/>
            <p14:sldId id="693"/>
            <p14:sldId id="654"/>
            <p14:sldId id="655"/>
            <p14:sldId id="649"/>
            <p14:sldId id="650"/>
            <p14:sldId id="651"/>
          </p14:sldIdLst>
        </p14:section>
      </p14:sectionLst>
    </p:ext>
    <p:ext uri="{EFAFB233-063F-42B5-8137-9DF3F51BA10A}">
      <p15:sldGuideLst xmlns:p15="http://schemas.microsoft.com/office/powerpoint/2012/main">
        <p15:guide id="1" orient="horz" pos="4320" userDrawn="1">
          <p15:clr>
            <a:srgbClr val="A4A3A4"/>
          </p15:clr>
        </p15:guide>
        <p15:guide id="3" userDrawn="1">
          <p15:clr>
            <a:srgbClr val="A4A3A4"/>
          </p15:clr>
        </p15:guide>
        <p15:guide id="4" pos="1459" userDrawn="1">
          <p15:clr>
            <a:srgbClr val="A4A3A4"/>
          </p15:clr>
        </p15:guide>
        <p15:guide id="7" pos="2320" userDrawn="1">
          <p15:clr>
            <a:srgbClr val="A4A3A4"/>
          </p15:clr>
        </p15:guide>
        <p15:guide id="11" pos="302" userDrawn="1">
          <p15:clr>
            <a:srgbClr val="A4A3A4"/>
          </p15:clr>
        </p15:guide>
        <p15:guide id="12" orient="horz"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FF6600"/>
    <a:srgbClr val="97ACB1"/>
    <a:srgbClr val="6A868C"/>
    <a:srgbClr val="7BB9CC"/>
    <a:srgbClr val="C59E97"/>
    <a:srgbClr val="C84040"/>
    <a:srgbClr val="D2E2E6"/>
    <a:srgbClr val="B9DCFF"/>
    <a:srgbClr val="984A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02" autoAdjust="0"/>
    <p:restoredTop sz="77560" autoAdjust="0"/>
  </p:normalViewPr>
  <p:slideViewPr>
    <p:cSldViewPr snapToGrid="0" showGuides="1">
      <p:cViewPr>
        <p:scale>
          <a:sx n="100" d="100"/>
          <a:sy n="100" d="100"/>
        </p:scale>
        <p:origin x="1062" y="72"/>
      </p:cViewPr>
      <p:guideLst>
        <p:guide orient="horz" pos="4320"/>
        <p:guide/>
        <p:guide pos="1459"/>
        <p:guide pos="2320"/>
        <p:guide pos="302"/>
        <p:guide orient="horz"/>
      </p:guideLst>
    </p:cSldViewPr>
  </p:slideViewPr>
  <p:outlineViewPr>
    <p:cViewPr>
      <p:scale>
        <a:sx n="33" d="100"/>
        <a:sy n="33" d="100"/>
      </p:scale>
      <p:origin x="0" y="-5586"/>
    </p:cViewPr>
  </p:outlineViewPr>
  <p:notesTextViewPr>
    <p:cViewPr>
      <p:scale>
        <a:sx n="3" d="2"/>
        <a:sy n="3" d="2"/>
      </p:scale>
      <p:origin x="0" y="0"/>
    </p:cViewPr>
  </p:notesTextViewPr>
  <p:sorterViewPr>
    <p:cViewPr>
      <p:scale>
        <a:sx n="100" d="100"/>
        <a:sy n="100" d="100"/>
      </p:scale>
      <p:origin x="0" y="-12768"/>
    </p:cViewPr>
  </p:sorterViewPr>
  <p:notesViewPr>
    <p:cSldViewPr snapToGrid="0" showGuides="1">
      <p:cViewPr varScale="1">
        <p:scale>
          <a:sx n="67" d="100"/>
          <a:sy n="67" d="100"/>
        </p:scale>
        <p:origin x="322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oleObject" Target="file:///\\Serv-sisgeo\00.cit\02.PROYECTOS\2016.07_LO_BARNECHEA\03.INFO%20CIT\04%20Bases%20de%20Datos\01%20Excel\GRAFICO%20IA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Serv-sisgeo\00.cit\02.PROYECTOS\2016.07_LO_BARNECHEA\03.INFO%20CIT\04%20Bases%20de%20Datos\01%20Excel\GRAFICO%20IA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Serv-sisgeo\00.cit\02.PROYECTOS\2016.07_LO_BARNECHEA\03.INFO%20CIT\04%20Bases%20de%20Datos\01%20Excel\GRAFICO%20IA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L"/>
              <a:t>Equipamientos</a:t>
            </a:r>
            <a:r>
              <a:rPr lang="es-CL" baseline="0"/>
              <a:t> y servicios por escenario (Lo Barnechea)</a:t>
            </a:r>
            <a:endParaRPr lang="es-CL"/>
          </a:p>
        </c:rich>
      </c:tx>
      <c:layout/>
      <c:overlay val="0"/>
      <c:spPr>
        <a:noFill/>
        <a:ln>
          <a:noFill/>
        </a:ln>
        <a:effectLst/>
      </c:spPr>
    </c:title>
    <c:autoTitleDeleted val="0"/>
    <c:plotArea>
      <c:layout/>
      <c:barChart>
        <c:barDir val="bar"/>
        <c:grouping val="stack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EQUIPAMIENTOS!$A$11:$A$12</c:f>
              <c:strCache>
                <c:ptCount val="2"/>
                <c:pt idx="0">
                  <c:v>Escenario Normativo Tendencial</c:v>
                </c:pt>
                <c:pt idx="1">
                  <c:v>Diagnóstico</c:v>
                </c:pt>
              </c:strCache>
            </c:strRef>
          </c:cat>
          <c:val>
            <c:numRef>
              <c:f>EQUIPAMIENTOS!$B$11:$B$12</c:f>
              <c:numCache>
                <c:formatCode>General</c:formatCode>
                <c:ptCount val="2"/>
                <c:pt idx="0">
                  <c:v>1518</c:v>
                </c:pt>
                <c:pt idx="1">
                  <c:v>1518</c:v>
                </c:pt>
              </c:numCache>
            </c:numRef>
          </c:val>
          <c:extLst xmlns:c16r2="http://schemas.microsoft.com/office/drawing/2015/06/chart">
            <c:ext xmlns:c16="http://schemas.microsoft.com/office/drawing/2014/chart" uri="{C3380CC4-5D6E-409C-BE32-E72D297353CC}">
              <c16:uniqueId val="{00000000-5148-4174-AEF2-3AE0B588383B}"/>
            </c:ext>
          </c:extLst>
        </c:ser>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EQUIPAMIENTOS!$A$11:$A$12</c:f>
              <c:strCache>
                <c:ptCount val="2"/>
                <c:pt idx="0">
                  <c:v>Escenario Normativo Tendencial</c:v>
                </c:pt>
                <c:pt idx="1">
                  <c:v>Diagnóstico</c:v>
                </c:pt>
              </c:strCache>
            </c:strRef>
          </c:cat>
          <c:val>
            <c:numRef>
              <c:f>EQUIPAMIENTOS!$C$11:$C$12</c:f>
              <c:numCache>
                <c:formatCode>General</c:formatCode>
                <c:ptCount val="2"/>
                <c:pt idx="0">
                  <c:v>759</c:v>
                </c:pt>
              </c:numCache>
            </c:numRef>
          </c:val>
          <c:extLst xmlns:c16r2="http://schemas.microsoft.com/office/drawing/2015/06/chart">
            <c:ext xmlns:c16="http://schemas.microsoft.com/office/drawing/2014/chart" uri="{C3380CC4-5D6E-409C-BE32-E72D297353CC}">
              <c16:uniqueId val="{00000001-5148-4174-AEF2-3AE0B588383B}"/>
            </c:ext>
          </c:extLst>
        </c:ser>
        <c:dLbls>
          <c:showLegendKey val="0"/>
          <c:showVal val="0"/>
          <c:showCatName val="0"/>
          <c:showSerName val="0"/>
          <c:showPercent val="0"/>
          <c:showBubbleSize val="0"/>
        </c:dLbls>
        <c:gapWidth val="150"/>
        <c:overlap val="100"/>
        <c:axId val="411478304"/>
        <c:axId val="347877984"/>
      </c:barChart>
      <c:catAx>
        <c:axId val="411478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347877984"/>
        <c:crosses val="autoZero"/>
        <c:auto val="1"/>
        <c:lblAlgn val="ctr"/>
        <c:lblOffset val="100"/>
        <c:noMultiLvlLbl val="0"/>
      </c:catAx>
      <c:valAx>
        <c:axId val="3478779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41147830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C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L"/>
              <a:t>Equipamientos</a:t>
            </a:r>
            <a:r>
              <a:rPr lang="es-CL" baseline="0"/>
              <a:t> y servicios por escenario (Lo Barnechea)</a:t>
            </a:r>
            <a:endParaRPr lang="es-CL"/>
          </a:p>
        </c:rich>
      </c:tx>
      <c:layout/>
      <c:overlay val="0"/>
      <c:spPr>
        <a:noFill/>
        <a:ln>
          <a:noFill/>
        </a:ln>
        <a:effectLst/>
      </c:spPr>
    </c:title>
    <c:autoTitleDeleted val="0"/>
    <c:plotArea>
      <c:layout/>
      <c:barChart>
        <c:barDir val="bar"/>
        <c:grouping val="stack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EQUIPAMIENTOS!$A$10:$A$12</c:f>
              <c:strCache>
                <c:ptCount val="3"/>
                <c:pt idx="0">
                  <c:v>Escenario Axial</c:v>
                </c:pt>
                <c:pt idx="1">
                  <c:v>Escenario Normativo Tendencial</c:v>
                </c:pt>
                <c:pt idx="2">
                  <c:v>Diagnóstico</c:v>
                </c:pt>
              </c:strCache>
            </c:strRef>
          </c:cat>
          <c:val>
            <c:numRef>
              <c:f>EQUIPAMIENTOS!$B$10:$B$12</c:f>
              <c:numCache>
                <c:formatCode>General</c:formatCode>
                <c:ptCount val="3"/>
                <c:pt idx="0">
                  <c:v>1518</c:v>
                </c:pt>
                <c:pt idx="1">
                  <c:v>1518</c:v>
                </c:pt>
                <c:pt idx="2">
                  <c:v>1518</c:v>
                </c:pt>
              </c:numCache>
            </c:numRef>
          </c:val>
          <c:extLst xmlns:c16r2="http://schemas.microsoft.com/office/drawing/2015/06/chart">
            <c:ext xmlns:c16="http://schemas.microsoft.com/office/drawing/2014/chart" uri="{C3380CC4-5D6E-409C-BE32-E72D297353CC}">
              <c16:uniqueId val="{00000000-28BD-4019-BA30-CC21BEB913E9}"/>
            </c:ext>
          </c:extLst>
        </c:ser>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EQUIPAMIENTOS!$A$10:$A$12</c:f>
              <c:strCache>
                <c:ptCount val="3"/>
                <c:pt idx="0">
                  <c:v>Escenario Axial</c:v>
                </c:pt>
                <c:pt idx="1">
                  <c:v>Escenario Normativo Tendencial</c:v>
                </c:pt>
                <c:pt idx="2">
                  <c:v>Diagnóstico</c:v>
                </c:pt>
              </c:strCache>
            </c:strRef>
          </c:cat>
          <c:val>
            <c:numRef>
              <c:f>EQUIPAMIENTOS!$C$10:$C$12</c:f>
              <c:numCache>
                <c:formatCode>General</c:formatCode>
                <c:ptCount val="3"/>
                <c:pt idx="0">
                  <c:v>759</c:v>
                </c:pt>
                <c:pt idx="1">
                  <c:v>759</c:v>
                </c:pt>
              </c:numCache>
            </c:numRef>
          </c:val>
          <c:extLst xmlns:c16r2="http://schemas.microsoft.com/office/drawing/2015/06/chart">
            <c:ext xmlns:c16="http://schemas.microsoft.com/office/drawing/2014/chart" uri="{C3380CC4-5D6E-409C-BE32-E72D297353CC}">
              <c16:uniqueId val="{00000001-28BD-4019-BA30-CC21BEB913E9}"/>
            </c:ext>
          </c:extLst>
        </c:ser>
        <c:dLbls>
          <c:showLegendKey val="0"/>
          <c:showVal val="0"/>
          <c:showCatName val="0"/>
          <c:showSerName val="0"/>
          <c:showPercent val="0"/>
          <c:showBubbleSize val="0"/>
        </c:dLbls>
        <c:gapWidth val="150"/>
        <c:overlap val="100"/>
        <c:axId val="360219312"/>
        <c:axId val="222604912"/>
      </c:barChart>
      <c:catAx>
        <c:axId val="360219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222604912"/>
        <c:crosses val="autoZero"/>
        <c:auto val="1"/>
        <c:lblAlgn val="ctr"/>
        <c:lblOffset val="100"/>
        <c:noMultiLvlLbl val="0"/>
      </c:catAx>
      <c:valAx>
        <c:axId val="2226049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3602193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CL"/>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L"/>
              <a:t>Equipamientos</a:t>
            </a:r>
            <a:r>
              <a:rPr lang="es-CL" baseline="0"/>
              <a:t> y servicios por escenario (Lo Barnechea)</a:t>
            </a:r>
            <a:endParaRPr lang="es-CL"/>
          </a:p>
        </c:rich>
      </c:tx>
      <c:layout/>
      <c:overlay val="0"/>
      <c:spPr>
        <a:noFill/>
        <a:ln>
          <a:noFill/>
        </a:ln>
        <a:effectLst/>
      </c:spPr>
    </c:title>
    <c:autoTitleDeleted val="0"/>
    <c:plotArea>
      <c:layout/>
      <c:barChart>
        <c:barDir val="bar"/>
        <c:grouping val="stack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EQUIPAMIENTOS!$A$9:$A$12</c:f>
              <c:strCache>
                <c:ptCount val="4"/>
                <c:pt idx="0">
                  <c:v>Escenario Ideal</c:v>
                </c:pt>
                <c:pt idx="1">
                  <c:v>Escenario Axial</c:v>
                </c:pt>
                <c:pt idx="2">
                  <c:v>Escenario Normativo Tendencial</c:v>
                </c:pt>
                <c:pt idx="3">
                  <c:v>Diagnóstico</c:v>
                </c:pt>
              </c:strCache>
            </c:strRef>
          </c:cat>
          <c:val>
            <c:numRef>
              <c:f>EQUIPAMIENTOS!$B$9:$B$12</c:f>
              <c:numCache>
                <c:formatCode>General</c:formatCode>
                <c:ptCount val="4"/>
                <c:pt idx="0">
                  <c:v>1518</c:v>
                </c:pt>
                <c:pt idx="1">
                  <c:v>1518</c:v>
                </c:pt>
                <c:pt idx="2">
                  <c:v>1518</c:v>
                </c:pt>
                <c:pt idx="3">
                  <c:v>1518</c:v>
                </c:pt>
              </c:numCache>
            </c:numRef>
          </c:val>
          <c:extLst xmlns:c16r2="http://schemas.microsoft.com/office/drawing/2015/06/chart">
            <c:ext xmlns:c16="http://schemas.microsoft.com/office/drawing/2014/chart" uri="{C3380CC4-5D6E-409C-BE32-E72D297353CC}">
              <c16:uniqueId val="{00000000-28BD-4019-BA30-CC21BEB913E9}"/>
            </c:ext>
          </c:extLst>
        </c:ser>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EQUIPAMIENTOS!$A$9:$A$12</c:f>
              <c:strCache>
                <c:ptCount val="4"/>
                <c:pt idx="0">
                  <c:v>Escenario Ideal</c:v>
                </c:pt>
                <c:pt idx="1">
                  <c:v>Escenario Axial</c:v>
                </c:pt>
                <c:pt idx="2">
                  <c:v>Escenario Normativo Tendencial</c:v>
                </c:pt>
                <c:pt idx="3">
                  <c:v>Diagnóstico</c:v>
                </c:pt>
              </c:strCache>
            </c:strRef>
          </c:cat>
          <c:val>
            <c:numRef>
              <c:f>EQUIPAMIENTOS!$C$9:$C$12</c:f>
              <c:numCache>
                <c:formatCode>General</c:formatCode>
                <c:ptCount val="4"/>
                <c:pt idx="0">
                  <c:v>1771</c:v>
                </c:pt>
                <c:pt idx="1">
                  <c:v>759</c:v>
                </c:pt>
                <c:pt idx="2">
                  <c:v>759</c:v>
                </c:pt>
              </c:numCache>
            </c:numRef>
          </c:val>
          <c:extLst xmlns:c16r2="http://schemas.microsoft.com/office/drawing/2015/06/chart">
            <c:ext xmlns:c16="http://schemas.microsoft.com/office/drawing/2014/chart" uri="{C3380CC4-5D6E-409C-BE32-E72D297353CC}">
              <c16:uniqueId val="{00000001-28BD-4019-BA30-CC21BEB913E9}"/>
            </c:ext>
          </c:extLst>
        </c:ser>
        <c:dLbls>
          <c:showLegendKey val="0"/>
          <c:showVal val="0"/>
          <c:showCatName val="0"/>
          <c:showSerName val="0"/>
          <c:showPercent val="0"/>
          <c:showBubbleSize val="0"/>
        </c:dLbls>
        <c:gapWidth val="150"/>
        <c:overlap val="100"/>
        <c:axId val="484526512"/>
        <c:axId val="484525392"/>
      </c:barChart>
      <c:catAx>
        <c:axId val="484526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484525392"/>
        <c:crosses val="autoZero"/>
        <c:auto val="1"/>
        <c:lblAlgn val="ctr"/>
        <c:lblOffset val="100"/>
        <c:noMultiLvlLbl val="0"/>
      </c:catAx>
      <c:valAx>
        <c:axId val="4845253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4845265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CL"/>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F7A227D-FFE7-954F-8A72-AC75444B5A0B}" type="datetimeFigureOut">
              <a:rPr lang="es-ES" smtClean="0"/>
              <a:t>02/01/2018</a:t>
            </a:fld>
            <a:endParaRPr lang="es-ES" dirty="0"/>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F979739-EC35-F248-8777-9913C0AA644F}" type="slidenum">
              <a:rPr lang="es-ES" smtClean="0"/>
              <a:t>‹Nº›</a:t>
            </a:fld>
            <a:endParaRPr lang="es-ES" dirty="0"/>
          </a:p>
        </p:txBody>
      </p:sp>
    </p:spTree>
    <p:extLst>
      <p:ext uri="{BB962C8B-B14F-4D97-AF65-F5344CB8AC3E}">
        <p14:creationId xmlns:p14="http://schemas.microsoft.com/office/powerpoint/2010/main" val="3981221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2F9370-6AE8-4C5C-874D-10B7BDF04CFD}" type="datetimeFigureOut">
              <a:rPr lang="es-CL" smtClean="0"/>
              <a:t>02/01/2018</a:t>
            </a:fld>
            <a:endParaRPr lang="es-CL"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0AA911-1F6A-4D05-B4E6-4390314011A6}" type="slidenum">
              <a:rPr lang="es-CL" smtClean="0"/>
              <a:t>‹Nº›</a:t>
            </a:fld>
            <a:endParaRPr lang="es-CL" dirty="0"/>
          </a:p>
        </p:txBody>
      </p:sp>
    </p:spTree>
    <p:extLst>
      <p:ext uri="{BB962C8B-B14F-4D97-AF65-F5344CB8AC3E}">
        <p14:creationId xmlns:p14="http://schemas.microsoft.com/office/powerpoint/2010/main" val="1890853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L" sz="1200" kern="1200" dirty="0" smtClean="0">
                <a:solidFill>
                  <a:schemeClr val="tx1"/>
                </a:solidFill>
                <a:effectLst/>
                <a:latin typeface="+mn-lt"/>
                <a:ea typeface="+mn-ea"/>
                <a:cs typeface="+mn-cs"/>
              </a:rPr>
              <a:t>En el caso de Lo Barnechea las áreas con menor accesibilidad caminando a servicios es la tendencia generalizada, con un centro de equipamiento muy concentrado y un porcentaje mayoritario de la población fuera del rango de acceso pedestre a equipamientos y servicios. Esto queda claramente visible al revisar la cantidad de hogares por cada uno de los cortes del IAS.   El sector de mejor</a:t>
            </a:r>
            <a:r>
              <a:rPr lang="es-CL" sz="1200" kern="1200" baseline="0" dirty="0" smtClean="0">
                <a:solidFill>
                  <a:schemeClr val="tx1"/>
                </a:solidFill>
                <a:effectLst/>
                <a:latin typeface="+mn-lt"/>
                <a:ea typeface="+mn-ea"/>
                <a:cs typeface="+mn-cs"/>
              </a:rPr>
              <a:t> accesibilidad a equipamiento y servicio es el sector entre </a:t>
            </a:r>
            <a:r>
              <a:rPr lang="es-CL" sz="1200" kern="1200" baseline="0" dirty="0" err="1" smtClean="0">
                <a:solidFill>
                  <a:schemeClr val="tx1"/>
                </a:solidFill>
                <a:effectLst/>
                <a:latin typeface="+mn-lt"/>
                <a:ea typeface="+mn-ea"/>
                <a:cs typeface="+mn-cs"/>
              </a:rPr>
              <a:t>Raul</a:t>
            </a:r>
            <a:r>
              <a:rPr lang="es-CL" sz="1200" kern="1200" baseline="0" dirty="0" smtClean="0">
                <a:solidFill>
                  <a:schemeClr val="tx1"/>
                </a:solidFill>
                <a:effectLst/>
                <a:latin typeface="+mn-lt"/>
                <a:ea typeface="+mn-ea"/>
                <a:cs typeface="+mn-cs"/>
              </a:rPr>
              <a:t> </a:t>
            </a:r>
            <a:r>
              <a:rPr lang="es-CL" sz="1200" kern="1200" baseline="0" dirty="0" err="1" smtClean="0">
                <a:solidFill>
                  <a:schemeClr val="tx1"/>
                </a:solidFill>
                <a:effectLst/>
                <a:latin typeface="+mn-lt"/>
                <a:ea typeface="+mn-ea"/>
                <a:cs typeface="+mn-cs"/>
              </a:rPr>
              <a:t>Labbé</a:t>
            </a:r>
            <a:r>
              <a:rPr lang="es-CL" sz="1200" kern="1200" baseline="0" dirty="0" smtClean="0">
                <a:solidFill>
                  <a:schemeClr val="tx1"/>
                </a:solidFill>
                <a:effectLst/>
                <a:latin typeface="+mn-lt"/>
                <a:ea typeface="+mn-ea"/>
                <a:cs typeface="+mn-cs"/>
              </a:rPr>
              <a:t> y El Rodeo de Av. Las Condes, y  El sector del Pueblo de Lo Barnechea.  Que podría considerarse como el centro de la comuna.  </a:t>
            </a:r>
            <a:endParaRPr lang="es-CL" sz="1200" kern="1200" dirty="0" smtClean="0">
              <a:solidFill>
                <a:schemeClr val="tx1"/>
              </a:solidFill>
              <a:effectLst/>
              <a:latin typeface="+mn-lt"/>
              <a:ea typeface="+mn-ea"/>
              <a:cs typeface="+mn-cs"/>
            </a:endParaRPr>
          </a:p>
          <a:p>
            <a:endParaRPr lang="es-CL"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CL" dirty="0" smtClean="0"/>
              <a:t>GRAFICOS: </a:t>
            </a:r>
            <a:r>
              <a:rPr lang="es-CL" sz="1200" kern="1200" dirty="0" smtClean="0">
                <a:solidFill>
                  <a:schemeClr val="tx1"/>
                </a:solidFill>
                <a:effectLst/>
                <a:latin typeface="+mn-lt"/>
                <a:ea typeface="+mn-ea"/>
                <a:cs typeface="+mn-cs"/>
              </a:rPr>
              <a:t>En comparación con Vitacura</a:t>
            </a:r>
            <a:r>
              <a:rPr lang="es-CL" sz="1200" kern="1200" baseline="0" dirty="0" smtClean="0">
                <a:solidFill>
                  <a:schemeClr val="tx1"/>
                </a:solidFill>
                <a:effectLst/>
                <a:latin typeface="+mn-lt"/>
                <a:ea typeface="+mn-ea"/>
                <a:cs typeface="+mn-cs"/>
              </a:rPr>
              <a:t> y Las Condes, Lo Barnechea</a:t>
            </a:r>
            <a:r>
              <a:rPr lang="es-CL" sz="1200" kern="1200" dirty="0" smtClean="0">
                <a:solidFill>
                  <a:schemeClr val="tx1"/>
                </a:solidFill>
                <a:effectLst/>
                <a:latin typeface="+mn-lt"/>
                <a:ea typeface="+mn-ea"/>
                <a:cs typeface="+mn-cs"/>
              </a:rPr>
              <a:t> muestra casi un 34% de sus hogares con acceso nulo a equipamientos y servicios en el rango pedestre. Esto se explica por factores como grandes conjuntos habitacionales a modo de condominios cerrados, con baja permeabilidad de vialidad, condiciones topográficas desfavorables, una baja densidad de población, y equipamiento y servicios concentrados en zonas muy específicas de la comuna. De igual manera es importante destacar el papel del comercio en la evaluación, dotando de un muy buen IAS el centro histórico de Lo Barnechea, lo cual posiciona a la comuna como la que tiene un mayor porcentaje en las categorías bueno y muy buen, con lo cual el paso siguiente buscaría extender esa dotación al resto de los hogares.</a:t>
            </a:r>
          </a:p>
          <a:p>
            <a:endParaRPr lang="es-CL"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15</a:t>
            </a:fld>
            <a:endParaRPr lang="es-CL" dirty="0"/>
          </a:p>
        </p:txBody>
      </p:sp>
    </p:spTree>
    <p:extLst>
      <p:ext uri="{BB962C8B-B14F-4D97-AF65-F5344CB8AC3E}">
        <p14:creationId xmlns:p14="http://schemas.microsoft.com/office/powerpoint/2010/main" val="576013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L" sz="1200" kern="1200" dirty="0" smtClean="0">
                <a:solidFill>
                  <a:schemeClr val="tx1"/>
                </a:solidFill>
                <a:effectLst/>
                <a:latin typeface="+mn-lt"/>
                <a:ea typeface="+mn-ea"/>
                <a:cs typeface="+mn-cs"/>
              </a:rPr>
              <a:t>El primer escenario se establece sobre la idea de crecimiento tendencial, es decir un crecimiento progresivo que ocupe las zonas dispuestas para localización de equipamientos y servicios, de acuerdo a lo establecido por el Plan Regulador vigente de la comuna de Lo Barnechea.</a:t>
            </a:r>
          </a:p>
          <a:p>
            <a:endParaRPr lang="es-CL"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16</a:t>
            </a:fld>
            <a:endParaRPr lang="es-CL" dirty="0"/>
          </a:p>
        </p:txBody>
      </p:sp>
    </p:spTree>
    <p:extLst>
      <p:ext uri="{BB962C8B-B14F-4D97-AF65-F5344CB8AC3E}">
        <p14:creationId xmlns:p14="http://schemas.microsoft.com/office/powerpoint/2010/main" val="1434627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smtClean="0">
                <a:solidFill>
                  <a:schemeClr val="tx1"/>
                </a:solidFill>
                <a:effectLst/>
                <a:latin typeface="+mn-lt"/>
                <a:ea typeface="+mn-ea"/>
                <a:cs typeface="+mn-cs"/>
              </a:rPr>
              <a:t>En la imagen correspondiente al IAS se puede verificar que el alza se concentra principalmente en el eje de Los Trapenses y en la zona norte de la comuna, sobre la avenida Pedro Lira Urquieta hasta su intersección con Avenida La Dehesa (Bernardo Larraín </a:t>
            </a:r>
            <a:r>
              <a:rPr lang="es-CL" sz="1200" kern="1200" dirty="0" err="1" smtClean="0">
                <a:solidFill>
                  <a:schemeClr val="tx1"/>
                </a:solidFill>
                <a:effectLst/>
                <a:latin typeface="+mn-lt"/>
                <a:ea typeface="+mn-ea"/>
                <a:cs typeface="+mn-cs"/>
              </a:rPr>
              <a:t>Cotapos</a:t>
            </a:r>
            <a:r>
              <a:rPr lang="es-CL" sz="1200" kern="1200" dirty="0" smtClean="0">
                <a:solidFill>
                  <a:schemeClr val="tx1"/>
                </a:solidFill>
                <a:effectLst/>
                <a:latin typeface="+mn-lt"/>
                <a:ea typeface="+mn-ea"/>
                <a:cs typeface="+mn-cs"/>
              </a:rPr>
              <a:t>). Este cambio, que territorialmente puede parecer acotado, es importante a nivel cuantitativo, sobre todo tomando en consideración las manzanas con cero acceso. </a:t>
            </a:r>
          </a:p>
          <a:p>
            <a:endParaRPr lang="es-CL"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CL" sz="1200" kern="1200" dirty="0" smtClean="0">
                <a:solidFill>
                  <a:schemeClr val="tx1"/>
                </a:solidFill>
                <a:effectLst/>
                <a:latin typeface="+mn-lt"/>
                <a:ea typeface="+mn-ea"/>
                <a:cs typeface="+mn-cs"/>
              </a:rPr>
              <a:t>El gráfico precedente deja claramente establecido que a nivel porcentual el cambio más relevante en la cantidad de hogares corresponde a la disminución de hogares no servidos (34% a 23%) y al aumento de las zonas próximas a centralidades de equipamiento (color verde de 9% a 19%). Con todo, el escenario tendencial aún tiene una importa acotada en cuanto a extensión territorial, situación que podría </a:t>
            </a:r>
            <a:r>
              <a:rPr lang="es-CL" sz="1200" kern="1200" dirty="0" err="1" smtClean="0">
                <a:solidFill>
                  <a:schemeClr val="tx1"/>
                </a:solidFill>
                <a:effectLst/>
                <a:latin typeface="+mn-lt"/>
                <a:ea typeface="+mn-ea"/>
                <a:cs typeface="+mn-cs"/>
              </a:rPr>
              <a:t>hipotetizarse</a:t>
            </a:r>
            <a:r>
              <a:rPr lang="es-CL" sz="1200" kern="1200" dirty="0" smtClean="0">
                <a:solidFill>
                  <a:schemeClr val="tx1"/>
                </a:solidFill>
                <a:effectLst/>
                <a:latin typeface="+mn-lt"/>
                <a:ea typeface="+mn-ea"/>
                <a:cs typeface="+mn-cs"/>
              </a:rPr>
              <a:t>, debido a la configuración territorial de Lo Barnechea. En esta línea aparece como relevante revisar la situación a nivel de la </a:t>
            </a:r>
            <a:r>
              <a:rPr lang="es-CL" sz="1200" kern="1200" dirty="0" err="1" smtClean="0">
                <a:solidFill>
                  <a:schemeClr val="tx1"/>
                </a:solidFill>
                <a:effectLst/>
                <a:latin typeface="+mn-lt"/>
                <a:ea typeface="+mn-ea"/>
                <a:cs typeface="+mn-cs"/>
              </a:rPr>
              <a:t>clusterización</a:t>
            </a:r>
            <a:r>
              <a:rPr lang="es-CL" sz="1200" kern="1200" dirty="0" smtClean="0">
                <a:solidFill>
                  <a:schemeClr val="tx1"/>
                </a:solidFill>
                <a:effectLst/>
                <a:latin typeface="+mn-lt"/>
                <a:ea typeface="+mn-ea"/>
                <a:cs typeface="+mn-cs"/>
              </a:rPr>
              <a:t> del indicador.</a:t>
            </a:r>
          </a:p>
          <a:p>
            <a:endParaRPr lang="es-CL" sz="1200" kern="1200" dirty="0" smtClean="0">
              <a:solidFill>
                <a:schemeClr val="tx1"/>
              </a:solidFill>
              <a:effectLst/>
              <a:latin typeface="+mn-lt"/>
              <a:ea typeface="+mn-ea"/>
              <a:cs typeface="+mn-cs"/>
            </a:endParaRPr>
          </a:p>
          <a:p>
            <a:endParaRPr lang="es-CL"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17</a:t>
            </a:fld>
            <a:endParaRPr lang="es-CL" dirty="0"/>
          </a:p>
        </p:txBody>
      </p:sp>
    </p:spTree>
    <p:extLst>
      <p:ext uri="{BB962C8B-B14F-4D97-AF65-F5344CB8AC3E}">
        <p14:creationId xmlns:p14="http://schemas.microsoft.com/office/powerpoint/2010/main" val="1337973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baseline="0" dirty="0" smtClean="0">
                <a:solidFill>
                  <a:schemeClr val="tx1"/>
                </a:solidFill>
                <a:effectLst/>
                <a:latin typeface="Arial" panose="020B0604020202020204" pitchFamily="34" charset="0"/>
                <a:ea typeface="+mn-ea"/>
                <a:cs typeface="+mn-cs"/>
              </a:rPr>
              <a:t>Particularmente, este escenario concentra el equipamiento de forma densa a lo largo Avenida Los Trapenses, siguiendo el patrón de Alonso de Córdova y Nueva Costanera y aumentando la concentración en los cruces en donde la normativa lo permite. El mismo concepto se repite para Avenida La Dehesa, siguiendo el patrón de Apoquindo – Vitacura. Finalmente, de forma más acotada se genera un tercer eje a lo largo del Arrayán con densidad mucho menor, siguiendo el patrón de Avenida Las Condes al oriente de Estoril. </a:t>
            </a:r>
          </a:p>
          <a:p>
            <a:r>
              <a:rPr lang="es-CL" sz="1200" kern="1200" baseline="0" dirty="0" smtClean="0">
                <a:solidFill>
                  <a:schemeClr val="tx1"/>
                </a:solidFill>
                <a:effectLst/>
                <a:latin typeface="Arial" panose="020B0604020202020204" pitchFamily="34" charset="0"/>
                <a:ea typeface="+mn-ea"/>
                <a:cs typeface="+mn-cs"/>
              </a:rPr>
              <a:t>Es importante destacar que el escenario Axial requiere de cambio normativo a lo largo de estos ejes, por lo que su concreción requiere de un proceso temporal mayor. No obstante, su concreción a modo de proyecto permite también consolidar estos ejes generando corredores de desarrollo, los que además conectarían zonas que actualmente tienen equipamientos y servicios y que por normativa los seguirán acumulando.</a:t>
            </a:r>
          </a:p>
          <a:p>
            <a:endParaRPr lang="es-CL" dirty="0" smtClean="0"/>
          </a:p>
          <a:p>
            <a:endParaRPr lang="es-CL"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18</a:t>
            </a:fld>
            <a:endParaRPr lang="es-CL" dirty="0"/>
          </a:p>
        </p:txBody>
      </p:sp>
    </p:spTree>
    <p:extLst>
      <p:ext uri="{BB962C8B-B14F-4D97-AF65-F5344CB8AC3E}">
        <p14:creationId xmlns:p14="http://schemas.microsoft.com/office/powerpoint/2010/main" val="3938126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smtClean="0">
                <a:solidFill>
                  <a:schemeClr val="tx1"/>
                </a:solidFill>
                <a:effectLst/>
                <a:latin typeface="+mn-lt"/>
                <a:ea typeface="+mn-ea"/>
                <a:cs typeface="+mn-cs"/>
              </a:rPr>
              <a:t>El escenario Axial a nivel cuantitativo, presenta un aumento marginal en los tramos superiores de accesibilidad (9% aproximadamente por sobre el escenario Tendencial y pasando de 9 a 28% en comparación al diagnóstico), no obstante, si es significativa la disminución de los hogares sin acceso (34 a 19% en contraste al escenario diagnóstico), lo que es altamente relevante a nivel comunal. </a:t>
            </a:r>
          </a:p>
          <a:p>
            <a:r>
              <a:rPr lang="es-CL" sz="1200" kern="1200" dirty="0" smtClean="0">
                <a:solidFill>
                  <a:schemeClr val="tx1"/>
                </a:solidFill>
                <a:effectLst/>
                <a:latin typeface="+mn-lt"/>
                <a:ea typeface="+mn-ea"/>
                <a:cs typeface="+mn-cs"/>
              </a:rPr>
              <a:t>También a nivel generalizado el promedio aumenta de 5,2 a 10,97 en IAS.</a:t>
            </a:r>
            <a:endParaRPr lang="es-CL"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650AA911-1F6A-4D05-B4E6-4390314011A6}" type="slidenum">
              <a:rPr lang="es-CL" smtClean="0"/>
              <a:t>19</a:t>
            </a:fld>
            <a:endParaRPr lang="es-CL" dirty="0"/>
          </a:p>
        </p:txBody>
      </p:sp>
    </p:spTree>
    <p:extLst>
      <p:ext uri="{BB962C8B-B14F-4D97-AF65-F5344CB8AC3E}">
        <p14:creationId xmlns:p14="http://schemas.microsoft.com/office/powerpoint/2010/main" val="2841040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L" sz="1200" kern="1200" dirty="0" smtClean="0">
                <a:solidFill>
                  <a:schemeClr val="tx1"/>
                </a:solidFill>
                <a:effectLst/>
                <a:latin typeface="+mn-lt"/>
                <a:ea typeface="+mn-ea"/>
                <a:cs typeface="+mn-cs"/>
              </a:rPr>
              <a:t>El primer escenario se establece sobre la idea de crecimiento tendencial, es decir un crecimiento progresivo que ocupe las zonas dispuestas para localización de equipamientos y servicios, de acuerdo a lo establecido por el Plan Regulador vigente de la comuna de Lo Barnechea.</a:t>
            </a:r>
          </a:p>
          <a:p>
            <a:endParaRPr lang="es-CL"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21</a:t>
            </a:fld>
            <a:endParaRPr lang="es-CL" dirty="0"/>
          </a:p>
        </p:txBody>
      </p:sp>
    </p:spTree>
    <p:extLst>
      <p:ext uri="{BB962C8B-B14F-4D97-AF65-F5344CB8AC3E}">
        <p14:creationId xmlns:p14="http://schemas.microsoft.com/office/powerpoint/2010/main" val="3472154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baseline="0" dirty="0" smtClean="0">
                <a:solidFill>
                  <a:schemeClr val="tx1"/>
                </a:solidFill>
                <a:effectLst/>
                <a:latin typeface="Arial" panose="020B0604020202020204" pitchFamily="34" charset="0"/>
                <a:ea typeface="+mn-ea"/>
                <a:cs typeface="+mn-cs"/>
              </a:rPr>
              <a:t>Particularmente, este escenario concentra el equipamiento de forma densa a lo largo Avenida Los Trapenses, siguiendo el patrón de Alonso de Córdova y Nueva Costanera y aumentando la concentración en los cruces en donde la normativa lo permite. El mismo concepto se repite para Avenida La Dehesa, siguiendo el patrón de Apoquindo – Vitacura. Finalmente, de forma más acotada se genera un tercer eje a lo largo del Arrayán con densidad mucho menor, siguiendo el patrón de Avenida Las Condes al oriente de Estoril. </a:t>
            </a:r>
          </a:p>
          <a:p>
            <a:r>
              <a:rPr lang="es-CL" sz="1200" kern="1200" baseline="0" dirty="0" smtClean="0">
                <a:solidFill>
                  <a:schemeClr val="tx1"/>
                </a:solidFill>
                <a:effectLst/>
                <a:latin typeface="Arial" panose="020B0604020202020204" pitchFamily="34" charset="0"/>
                <a:ea typeface="+mn-ea"/>
                <a:cs typeface="+mn-cs"/>
              </a:rPr>
              <a:t>Es importante destacar que el escenario Axial requiere de cambio normativo a lo largo de estos ejes, por lo que su concreción requiere de un proceso temporal mayor. No obstante, su concreción a modo de proyecto permite también consolidar estos ejes generando corredores de desarrollo, los que además conectarían zonas que actualmente tienen equipamientos y servicios y que por normativa los seguirán acumulando.</a:t>
            </a:r>
          </a:p>
          <a:p>
            <a:endParaRPr lang="es-CL" dirty="0" smtClean="0"/>
          </a:p>
          <a:p>
            <a:endParaRPr lang="es-CL"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22</a:t>
            </a:fld>
            <a:endParaRPr lang="es-CL" dirty="0"/>
          </a:p>
        </p:txBody>
      </p:sp>
    </p:spTree>
    <p:extLst>
      <p:ext uri="{BB962C8B-B14F-4D97-AF65-F5344CB8AC3E}">
        <p14:creationId xmlns:p14="http://schemas.microsoft.com/office/powerpoint/2010/main" val="1502827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smtClean="0">
                <a:solidFill>
                  <a:schemeClr val="tx1"/>
                </a:solidFill>
                <a:effectLst/>
                <a:latin typeface="+mn-lt"/>
                <a:ea typeface="+mn-ea"/>
                <a:cs typeface="+mn-cs"/>
              </a:rPr>
              <a:t>Tal y como se dejó establecido en la metodología, LISA entrega 4 categorías más una quinta correspondiente a las zonas sin significancia estadística. La primera corresponde a la categoría HH, que se traduce en zonas con alta cantidad de servicios y equipamientos, rodeadas por vecinos de la misma clase, es decir estas zonas pueden catalogarse como </a:t>
            </a:r>
            <a:r>
              <a:rPr lang="es-CL" sz="1200" kern="1200" dirty="0" err="1" smtClean="0">
                <a:solidFill>
                  <a:schemeClr val="tx1"/>
                </a:solidFill>
                <a:effectLst/>
                <a:latin typeface="+mn-lt"/>
                <a:ea typeface="+mn-ea"/>
                <a:cs typeface="+mn-cs"/>
              </a:rPr>
              <a:t>subcentralidades</a:t>
            </a:r>
            <a:r>
              <a:rPr lang="es-CL" sz="1200" kern="1200" dirty="0" smtClean="0">
                <a:solidFill>
                  <a:schemeClr val="tx1"/>
                </a:solidFill>
                <a:effectLst/>
                <a:latin typeface="+mn-lt"/>
                <a:ea typeface="+mn-ea"/>
                <a:cs typeface="+mn-cs"/>
              </a:rPr>
              <a:t> comunales de equipamientos y servicios; LH son aquellas zonas objetivo que en este caso son “lo deseable”, es decir zonas residenciales (L) rodeadas de zonas de equipamiento y servicio (H) por lo tanto bien servidas; HL es una categoría que </a:t>
            </a:r>
            <a:r>
              <a:rPr lang="es-CL" sz="1200" kern="1200" dirty="0" smtClean="0">
                <a:solidFill>
                  <a:srgbClr val="FF0000"/>
                </a:solidFill>
                <a:effectLst/>
                <a:latin typeface="+mn-lt"/>
                <a:ea typeface="+mn-ea"/>
                <a:cs typeface="+mn-cs"/>
              </a:rPr>
              <a:t>no consideraremos relevante </a:t>
            </a:r>
            <a:r>
              <a:rPr lang="es-CL" sz="1200" kern="1200" dirty="0" smtClean="0">
                <a:solidFill>
                  <a:schemeClr val="tx1"/>
                </a:solidFill>
                <a:effectLst/>
                <a:latin typeface="+mn-lt"/>
                <a:ea typeface="+mn-ea"/>
                <a:cs typeface="+mn-cs"/>
              </a:rPr>
              <a:t>en el análisis, pero básicamente son las zonas con alto equipamiento, pero sin zonas de potencial de compra relevante a su lado, es decir equipamiento mal localizado según los criterios pedestres;  finalmente la categoría a cambiar corresponde a LL, es decir zonas sin acceso a equipamientos y servicios rodeados de zonas del mismo tipo y que por tanto generan clúster. Estas en muchos casos corresponderán a zonas residenciales de altos ingresos, baja densidad y sin equipamiento y servicios. </a:t>
            </a:r>
          </a:p>
          <a:p>
            <a:r>
              <a:rPr lang="es-CL" sz="1200" kern="1200" dirty="0" smtClean="0">
                <a:solidFill>
                  <a:schemeClr val="tx1"/>
                </a:solidFill>
                <a:effectLst/>
                <a:latin typeface="+mn-lt"/>
                <a:ea typeface="+mn-ea"/>
                <a:cs typeface="+mn-cs"/>
              </a:rPr>
              <a:t>Las zonas sin significancia estadísticas corresponden a las zonas NS. Desde el punto de vista técnico estas zonas no son un problema para el modelo, sólo denotan que el valor de probabilidad de ser un clúster es menor a 95% de significancia y por lo tanto se consideran como zonas más heterogéneas, En la medida que aumentan esta cantidad de manzanas el modelo da cuentas de una mayor mezcla de usos o mayor heterogeneidad territorial, lo que también puede catalogarse como eventualmente positivo. </a:t>
            </a:r>
          </a:p>
          <a:p>
            <a:endParaRPr lang="es-CL" sz="1200" kern="1200" dirty="0" smtClean="0">
              <a:solidFill>
                <a:schemeClr val="tx1"/>
              </a:solidFill>
              <a:effectLst/>
              <a:latin typeface="+mn-lt"/>
              <a:ea typeface="+mn-ea"/>
              <a:cs typeface="+mn-cs"/>
            </a:endParaRPr>
          </a:p>
          <a:p>
            <a:r>
              <a:rPr lang="es-CL" sz="1200" kern="1200" dirty="0" smtClean="0">
                <a:solidFill>
                  <a:schemeClr val="tx1"/>
                </a:solidFill>
                <a:effectLst/>
                <a:latin typeface="+mn-lt"/>
                <a:ea typeface="+mn-ea"/>
                <a:cs typeface="+mn-cs"/>
              </a:rPr>
              <a:t>ACLARAR:  Zona HL</a:t>
            </a:r>
            <a:r>
              <a:rPr lang="es-CL" sz="1200" kern="1200" baseline="0" dirty="0" smtClean="0">
                <a:solidFill>
                  <a:schemeClr val="tx1"/>
                </a:solidFill>
                <a:effectLst/>
                <a:latin typeface="+mn-lt"/>
                <a:ea typeface="+mn-ea"/>
                <a:cs typeface="+mn-cs"/>
              </a:rPr>
              <a:t> es relevante en LB ya que nos muestra un centro de equipamiento de difícil accesibilidad peatonal, por lo tanto de alta atracción a modos de transporte motorizados.</a:t>
            </a:r>
            <a:endParaRPr lang="es-CL" sz="1200" kern="1200" dirty="0" smtClean="0">
              <a:solidFill>
                <a:schemeClr val="tx1"/>
              </a:solidFill>
              <a:effectLst/>
              <a:latin typeface="+mn-lt"/>
              <a:ea typeface="+mn-ea"/>
              <a:cs typeface="+mn-cs"/>
            </a:endParaRPr>
          </a:p>
          <a:p>
            <a:endParaRPr lang="es-CL"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23</a:t>
            </a:fld>
            <a:endParaRPr lang="es-CL" dirty="0"/>
          </a:p>
        </p:txBody>
      </p:sp>
    </p:spTree>
    <p:extLst>
      <p:ext uri="{BB962C8B-B14F-4D97-AF65-F5344CB8AC3E}">
        <p14:creationId xmlns:p14="http://schemas.microsoft.com/office/powerpoint/2010/main" val="3538386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L" sz="1200" kern="1200" dirty="0" smtClean="0">
                <a:solidFill>
                  <a:schemeClr val="tx1"/>
                </a:solidFill>
                <a:effectLst/>
                <a:latin typeface="+mn-lt"/>
                <a:ea typeface="+mn-ea"/>
                <a:cs typeface="+mn-cs"/>
              </a:rPr>
              <a:t>En el plano presentado en la página siguiente, podemos ver que, aunque atomizado, las áreas HH aumentan en cantidad y se generan nuevas zonas LH a su alrededor, lo que da luces de la mejora en el acceso residencial. Igual de importante es que las áreas LL disminuyen de forma importante, mejorando el acceso efectivo en áreas con 0 acceso. Esto se ve refrendado además por el cambio en el número de manzanas en cada una de las categorías (ver Gráfico 6).</a:t>
            </a:r>
          </a:p>
          <a:p>
            <a:r>
              <a:rPr lang="es-CL" sz="1200" kern="1200" dirty="0" smtClean="0">
                <a:solidFill>
                  <a:schemeClr val="tx1"/>
                </a:solidFill>
                <a:effectLst/>
                <a:latin typeface="+mn-lt"/>
                <a:ea typeface="+mn-ea"/>
                <a:cs typeface="+mn-cs"/>
              </a:rPr>
              <a:t>Cabe destacar que su efectividad dependerá de la posibilidad de sumar también cambios estructurales en la trama urbana de la comuna, que hoy en día está diseñada para el automóvil, ya sea por el tamaño de sus manzanas, o por el alto índice de rodeo existente dada la configuración vial existente. </a:t>
            </a:r>
          </a:p>
          <a:p>
            <a:r>
              <a:rPr lang="es-CL" sz="1200" kern="1200" dirty="0" smtClean="0">
                <a:solidFill>
                  <a:schemeClr val="tx1"/>
                </a:solidFill>
                <a:effectLst/>
                <a:latin typeface="+mn-lt"/>
                <a:ea typeface="+mn-ea"/>
                <a:cs typeface="+mn-cs"/>
              </a:rPr>
              <a:t>El índice de rodeo se define como el cociente entre la distancia real a través de la vialidad y la distancia euclidiana. En el caso de Lo Barnechea se tiene un valor promedio de 1.33, un máximo de 3,18 y un percentil 75 de 1,36, en comparación al Área Metropolitana de Santiago que tiene un promedio de 1,2, máximo de 4,3 y percentil 75 de 1,23. </a:t>
            </a:r>
          </a:p>
          <a:p>
            <a:pPr marL="0" marR="0" indent="0" algn="l" defTabSz="914400" rtl="0" eaLnBrk="1" fontAlgn="auto" latinLnBrk="0" hangingPunct="1">
              <a:lnSpc>
                <a:spcPct val="100000"/>
              </a:lnSpc>
              <a:spcBef>
                <a:spcPts val="0"/>
              </a:spcBef>
              <a:spcAft>
                <a:spcPts val="0"/>
              </a:spcAft>
              <a:buClrTx/>
              <a:buSzTx/>
              <a:buFontTx/>
              <a:buNone/>
              <a:tabLst/>
              <a:defRPr/>
            </a:pPr>
            <a:endParaRPr lang="es-CL" sz="1200" kern="1200" dirty="0" smtClean="0">
              <a:solidFill>
                <a:schemeClr val="tx1"/>
              </a:solidFill>
              <a:effectLst/>
              <a:latin typeface="+mn-lt"/>
              <a:ea typeface="+mn-ea"/>
              <a:cs typeface="+mn-cs"/>
            </a:endParaRPr>
          </a:p>
          <a:p>
            <a:endParaRPr lang="es-CL"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24</a:t>
            </a:fld>
            <a:endParaRPr lang="es-CL" dirty="0"/>
          </a:p>
        </p:txBody>
      </p:sp>
    </p:spTree>
    <p:extLst>
      <p:ext uri="{BB962C8B-B14F-4D97-AF65-F5344CB8AC3E}">
        <p14:creationId xmlns:p14="http://schemas.microsoft.com/office/powerpoint/2010/main" val="4173164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smtClean="0">
                <a:solidFill>
                  <a:schemeClr val="tx1"/>
                </a:solidFill>
                <a:effectLst/>
                <a:latin typeface="+mn-lt"/>
                <a:ea typeface="+mn-ea"/>
                <a:cs typeface="+mn-cs"/>
              </a:rPr>
              <a:t>El escenario Axial a nivel de </a:t>
            </a:r>
            <a:r>
              <a:rPr lang="es-CL" sz="1200" kern="1200" dirty="0" err="1" smtClean="0">
                <a:solidFill>
                  <a:schemeClr val="tx1"/>
                </a:solidFill>
                <a:effectLst/>
                <a:latin typeface="+mn-lt"/>
                <a:ea typeface="+mn-ea"/>
                <a:cs typeface="+mn-cs"/>
              </a:rPr>
              <a:t>clusterización</a:t>
            </a:r>
            <a:r>
              <a:rPr lang="es-CL" sz="1200" kern="1200" dirty="0" smtClean="0">
                <a:solidFill>
                  <a:schemeClr val="tx1"/>
                </a:solidFill>
                <a:effectLst/>
                <a:latin typeface="+mn-lt"/>
                <a:ea typeface="+mn-ea"/>
                <a:cs typeface="+mn-cs"/>
              </a:rPr>
              <a:t> consigue dos elementos a destacar, lo primero genera una baja relevante en la cantidad de </a:t>
            </a:r>
            <a:r>
              <a:rPr lang="es-CL" sz="1200" kern="1200" dirty="0" err="1" smtClean="0">
                <a:solidFill>
                  <a:schemeClr val="tx1"/>
                </a:solidFill>
                <a:effectLst/>
                <a:latin typeface="+mn-lt"/>
                <a:ea typeface="+mn-ea"/>
                <a:cs typeface="+mn-cs"/>
              </a:rPr>
              <a:t>cluster</a:t>
            </a:r>
            <a:r>
              <a:rPr lang="es-CL" sz="1200" kern="1200" dirty="0" smtClean="0">
                <a:solidFill>
                  <a:schemeClr val="tx1"/>
                </a:solidFill>
                <a:effectLst/>
                <a:latin typeface="+mn-lt"/>
                <a:ea typeface="+mn-ea"/>
                <a:cs typeface="+mn-cs"/>
              </a:rPr>
              <a:t> LL en la comuna, quedando algunas zonas relegadas en la parte </a:t>
            </a:r>
            <a:r>
              <a:rPr lang="es-CL" sz="1200" kern="1200" dirty="0" err="1" smtClean="0">
                <a:solidFill>
                  <a:schemeClr val="tx1"/>
                </a:solidFill>
                <a:effectLst/>
                <a:latin typeface="+mn-lt"/>
                <a:ea typeface="+mn-ea"/>
                <a:cs typeface="+mn-cs"/>
              </a:rPr>
              <a:t>nor</a:t>
            </a:r>
            <a:r>
              <a:rPr lang="es-CL" sz="1200" kern="1200" dirty="0" smtClean="0">
                <a:solidFill>
                  <a:schemeClr val="tx1"/>
                </a:solidFill>
                <a:effectLst/>
                <a:latin typeface="+mn-lt"/>
                <a:ea typeface="+mn-ea"/>
                <a:cs typeface="+mn-cs"/>
              </a:rPr>
              <a:t> poniente de la comuna; y por otra parte la generación deseada de corredores de accesibilidad (HH). Adicionalmente logra consolidar un reducido sector LH entre los dos ejes </a:t>
            </a:r>
            <a:r>
              <a:rPr lang="es-CL" sz="1200" kern="1200" dirty="0" err="1" smtClean="0">
                <a:solidFill>
                  <a:schemeClr val="tx1"/>
                </a:solidFill>
                <a:effectLst/>
                <a:latin typeface="+mn-lt"/>
                <a:ea typeface="+mn-ea"/>
                <a:cs typeface="+mn-cs"/>
              </a:rPr>
              <a:t>estructurantes</a:t>
            </a:r>
            <a:r>
              <a:rPr lang="es-CL" sz="1200" kern="1200" dirty="0" smtClean="0">
                <a:solidFill>
                  <a:schemeClr val="tx1"/>
                </a:solidFill>
                <a:effectLst/>
                <a:latin typeface="+mn-lt"/>
                <a:ea typeface="+mn-ea"/>
                <a:cs typeface="+mn-cs"/>
              </a:rPr>
              <a:t> intervenidos (HH), lo que independiente del grado de difusión espacial, muestra que los cambios a nivel estadísticos son significativos y que por lo tanto lo que queda intervenir corresponde al mejoramiento de la accesibilidad </a:t>
            </a:r>
            <a:r>
              <a:rPr lang="es-CL" sz="1200" kern="1200" dirty="0" err="1" smtClean="0">
                <a:solidFill>
                  <a:schemeClr val="tx1"/>
                </a:solidFill>
                <a:effectLst/>
                <a:latin typeface="+mn-lt"/>
                <a:ea typeface="+mn-ea"/>
                <a:cs typeface="+mn-cs"/>
              </a:rPr>
              <a:t>pedrestre</a:t>
            </a:r>
            <a:r>
              <a:rPr lang="es-CL" sz="1200" kern="1200" dirty="0" smtClean="0">
                <a:solidFill>
                  <a:schemeClr val="tx1"/>
                </a:solidFill>
                <a:effectLst/>
                <a:latin typeface="+mn-lt"/>
                <a:ea typeface="+mn-ea"/>
                <a:cs typeface="+mn-cs"/>
              </a:rPr>
              <a:t> en las zonas residenciales más “impermeables” de la comuna. </a:t>
            </a:r>
          </a:p>
          <a:p>
            <a:r>
              <a:rPr lang="es-CL" sz="1200" kern="1200" dirty="0" smtClean="0">
                <a:solidFill>
                  <a:schemeClr val="tx1"/>
                </a:solidFill>
                <a:effectLst/>
                <a:latin typeface="+mn-lt"/>
                <a:ea typeface="+mn-ea"/>
                <a:cs typeface="+mn-cs"/>
              </a:rPr>
              <a:t>Es importante relevar el tamaño de las manzanas censales, las dimensiones y alcances de estas, en caso específico la manzana correspondiente al “Cerro del Medio” y el “Club de Golf La Dehesa”, sobretodo esta última al tener acceso a una gran dotación de equipamiento por Avenida El Rodeo entrega un resultado visualmente más grande de lo que correspondiese, sobretodo en el sector norte de la manzana.</a:t>
            </a:r>
          </a:p>
          <a:p>
            <a:endParaRPr lang="es-CL"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25</a:t>
            </a:fld>
            <a:endParaRPr lang="es-CL" dirty="0"/>
          </a:p>
        </p:txBody>
      </p:sp>
    </p:spTree>
    <p:extLst>
      <p:ext uri="{BB962C8B-B14F-4D97-AF65-F5344CB8AC3E}">
        <p14:creationId xmlns:p14="http://schemas.microsoft.com/office/powerpoint/2010/main" val="2640717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s-CL" sz="900" kern="1200" dirty="0" smtClean="0">
                <a:solidFill>
                  <a:schemeClr val="tx1"/>
                </a:solidFill>
                <a:effectLst/>
                <a:latin typeface="+mn-lt"/>
                <a:ea typeface="+mn-ea"/>
                <a:cs typeface="+mn-cs"/>
              </a:rPr>
              <a:t>El escenario ideal  se presenta como una alternativa optimista derivada del escenario tendencial y axial, basada en la consolidación de equipamientos y servicios en torno a ejes de vialidad estructurales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L" sz="1200" kern="1200" dirty="0" smtClean="0">
                <a:solidFill>
                  <a:schemeClr val="tx1"/>
                </a:solidFill>
                <a:effectLst/>
                <a:latin typeface="+mn-lt"/>
                <a:ea typeface="+mn-ea"/>
                <a:cs typeface="+mn-cs"/>
              </a:rPr>
              <a:t>Elemento clave en esto es la intervención adicional de  un eje en sentido latitudinal (Pedro Lira Urquieta-Bernardo Larraín </a:t>
            </a:r>
            <a:r>
              <a:rPr lang="es-CL" sz="1200" kern="1200" dirty="0" err="1" smtClean="0">
                <a:solidFill>
                  <a:schemeClr val="tx1"/>
                </a:solidFill>
                <a:effectLst/>
                <a:latin typeface="+mn-lt"/>
                <a:ea typeface="+mn-ea"/>
                <a:cs typeface="+mn-cs"/>
              </a:rPr>
              <a:t>Cotapos</a:t>
            </a:r>
            <a:r>
              <a:rPr lang="es-CL" sz="1200" kern="1200" dirty="0" smtClean="0">
                <a:solidFill>
                  <a:schemeClr val="tx1"/>
                </a:solidFill>
                <a:effectLst/>
                <a:latin typeface="+mn-lt"/>
                <a:ea typeface="+mn-ea"/>
                <a:cs typeface="+mn-cs"/>
              </a:rPr>
              <a:t> y su continuación por el eje que divide el proyecto “Quillayes de La Dehesa” del “Club de Golf La Dehesa”, hasta empalmar con el Camino El </a:t>
            </a:r>
            <a:r>
              <a:rPr lang="es-CL" sz="1200" kern="1200" dirty="0" err="1" smtClean="0">
                <a:solidFill>
                  <a:schemeClr val="tx1"/>
                </a:solidFill>
                <a:effectLst/>
                <a:latin typeface="+mn-lt"/>
                <a:ea typeface="+mn-ea"/>
                <a:cs typeface="+mn-cs"/>
              </a:rPr>
              <a:t>Huinganal</a:t>
            </a:r>
            <a:r>
              <a:rPr lang="es-CL" sz="1200" kern="1200" dirty="0" smtClean="0">
                <a:solidFill>
                  <a:schemeClr val="tx1"/>
                </a:solidFill>
                <a:effectLst/>
                <a:latin typeface="+mn-lt"/>
                <a:ea typeface="+mn-ea"/>
                <a:cs typeface="+mn-cs"/>
              </a:rPr>
              <a:t>).</a:t>
            </a:r>
          </a:p>
          <a:p>
            <a:pPr marL="171450" indent="-171450">
              <a:buFont typeface="Arial" panose="020B0604020202020204" pitchFamily="34" charset="0"/>
              <a:buChar char="•"/>
            </a:pPr>
            <a:endParaRPr lang="es-CL" sz="900"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26</a:t>
            </a:fld>
            <a:endParaRPr lang="es-CL" dirty="0"/>
          </a:p>
        </p:txBody>
      </p:sp>
    </p:spTree>
    <p:extLst>
      <p:ext uri="{BB962C8B-B14F-4D97-AF65-F5344CB8AC3E}">
        <p14:creationId xmlns:p14="http://schemas.microsoft.com/office/powerpoint/2010/main" val="1403573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s-CL" sz="900" kern="1200" dirty="0" smtClean="0">
                <a:solidFill>
                  <a:schemeClr val="tx1"/>
                </a:solidFill>
                <a:effectLst/>
                <a:latin typeface="+mn-lt"/>
                <a:ea typeface="+mn-ea"/>
                <a:cs typeface="+mn-cs"/>
              </a:rPr>
              <a:t>El escenario ideal  se presenta como una alternativa optimista derivada del escenario tendencial y axial, basada en la consolidación de equipamientos y servicios en torno a ejes de vialidad estructurales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L" sz="1200" kern="1200" dirty="0" smtClean="0">
                <a:solidFill>
                  <a:schemeClr val="tx1"/>
                </a:solidFill>
                <a:effectLst/>
                <a:latin typeface="+mn-lt"/>
                <a:ea typeface="+mn-ea"/>
                <a:cs typeface="+mn-cs"/>
              </a:rPr>
              <a:t>Elemento clave en esto es la intervención adicional de  un eje en sentido latitudinal (Pedro Lira Urquieta-Bernardo Larraín </a:t>
            </a:r>
            <a:r>
              <a:rPr lang="es-CL" sz="1200" kern="1200" dirty="0" err="1" smtClean="0">
                <a:solidFill>
                  <a:schemeClr val="tx1"/>
                </a:solidFill>
                <a:effectLst/>
                <a:latin typeface="+mn-lt"/>
                <a:ea typeface="+mn-ea"/>
                <a:cs typeface="+mn-cs"/>
              </a:rPr>
              <a:t>Cotapos</a:t>
            </a:r>
            <a:r>
              <a:rPr lang="es-CL" sz="1200" kern="1200" dirty="0" smtClean="0">
                <a:solidFill>
                  <a:schemeClr val="tx1"/>
                </a:solidFill>
                <a:effectLst/>
                <a:latin typeface="+mn-lt"/>
                <a:ea typeface="+mn-ea"/>
                <a:cs typeface="+mn-cs"/>
              </a:rPr>
              <a:t> y su continuación por el eje que divide el proyecto “Quillayes de La Dehesa” del “Club de Golf La Dehesa”, hasta empalmar con el Camino El </a:t>
            </a:r>
            <a:r>
              <a:rPr lang="es-CL" sz="1200" kern="1200" dirty="0" err="1" smtClean="0">
                <a:solidFill>
                  <a:schemeClr val="tx1"/>
                </a:solidFill>
                <a:effectLst/>
                <a:latin typeface="+mn-lt"/>
                <a:ea typeface="+mn-ea"/>
                <a:cs typeface="+mn-cs"/>
              </a:rPr>
              <a:t>Huinganal</a:t>
            </a:r>
            <a:r>
              <a:rPr lang="es-CL" sz="1200" kern="1200" dirty="0" smtClean="0">
                <a:solidFill>
                  <a:schemeClr val="tx1"/>
                </a:solidFill>
                <a:effectLst/>
                <a:latin typeface="+mn-lt"/>
                <a:ea typeface="+mn-ea"/>
                <a:cs typeface="+mn-cs"/>
              </a:rPr>
              <a:t>).</a:t>
            </a:r>
          </a:p>
          <a:p>
            <a:pPr marL="171450" indent="-171450">
              <a:buFont typeface="Arial" panose="020B0604020202020204" pitchFamily="34" charset="0"/>
              <a:buChar char="•"/>
            </a:pPr>
            <a:endParaRPr lang="es-CL" sz="900"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27</a:t>
            </a:fld>
            <a:endParaRPr lang="es-CL" dirty="0"/>
          </a:p>
        </p:txBody>
      </p:sp>
    </p:spTree>
    <p:extLst>
      <p:ext uri="{BB962C8B-B14F-4D97-AF65-F5344CB8AC3E}">
        <p14:creationId xmlns:p14="http://schemas.microsoft.com/office/powerpoint/2010/main" val="2535573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s-CL" sz="900" kern="1200" dirty="0" smtClean="0">
                <a:solidFill>
                  <a:schemeClr val="tx1"/>
                </a:solidFill>
                <a:effectLst/>
                <a:latin typeface="+mn-lt"/>
                <a:ea typeface="+mn-ea"/>
                <a:cs typeface="+mn-cs"/>
              </a:rPr>
              <a:t>El escenario ideal  se presenta como una alternativa optimista derivada del escenario tendencial y axial, basada en la consolidación de equipamientos y servicios en torno a ejes de vialidad estructurales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L" sz="1200" kern="1200" dirty="0" smtClean="0">
                <a:solidFill>
                  <a:schemeClr val="tx1"/>
                </a:solidFill>
                <a:effectLst/>
                <a:latin typeface="+mn-lt"/>
                <a:ea typeface="+mn-ea"/>
                <a:cs typeface="+mn-cs"/>
              </a:rPr>
              <a:t>Elemento clave en esto es la intervención adicional de  un eje en sentido latitudinal (Pedro Lira Urquieta-Bernardo Larraín </a:t>
            </a:r>
            <a:r>
              <a:rPr lang="es-CL" sz="1200" kern="1200" dirty="0" err="1" smtClean="0">
                <a:solidFill>
                  <a:schemeClr val="tx1"/>
                </a:solidFill>
                <a:effectLst/>
                <a:latin typeface="+mn-lt"/>
                <a:ea typeface="+mn-ea"/>
                <a:cs typeface="+mn-cs"/>
              </a:rPr>
              <a:t>Cotapos</a:t>
            </a:r>
            <a:r>
              <a:rPr lang="es-CL" sz="1200" kern="1200" dirty="0" smtClean="0">
                <a:solidFill>
                  <a:schemeClr val="tx1"/>
                </a:solidFill>
                <a:effectLst/>
                <a:latin typeface="+mn-lt"/>
                <a:ea typeface="+mn-ea"/>
                <a:cs typeface="+mn-cs"/>
              </a:rPr>
              <a:t> y su continuación por el eje que divide el proyecto “Quillayes de La Dehesa” del “Club de Golf La Dehesa”, hasta empalmar con el Camino El </a:t>
            </a:r>
            <a:r>
              <a:rPr lang="es-CL" sz="1200" kern="1200" dirty="0" err="1" smtClean="0">
                <a:solidFill>
                  <a:schemeClr val="tx1"/>
                </a:solidFill>
                <a:effectLst/>
                <a:latin typeface="+mn-lt"/>
                <a:ea typeface="+mn-ea"/>
                <a:cs typeface="+mn-cs"/>
              </a:rPr>
              <a:t>Huinganal</a:t>
            </a:r>
            <a:r>
              <a:rPr lang="es-CL" sz="1200" kern="1200" dirty="0" smtClean="0">
                <a:solidFill>
                  <a:schemeClr val="tx1"/>
                </a:solidFill>
                <a:effectLst/>
                <a:latin typeface="+mn-lt"/>
                <a:ea typeface="+mn-ea"/>
                <a:cs typeface="+mn-cs"/>
              </a:rPr>
              <a:t>).</a:t>
            </a:r>
          </a:p>
          <a:p>
            <a:pPr marL="171450" indent="-171450">
              <a:buFont typeface="Arial" panose="020B0604020202020204" pitchFamily="34" charset="0"/>
              <a:buChar char="•"/>
            </a:pPr>
            <a:endParaRPr lang="es-CL" sz="900"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28</a:t>
            </a:fld>
            <a:endParaRPr lang="es-CL" dirty="0"/>
          </a:p>
        </p:txBody>
      </p:sp>
    </p:spTree>
    <p:extLst>
      <p:ext uri="{BB962C8B-B14F-4D97-AF65-F5344CB8AC3E}">
        <p14:creationId xmlns:p14="http://schemas.microsoft.com/office/powerpoint/2010/main" val="285139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650AA911-1F6A-4D05-B4E6-4390314011A6}" type="slidenum">
              <a:rPr lang="es-CL" smtClean="0"/>
              <a:t>29</a:t>
            </a:fld>
            <a:endParaRPr lang="es-CL" dirty="0"/>
          </a:p>
        </p:txBody>
      </p:sp>
    </p:spTree>
    <p:extLst>
      <p:ext uri="{BB962C8B-B14F-4D97-AF65-F5344CB8AC3E}">
        <p14:creationId xmlns:p14="http://schemas.microsoft.com/office/powerpoint/2010/main" val="971586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pic>
        <p:nvPicPr>
          <p:cNvPr id="5" name="Imagen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91415" y="5154649"/>
            <a:ext cx="4015809" cy="863997"/>
          </a:xfrm>
          <a:prstGeom prst="rect">
            <a:avLst/>
          </a:prstGeom>
        </p:spPr>
      </p:pic>
      <p:sp>
        <p:nvSpPr>
          <p:cNvPr id="6" name="Rectángulo 5"/>
          <p:cNvSpPr/>
          <p:nvPr userDrawn="1"/>
        </p:nvSpPr>
        <p:spPr>
          <a:xfrm>
            <a:off x="696000" y="6768001"/>
            <a:ext cx="5400000" cy="90000"/>
          </a:xfrm>
          <a:prstGeom prst="rect">
            <a:avLst/>
          </a:prstGeom>
          <a:solidFill>
            <a:srgbClr val="7BBA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s-ES" dirty="0"/>
          </a:p>
        </p:txBody>
      </p:sp>
      <p:sp>
        <p:nvSpPr>
          <p:cNvPr id="9" name="Rectángulo 6"/>
          <p:cNvSpPr/>
          <p:nvPr userDrawn="1"/>
        </p:nvSpPr>
        <p:spPr>
          <a:xfrm>
            <a:off x="696000" y="0"/>
            <a:ext cx="5400000" cy="90000"/>
          </a:xfrm>
          <a:prstGeom prst="rect">
            <a:avLst/>
          </a:prstGeom>
          <a:solidFill>
            <a:srgbClr val="7BBA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833491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lo título capitulo">
    <p:bg>
      <p:bgPr>
        <a:solidFill>
          <a:srgbClr val="7BBACD"/>
        </a:solidFill>
        <a:effectLst/>
      </p:bgPr>
    </p:bg>
    <p:spTree>
      <p:nvGrpSpPr>
        <p:cNvPr id="1" name=""/>
        <p:cNvGrpSpPr/>
        <p:nvPr/>
      </p:nvGrpSpPr>
      <p:grpSpPr>
        <a:xfrm>
          <a:off x="0" y="0"/>
          <a:ext cx="0" cy="0"/>
          <a:chOff x="0" y="0"/>
          <a:chExt cx="0" cy="0"/>
        </a:xfrm>
      </p:grpSpPr>
      <p:sp>
        <p:nvSpPr>
          <p:cNvPr id="4" name="Rectángulo 3"/>
          <p:cNvSpPr/>
          <p:nvPr userDrawn="1"/>
        </p:nvSpPr>
        <p:spPr>
          <a:xfrm>
            <a:off x="696000" y="6768001"/>
            <a:ext cx="5400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s-ES" dirty="0"/>
          </a:p>
        </p:txBody>
      </p:sp>
      <p:sp>
        <p:nvSpPr>
          <p:cNvPr id="5" name="Rectángulo 6"/>
          <p:cNvSpPr/>
          <p:nvPr userDrawn="1"/>
        </p:nvSpPr>
        <p:spPr>
          <a:xfrm>
            <a:off x="696000" y="0"/>
            <a:ext cx="5400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91350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ido fondo gris">
    <p:bg>
      <p:bgPr>
        <a:solidFill>
          <a:srgbClr val="DDE0E7"/>
        </a:solidFill>
        <a:effectLst/>
      </p:bgPr>
    </p:bg>
    <p:spTree>
      <p:nvGrpSpPr>
        <p:cNvPr id="1" name=""/>
        <p:cNvGrpSpPr/>
        <p:nvPr/>
      </p:nvGrpSpPr>
      <p:grpSpPr>
        <a:xfrm>
          <a:off x="0" y="0"/>
          <a:ext cx="0" cy="0"/>
          <a:chOff x="0" y="0"/>
          <a:chExt cx="0" cy="0"/>
        </a:xfrm>
      </p:grpSpPr>
      <p:pic>
        <p:nvPicPr>
          <p:cNvPr id="6" name="Imagen 5"/>
          <p:cNvPicPr>
            <a:picLocks noChangeAspect="1"/>
          </p:cNvPicPr>
          <p:nvPr userDrawn="1"/>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850055" y="6274830"/>
            <a:ext cx="2169624" cy="466792"/>
          </a:xfrm>
          <a:prstGeom prst="rect">
            <a:avLst/>
          </a:prstGeom>
        </p:spPr>
      </p:pic>
      <p:cxnSp>
        <p:nvCxnSpPr>
          <p:cNvPr id="10" name="Conector recto 9"/>
          <p:cNvCxnSpPr/>
          <p:nvPr userDrawn="1"/>
        </p:nvCxnSpPr>
        <p:spPr>
          <a:xfrm>
            <a:off x="0" y="876693"/>
            <a:ext cx="12192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ángulo 8"/>
          <p:cNvSpPr/>
          <p:nvPr userDrawn="1"/>
        </p:nvSpPr>
        <p:spPr>
          <a:xfrm>
            <a:off x="696000" y="6768001"/>
            <a:ext cx="5400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s-ES" dirty="0"/>
          </a:p>
        </p:txBody>
      </p:sp>
      <p:sp>
        <p:nvSpPr>
          <p:cNvPr id="11" name="Rectángulo 6"/>
          <p:cNvSpPr/>
          <p:nvPr userDrawn="1"/>
        </p:nvSpPr>
        <p:spPr>
          <a:xfrm>
            <a:off x="696000" y="0"/>
            <a:ext cx="5400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405569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ido fondo blanco">
    <p:spTree>
      <p:nvGrpSpPr>
        <p:cNvPr id="1" name=""/>
        <p:cNvGrpSpPr/>
        <p:nvPr/>
      </p:nvGrpSpPr>
      <p:grpSpPr>
        <a:xfrm>
          <a:off x="0" y="0"/>
          <a:ext cx="0" cy="0"/>
          <a:chOff x="0" y="0"/>
          <a:chExt cx="0" cy="0"/>
        </a:xfrm>
      </p:grpSpPr>
      <p:cxnSp>
        <p:nvCxnSpPr>
          <p:cNvPr id="10" name="Conector recto 9"/>
          <p:cNvCxnSpPr/>
          <p:nvPr userDrawn="1"/>
        </p:nvCxnSpPr>
        <p:spPr>
          <a:xfrm>
            <a:off x="0" y="876693"/>
            <a:ext cx="12192000" cy="0"/>
          </a:xfrm>
          <a:prstGeom prst="line">
            <a:avLst/>
          </a:prstGeom>
          <a:ln w="6350">
            <a:solidFill>
              <a:srgbClr val="7BBACD"/>
            </a:solidFill>
          </a:ln>
        </p:spPr>
        <p:style>
          <a:lnRef idx="1">
            <a:schemeClr val="accent1"/>
          </a:lnRef>
          <a:fillRef idx="0">
            <a:schemeClr val="accent1"/>
          </a:fillRef>
          <a:effectRef idx="0">
            <a:schemeClr val="accent1"/>
          </a:effectRef>
          <a:fontRef idx="minor">
            <a:schemeClr val="tx1"/>
          </a:fontRef>
        </p:style>
      </p:cxnSp>
      <p:pic>
        <p:nvPicPr>
          <p:cNvPr id="11" name="Imagen 10"/>
          <p:cNvPicPr>
            <a:picLocks noChangeAspect="1"/>
          </p:cNvPicPr>
          <p:nvPr userDrawn="1"/>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871581" y="6274830"/>
            <a:ext cx="2169624" cy="466792"/>
          </a:xfrm>
          <a:prstGeom prst="rect">
            <a:avLst/>
          </a:prstGeom>
        </p:spPr>
      </p:pic>
      <p:sp>
        <p:nvSpPr>
          <p:cNvPr id="12" name="Rectángulo 11"/>
          <p:cNvSpPr/>
          <p:nvPr userDrawn="1"/>
        </p:nvSpPr>
        <p:spPr>
          <a:xfrm>
            <a:off x="696000" y="6768001"/>
            <a:ext cx="5400000" cy="90000"/>
          </a:xfrm>
          <a:prstGeom prst="rect">
            <a:avLst/>
          </a:prstGeom>
          <a:solidFill>
            <a:srgbClr val="7BBA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s-ES" dirty="0"/>
          </a:p>
        </p:txBody>
      </p:sp>
      <p:sp>
        <p:nvSpPr>
          <p:cNvPr id="13" name="Rectángulo 6"/>
          <p:cNvSpPr/>
          <p:nvPr userDrawn="1"/>
        </p:nvSpPr>
        <p:spPr>
          <a:xfrm>
            <a:off x="696000" y="0"/>
            <a:ext cx="5400000" cy="90000"/>
          </a:xfrm>
          <a:prstGeom prst="rect">
            <a:avLst/>
          </a:prstGeom>
          <a:solidFill>
            <a:srgbClr val="7BBA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205504778"/>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ido fondo gris sin logo">
    <p:bg>
      <p:bgPr>
        <a:solidFill>
          <a:srgbClr val="DDE0E7"/>
        </a:solidFill>
        <a:effectLst/>
      </p:bgPr>
    </p:bg>
    <p:spTree>
      <p:nvGrpSpPr>
        <p:cNvPr id="1" name=""/>
        <p:cNvGrpSpPr/>
        <p:nvPr/>
      </p:nvGrpSpPr>
      <p:grpSpPr>
        <a:xfrm>
          <a:off x="0" y="0"/>
          <a:ext cx="0" cy="0"/>
          <a:chOff x="0" y="0"/>
          <a:chExt cx="0" cy="0"/>
        </a:xfrm>
      </p:grpSpPr>
      <p:cxnSp>
        <p:nvCxnSpPr>
          <p:cNvPr id="10" name="Conector recto 9"/>
          <p:cNvCxnSpPr/>
          <p:nvPr userDrawn="1"/>
        </p:nvCxnSpPr>
        <p:spPr>
          <a:xfrm>
            <a:off x="0" y="876693"/>
            <a:ext cx="12192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696000" y="6768001"/>
            <a:ext cx="5400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s-ES" dirty="0"/>
          </a:p>
        </p:txBody>
      </p:sp>
      <p:sp>
        <p:nvSpPr>
          <p:cNvPr id="6" name="Rectángulo 6"/>
          <p:cNvSpPr/>
          <p:nvPr userDrawn="1"/>
        </p:nvSpPr>
        <p:spPr>
          <a:xfrm>
            <a:off x="696000" y="0"/>
            <a:ext cx="5400000" cy="9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424945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ido fondo blanco sin logo">
    <p:spTree>
      <p:nvGrpSpPr>
        <p:cNvPr id="1" name=""/>
        <p:cNvGrpSpPr/>
        <p:nvPr/>
      </p:nvGrpSpPr>
      <p:grpSpPr>
        <a:xfrm>
          <a:off x="0" y="0"/>
          <a:ext cx="0" cy="0"/>
          <a:chOff x="0" y="0"/>
          <a:chExt cx="0" cy="0"/>
        </a:xfrm>
      </p:grpSpPr>
      <p:cxnSp>
        <p:nvCxnSpPr>
          <p:cNvPr id="11" name="Conector recto 10"/>
          <p:cNvCxnSpPr/>
          <p:nvPr userDrawn="1"/>
        </p:nvCxnSpPr>
        <p:spPr>
          <a:xfrm>
            <a:off x="0" y="876693"/>
            <a:ext cx="12192000" cy="0"/>
          </a:xfrm>
          <a:prstGeom prst="line">
            <a:avLst/>
          </a:prstGeom>
          <a:ln w="6350">
            <a:solidFill>
              <a:srgbClr val="7BBACD"/>
            </a:solidFill>
          </a:ln>
        </p:spPr>
        <p:style>
          <a:lnRef idx="1">
            <a:schemeClr val="accent1"/>
          </a:lnRef>
          <a:fillRef idx="0">
            <a:schemeClr val="accent1"/>
          </a:fillRef>
          <a:effectRef idx="0">
            <a:schemeClr val="accent1"/>
          </a:effectRef>
          <a:fontRef idx="minor">
            <a:schemeClr val="tx1"/>
          </a:fontRef>
        </p:style>
      </p:cxnSp>
      <p:sp>
        <p:nvSpPr>
          <p:cNvPr id="12" name="Rectángulo 11"/>
          <p:cNvSpPr/>
          <p:nvPr userDrawn="1"/>
        </p:nvSpPr>
        <p:spPr>
          <a:xfrm>
            <a:off x="696000" y="6768001"/>
            <a:ext cx="5400000" cy="90000"/>
          </a:xfrm>
          <a:prstGeom prst="rect">
            <a:avLst/>
          </a:prstGeom>
          <a:solidFill>
            <a:srgbClr val="7BBA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s-ES" dirty="0"/>
          </a:p>
        </p:txBody>
      </p:sp>
      <p:sp>
        <p:nvSpPr>
          <p:cNvPr id="13" name="Rectángulo 6"/>
          <p:cNvSpPr/>
          <p:nvPr userDrawn="1"/>
        </p:nvSpPr>
        <p:spPr>
          <a:xfrm>
            <a:off x="696000" y="0"/>
            <a:ext cx="5400000" cy="90000"/>
          </a:xfrm>
          <a:prstGeom prst="rect">
            <a:avLst/>
          </a:prstGeom>
          <a:solidFill>
            <a:srgbClr val="7BBA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095865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ido fondo blanco sin logo">
    <p:spTree>
      <p:nvGrpSpPr>
        <p:cNvPr id="1" name=""/>
        <p:cNvGrpSpPr/>
        <p:nvPr/>
      </p:nvGrpSpPr>
      <p:grpSpPr>
        <a:xfrm>
          <a:off x="0" y="0"/>
          <a:ext cx="0" cy="0"/>
          <a:chOff x="0" y="0"/>
          <a:chExt cx="0" cy="0"/>
        </a:xfrm>
      </p:grpSpPr>
      <p:sp>
        <p:nvSpPr>
          <p:cNvPr id="13" name="Rectángulo 6"/>
          <p:cNvSpPr/>
          <p:nvPr userDrawn="1"/>
        </p:nvSpPr>
        <p:spPr>
          <a:xfrm>
            <a:off x="696000" y="0"/>
            <a:ext cx="5400000" cy="90000"/>
          </a:xfrm>
          <a:prstGeom prst="rect">
            <a:avLst/>
          </a:prstGeom>
          <a:solidFill>
            <a:srgbClr val="7BBA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835169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5D5499-7165-4407-95B4-38FE3C30C855}" type="datetimeFigureOut">
              <a:rPr lang="es-CL" smtClean="0"/>
              <a:t>02/01/2018</a:t>
            </a:fld>
            <a:endParaRPr lang="es-CL"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86F18B-64ED-4450-AA29-CAC051CFE791}" type="slidenum">
              <a:rPr lang="es-CL" smtClean="0"/>
              <a:t>‹Nº›</a:t>
            </a:fld>
            <a:endParaRPr lang="es-CL" dirty="0"/>
          </a:p>
        </p:txBody>
      </p:sp>
    </p:spTree>
    <p:extLst>
      <p:ext uri="{BB962C8B-B14F-4D97-AF65-F5344CB8AC3E}">
        <p14:creationId xmlns:p14="http://schemas.microsoft.com/office/powerpoint/2010/main" val="293839971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2" r:id="rId3"/>
    <p:sldLayoutId id="2147483705" r:id="rId4"/>
    <p:sldLayoutId id="2147483707" r:id="rId5"/>
    <p:sldLayoutId id="2147483706" r:id="rId6"/>
    <p:sldLayoutId id="2147483711"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00.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11" Type="http://schemas.openxmlformats.org/officeDocument/2006/relationships/image" Target="../media/image11.png"/><Relationship Id="rId5" Type="http://schemas.openxmlformats.org/officeDocument/2006/relationships/image" Target="../media/image8.png"/><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gif"/><Relationship Id="rId7" Type="http://schemas.openxmlformats.org/officeDocument/2006/relationships/image" Target="../media/image14.pn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13.png"/><Relationship Id="rId5" Type="http://schemas.openxmlformats.org/officeDocument/2006/relationships/image" Target="../media/image9.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chart" Target="../charts/chart3.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6.tiff"/><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1.tiff"/><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52.tif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47135" y="804886"/>
            <a:ext cx="10264877" cy="3858749"/>
          </a:xfrm>
          <a:prstGeom prst="rect">
            <a:avLst/>
          </a:prstGeom>
        </p:spPr>
        <p:txBody>
          <a:bodyPr wrap="square">
            <a:spAutoFit/>
          </a:bodyPr>
          <a:lstStyle/>
          <a:p>
            <a:pPr algn="r">
              <a:spcAft>
                <a:spcPts val="1000"/>
              </a:spcAft>
            </a:pPr>
            <a:r>
              <a:rPr lang="es-CL" sz="2200" kern="1400" spc="25" dirty="0">
                <a:latin typeface="Cambria" panose="02040503050406030204" pitchFamily="18" charset="0"/>
                <a:ea typeface="MS Gothic" panose="020B0609070205080204" pitchFamily="49" charset="-128"/>
                <a:cs typeface="Times New Roman" panose="02020603050405020304" pitchFamily="18" charset="0"/>
              </a:rPr>
              <a:t>Estudios para la caracterización del territorio comunal de Lo Barnechea</a:t>
            </a:r>
          </a:p>
          <a:p>
            <a:pPr algn="r">
              <a:spcAft>
                <a:spcPts val="1000"/>
              </a:spcAft>
            </a:pPr>
            <a:endParaRPr lang="es-CL" sz="3500" kern="1400" spc="25" dirty="0">
              <a:latin typeface="Cambria" panose="02040503050406030204" pitchFamily="18" charset="0"/>
              <a:ea typeface="MS Gothic" panose="020B0609070205080204" pitchFamily="49" charset="-128"/>
              <a:cs typeface="Times New Roman" panose="02020603050405020304" pitchFamily="18" charset="0"/>
            </a:endParaRPr>
          </a:p>
          <a:p>
            <a:pPr algn="r">
              <a:lnSpc>
                <a:spcPct val="115000"/>
              </a:lnSpc>
              <a:spcAft>
                <a:spcPts val="1000"/>
              </a:spcAft>
            </a:pPr>
            <a:r>
              <a:rPr lang="es-CL" sz="3500" b="1" kern="1400" spc="25" dirty="0">
                <a:solidFill>
                  <a:srgbClr val="7BBACD"/>
                </a:solidFill>
                <a:latin typeface="Cambria" panose="02040503050406030204" pitchFamily="18" charset="0"/>
                <a:ea typeface="MS Gothic" panose="020B0609070205080204" pitchFamily="49" charset="-128"/>
                <a:cs typeface="Times New Roman" panose="02020603050405020304" pitchFamily="18" charset="0"/>
              </a:rPr>
              <a:t>Estudio 1: Estudio, distribución y equipamiento territorial entre tres comunas</a:t>
            </a:r>
            <a:endParaRPr lang="es-CL" sz="3500" b="1" dirty="0">
              <a:latin typeface="Cambria" panose="02040503050406030204" pitchFamily="18" charset="0"/>
              <a:ea typeface="Calibri" panose="020F0502020204030204" pitchFamily="34" charset="0"/>
              <a:cs typeface="Times New Roman" panose="02020603050405020304" pitchFamily="18" charset="0"/>
            </a:endParaRPr>
          </a:p>
          <a:p>
            <a:pPr algn="r">
              <a:lnSpc>
                <a:spcPct val="115000"/>
              </a:lnSpc>
              <a:spcAft>
                <a:spcPts val="600"/>
              </a:spcAft>
            </a:pPr>
            <a:r>
              <a:rPr lang="es-CL" sz="3500" kern="1400" spc="25" dirty="0">
                <a:solidFill>
                  <a:srgbClr val="7BBACD"/>
                </a:solidFill>
                <a:latin typeface="Cambria" panose="02040503050406030204" pitchFamily="18" charset="0"/>
                <a:ea typeface="MS Gothic" panose="020B0609070205080204" pitchFamily="49" charset="-128"/>
                <a:cs typeface="Times New Roman" panose="02020603050405020304" pitchFamily="18" charset="0"/>
              </a:rPr>
              <a:t> </a:t>
            </a:r>
            <a:endParaRPr lang="es-CL" sz="3500" dirty="0">
              <a:latin typeface="Cambria" panose="02040503050406030204" pitchFamily="18" charset="0"/>
              <a:ea typeface="Calibri" panose="020F0502020204030204" pitchFamily="34" charset="0"/>
              <a:cs typeface="Times New Roman" panose="02020603050405020304" pitchFamily="18" charset="0"/>
            </a:endParaRPr>
          </a:p>
          <a:p>
            <a:pPr algn="r">
              <a:spcAft>
                <a:spcPts val="600"/>
              </a:spcAft>
            </a:pPr>
            <a:r>
              <a:rPr lang="es-CL" sz="1600" b="1" dirty="0">
                <a:latin typeface="Cambria" panose="02040503050406030204" pitchFamily="18" charset="0"/>
                <a:ea typeface="Calibri" panose="020F0502020204030204" pitchFamily="34" charset="0"/>
                <a:cs typeface="Times New Roman" panose="02020603050405020304" pitchFamily="18" charset="0"/>
              </a:rPr>
              <a:t>ILUSTRE MUNICIPALIDAD DE LO BARNECHEA</a:t>
            </a:r>
          </a:p>
          <a:p>
            <a:pPr algn="r"/>
            <a:r>
              <a:rPr lang="es-CL" sz="1600" dirty="0">
                <a:latin typeface="Cambria" panose="02040503050406030204" pitchFamily="18" charset="0"/>
                <a:ea typeface="Calibri" panose="020F0502020204030204" pitchFamily="34" charset="0"/>
                <a:cs typeface="Times New Roman" panose="02020603050405020304" pitchFamily="18" charset="0"/>
              </a:rPr>
              <a:t>24-10-2016</a:t>
            </a:r>
            <a:endParaRPr lang="es-CL" sz="1600" dirty="0"/>
          </a:p>
        </p:txBody>
      </p:sp>
    </p:spTree>
    <p:extLst>
      <p:ext uri="{BB962C8B-B14F-4D97-AF65-F5344CB8AC3E}">
        <p14:creationId xmlns:p14="http://schemas.microsoft.com/office/powerpoint/2010/main" val="3011716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596771" y="364769"/>
            <a:ext cx="5689729" cy="666849"/>
          </a:xfrm>
          <a:prstGeom prst="rect">
            <a:avLst/>
          </a:prstGeom>
          <a:noFill/>
        </p:spPr>
        <p:txBody>
          <a:bodyPr wrap="square" rtlCol="0">
            <a:spAutoFit/>
          </a:bodyPr>
          <a:lstStyle/>
          <a:p>
            <a:pPr>
              <a:lnSpc>
                <a:spcPct val="130000"/>
              </a:lnSpc>
            </a:pPr>
            <a:r>
              <a:rPr lang="es-CL" sz="3200" dirty="0">
                <a:solidFill>
                  <a:prstClr val="white"/>
                </a:solidFill>
                <a:latin typeface="Franklin Gothic Book"/>
                <a:cs typeface="Franklin Gothic Book"/>
              </a:rPr>
              <a:t>PRESENTACIÓN</a:t>
            </a:r>
          </a:p>
        </p:txBody>
      </p:sp>
      <p:sp>
        <p:nvSpPr>
          <p:cNvPr id="5" name="CuadroTexto 4"/>
          <p:cNvSpPr txBox="1"/>
          <p:nvPr/>
        </p:nvSpPr>
        <p:spPr>
          <a:xfrm>
            <a:off x="6457950" y="508703"/>
            <a:ext cx="5417820" cy="2197525"/>
          </a:xfrm>
          <a:prstGeom prst="rect">
            <a:avLst/>
          </a:prstGeom>
          <a:noFill/>
        </p:spPr>
        <p:txBody>
          <a:bodyPr wrap="square" rtlCol="0">
            <a:spAutoFit/>
          </a:bodyPr>
          <a:lstStyle/>
          <a:p>
            <a:pPr marL="457200" indent="-457200">
              <a:lnSpc>
                <a:spcPct val="120000"/>
              </a:lnSpc>
              <a:spcAft>
                <a:spcPts val="2400"/>
              </a:spcAft>
              <a:buFont typeface="+mj-lt"/>
              <a:buAutoNum type="arabicPeriod"/>
            </a:pPr>
            <a:r>
              <a:rPr lang="es-CL" sz="1600" dirty="0">
                <a:solidFill>
                  <a:prstClr val="black"/>
                </a:solidFill>
                <a:latin typeface="Franklin Gothic Book"/>
                <a:cs typeface="Franklin Gothic Book"/>
              </a:rPr>
              <a:t>Introducción</a:t>
            </a:r>
          </a:p>
          <a:p>
            <a:pPr marL="457200" indent="-457200">
              <a:lnSpc>
                <a:spcPct val="120000"/>
              </a:lnSpc>
              <a:spcAft>
                <a:spcPts val="2400"/>
              </a:spcAft>
              <a:buFont typeface="+mj-lt"/>
              <a:buAutoNum type="arabicPeriod"/>
            </a:pPr>
            <a:r>
              <a:rPr lang="es-CL" sz="1600" dirty="0">
                <a:solidFill>
                  <a:prstClr val="black"/>
                </a:solidFill>
                <a:latin typeface="Franklin Gothic Book"/>
                <a:cs typeface="Franklin Gothic Book"/>
              </a:rPr>
              <a:t>Marco Conceptual y Metodológico </a:t>
            </a:r>
          </a:p>
          <a:p>
            <a:pPr marL="457200" indent="-457200">
              <a:lnSpc>
                <a:spcPct val="120000"/>
              </a:lnSpc>
              <a:spcAft>
                <a:spcPts val="2400"/>
              </a:spcAft>
              <a:buFont typeface="+mj-lt"/>
              <a:buAutoNum type="arabicPeriod"/>
            </a:pPr>
            <a:r>
              <a:rPr lang="es-CL" sz="1600" dirty="0">
                <a:solidFill>
                  <a:prstClr val="black"/>
                </a:solidFill>
                <a:latin typeface="Franklin Gothic Book"/>
                <a:cs typeface="Franklin Gothic Book"/>
              </a:rPr>
              <a:t>Resultados</a:t>
            </a:r>
          </a:p>
          <a:p>
            <a:pPr marL="457200" indent="-457200">
              <a:lnSpc>
                <a:spcPct val="120000"/>
              </a:lnSpc>
              <a:spcAft>
                <a:spcPts val="2400"/>
              </a:spcAft>
              <a:buFont typeface="+mj-lt"/>
              <a:buAutoNum type="arabicPeriod"/>
            </a:pPr>
            <a:r>
              <a:rPr lang="es-CL" sz="1600" dirty="0">
                <a:solidFill>
                  <a:prstClr val="black"/>
                </a:solidFill>
                <a:latin typeface="Franklin Gothic Book"/>
                <a:cs typeface="Franklin Gothic Book"/>
              </a:rPr>
              <a:t>Conclusiones y recomendaciones</a:t>
            </a:r>
          </a:p>
        </p:txBody>
      </p:sp>
    </p:spTree>
    <p:extLst>
      <p:ext uri="{BB962C8B-B14F-4D97-AF65-F5344CB8AC3E}">
        <p14:creationId xmlns:p14="http://schemas.microsoft.com/office/powerpoint/2010/main" val="2959732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INTRODUCCIÓN</a:t>
            </a:r>
          </a:p>
          <a:p>
            <a:pPr algn="just">
              <a:lnSpc>
                <a:spcPct val="130000"/>
              </a:lnSpc>
            </a:pPr>
            <a:r>
              <a:rPr lang="es-CL" sz="2000" dirty="0">
                <a:solidFill>
                  <a:srgbClr val="7BBACD"/>
                </a:solidFill>
                <a:latin typeface="Franklin Gothic Book"/>
                <a:cs typeface="Franklin Gothic Book"/>
              </a:rPr>
              <a:t>PLANTEAMIENTO DEL PROBLEMA </a:t>
            </a:r>
          </a:p>
        </p:txBody>
      </p:sp>
      <p:sp>
        <p:nvSpPr>
          <p:cNvPr id="10" name="13 Rectángulo"/>
          <p:cNvSpPr/>
          <p:nvPr/>
        </p:nvSpPr>
        <p:spPr>
          <a:xfrm>
            <a:off x="163902" y="1079455"/>
            <a:ext cx="6089116" cy="2689967"/>
          </a:xfrm>
          <a:prstGeom prst="rect">
            <a:avLst/>
          </a:prstGeom>
        </p:spPr>
        <p:txBody>
          <a:bodyPr wrap="square">
            <a:spAutoFit/>
          </a:bodyPr>
          <a:lstStyle/>
          <a:p>
            <a:pPr marL="457200" lvl="0" indent="-457200">
              <a:lnSpc>
                <a:spcPct val="120000"/>
              </a:lnSpc>
              <a:spcAft>
                <a:spcPts val="2400"/>
              </a:spcAft>
              <a:buFont typeface="Arial" panose="020B0604020202020204" pitchFamily="34" charset="0"/>
              <a:buChar char="•"/>
            </a:pPr>
            <a:r>
              <a:rPr lang="es-CL" sz="1600" dirty="0">
                <a:latin typeface="Franklin Gothic Book"/>
                <a:cs typeface="Franklin Gothic Book"/>
              </a:rPr>
              <a:t>Suficiencia de Equipamiento y Lo Barnechea como comuna residencial</a:t>
            </a:r>
          </a:p>
          <a:p>
            <a:pPr marL="457200" indent="-457200">
              <a:lnSpc>
                <a:spcPct val="120000"/>
              </a:lnSpc>
              <a:spcAft>
                <a:spcPts val="2400"/>
              </a:spcAft>
              <a:buFont typeface="Arial" panose="020B0604020202020204" pitchFamily="34" charset="0"/>
              <a:buChar char="•"/>
            </a:pPr>
            <a:r>
              <a:rPr lang="es-CL" sz="1600" dirty="0">
                <a:latin typeface="Franklin Gothic Book"/>
                <a:cs typeface="Franklin Gothic Book"/>
              </a:rPr>
              <a:t>Comparación comunas vecinas</a:t>
            </a:r>
          </a:p>
          <a:p>
            <a:pPr marL="457200" lvl="0" indent="-457200">
              <a:lnSpc>
                <a:spcPct val="120000"/>
              </a:lnSpc>
              <a:spcAft>
                <a:spcPts val="2400"/>
              </a:spcAft>
              <a:buFont typeface="Arial" panose="020B0604020202020204" pitchFamily="34" charset="0"/>
              <a:buChar char="•"/>
            </a:pPr>
            <a:r>
              <a:rPr lang="es-CL" sz="1600" dirty="0">
                <a:latin typeface="Franklin Gothic Book"/>
                <a:cs typeface="Franklin Gothic Book"/>
              </a:rPr>
              <a:t>Definición de Escenario y Normativa urbana</a:t>
            </a:r>
          </a:p>
          <a:p>
            <a:pPr lvl="1"/>
            <a:endParaRPr lang="es-CL" sz="1600" dirty="0">
              <a:latin typeface="Franklin Gothic Book" panose="020B0503020102020204" pitchFamily="34" charset="0"/>
              <a:cs typeface="Arial" panose="020B0604020202020204" pitchFamily="34" charset="0"/>
            </a:endParaRPr>
          </a:p>
          <a:p>
            <a:pPr marL="742950" lvl="1" indent="-285750">
              <a:buFont typeface="Arial" panose="020B0604020202020204" pitchFamily="34" charset="0"/>
              <a:buChar char="•"/>
            </a:pPr>
            <a:endParaRPr lang="es-CL" sz="1600" dirty="0">
              <a:latin typeface="Franklin Gothic Book" panose="020B0503020102020204" pitchFamily="34" charset="0"/>
              <a:cs typeface="Arial" panose="020B0604020202020204" pitchFamily="34" charset="0"/>
            </a:endParaRPr>
          </a:p>
        </p:txBody>
      </p:sp>
      <p:pic>
        <p:nvPicPr>
          <p:cNvPr id="5" name="Imagen 10"/>
          <p:cNvPicPr/>
          <p:nvPr/>
        </p:nvPicPr>
        <p:blipFill rotWithShape="1">
          <a:blip r:embed="rId2" cstate="print">
            <a:extLst>
              <a:ext uri="{28A0092B-C50C-407E-A947-70E740481C1C}">
                <a14:useLocalDpi xmlns:a14="http://schemas.microsoft.com/office/drawing/2010/main" val="0"/>
              </a:ext>
            </a:extLst>
          </a:blip>
          <a:srcRect l="4740" t="3714" r="26999" b="23444"/>
          <a:stretch/>
        </p:blipFill>
        <p:spPr bwMode="auto">
          <a:xfrm>
            <a:off x="8102849" y="1502398"/>
            <a:ext cx="3856777" cy="2514179"/>
          </a:xfrm>
          <a:prstGeom prst="rect">
            <a:avLst/>
          </a:prstGeom>
          <a:ln>
            <a:solidFill>
              <a:schemeClr val="bg2">
                <a:lumMod val="75000"/>
              </a:schemeClr>
            </a:solidFill>
          </a:ln>
          <a:extLst>
            <a:ext uri="{53640926-AAD7-44d8-BBD7-CCE9431645EC}">
              <a14:shadowObscured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lc="http://schemas.openxmlformats.org/drawingml/2006/lockedCanvas"/>
            </a:ext>
          </a:extLst>
        </p:spPr>
      </p:pic>
      <p:pic>
        <p:nvPicPr>
          <p:cNvPr id="6" name="Imagen 4"/>
          <p:cNvPicPr/>
          <p:nvPr/>
        </p:nvPicPr>
        <p:blipFill rotWithShape="1">
          <a:blip r:embed="rId3">
            <a:extLst>
              <a:ext uri="{28A0092B-C50C-407E-A947-70E740481C1C}">
                <a14:useLocalDpi xmlns:a14="http://schemas.microsoft.com/office/drawing/2010/main" val="0"/>
              </a:ext>
            </a:extLst>
          </a:blip>
          <a:srcRect l="5608" t="34153" r="27637" b="12930"/>
          <a:stretch/>
        </p:blipFill>
        <p:spPr bwMode="auto">
          <a:xfrm>
            <a:off x="8102849" y="4182771"/>
            <a:ext cx="3856777" cy="2562946"/>
          </a:xfrm>
          <a:prstGeom prst="rect">
            <a:avLst/>
          </a:prstGeom>
          <a:ln>
            <a:solidFill>
              <a:schemeClr val="bg2">
                <a:lumMod val="75000"/>
              </a:schemeClr>
            </a:solidFill>
          </a:ln>
          <a:extLst>
            <a:ext uri="{53640926-AAD7-44d8-BBD7-CCE9431645EC}">
              <a14:shadowObscured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lc="http://schemas.openxmlformats.org/drawingml/2006/lockedCanvas"/>
            </a:ext>
          </a:extLst>
        </p:spPr>
      </p:pic>
    </p:spTree>
    <p:extLst>
      <p:ext uri="{BB962C8B-B14F-4D97-AF65-F5344CB8AC3E}">
        <p14:creationId xmlns:p14="http://schemas.microsoft.com/office/powerpoint/2010/main" val="1799970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596771" y="364769"/>
            <a:ext cx="5689729" cy="1372683"/>
          </a:xfrm>
          <a:prstGeom prst="rect">
            <a:avLst/>
          </a:prstGeom>
          <a:noFill/>
        </p:spPr>
        <p:txBody>
          <a:bodyPr wrap="square" rtlCol="0">
            <a:spAutoFit/>
          </a:bodyPr>
          <a:lstStyle/>
          <a:p>
            <a:pPr>
              <a:lnSpc>
                <a:spcPct val="130000"/>
              </a:lnSpc>
            </a:pPr>
            <a:r>
              <a:rPr lang="es-CL" sz="3200" dirty="0">
                <a:solidFill>
                  <a:prstClr val="white"/>
                </a:solidFill>
                <a:latin typeface="Franklin Gothic Book"/>
                <a:cs typeface="Franklin Gothic Book"/>
              </a:rPr>
              <a:t>MARCO CONCEPTUAL Y METODOLÓGICO</a:t>
            </a:r>
          </a:p>
        </p:txBody>
      </p:sp>
      <p:sp>
        <p:nvSpPr>
          <p:cNvPr id="3" name="CuadroTexto 4"/>
          <p:cNvSpPr txBox="1"/>
          <p:nvPr/>
        </p:nvSpPr>
        <p:spPr>
          <a:xfrm>
            <a:off x="6457950" y="508703"/>
            <a:ext cx="5417820" cy="1594283"/>
          </a:xfrm>
          <a:prstGeom prst="rect">
            <a:avLst/>
          </a:prstGeom>
          <a:noFill/>
        </p:spPr>
        <p:txBody>
          <a:bodyPr wrap="square" rtlCol="0">
            <a:spAutoFit/>
          </a:bodyPr>
          <a:lstStyle/>
          <a:p>
            <a:pPr marL="457200" indent="-457200">
              <a:lnSpc>
                <a:spcPct val="120000"/>
              </a:lnSpc>
              <a:spcAft>
                <a:spcPts val="2400"/>
              </a:spcAft>
              <a:buFont typeface="+mj-lt"/>
              <a:buAutoNum type="arabicPeriod"/>
            </a:pPr>
            <a:r>
              <a:rPr lang="es-CL" sz="1600" dirty="0">
                <a:solidFill>
                  <a:prstClr val="black"/>
                </a:solidFill>
                <a:latin typeface="Franklin Gothic Book"/>
                <a:cs typeface="Franklin Gothic Book"/>
              </a:rPr>
              <a:t>Indicador Suficiencia de Equipamiento</a:t>
            </a:r>
          </a:p>
          <a:p>
            <a:pPr marL="457200" indent="-457200">
              <a:lnSpc>
                <a:spcPct val="120000"/>
              </a:lnSpc>
              <a:spcAft>
                <a:spcPts val="2400"/>
              </a:spcAft>
              <a:buFont typeface="+mj-lt"/>
              <a:buAutoNum type="arabicPeriod"/>
            </a:pPr>
            <a:r>
              <a:rPr lang="es-CL" sz="1600" dirty="0">
                <a:solidFill>
                  <a:prstClr val="black"/>
                </a:solidFill>
                <a:latin typeface="Franklin Gothic Book"/>
                <a:cs typeface="Franklin Gothic Book"/>
              </a:rPr>
              <a:t>Potencial de Compra</a:t>
            </a:r>
          </a:p>
          <a:p>
            <a:pPr marL="457200" indent="-457200">
              <a:lnSpc>
                <a:spcPct val="120000"/>
              </a:lnSpc>
              <a:spcAft>
                <a:spcPts val="2400"/>
              </a:spcAft>
              <a:buFont typeface="+mj-lt"/>
              <a:buAutoNum type="arabicPeriod"/>
            </a:pPr>
            <a:r>
              <a:rPr lang="es-CL" sz="1600" dirty="0">
                <a:solidFill>
                  <a:prstClr val="black"/>
                </a:solidFill>
                <a:latin typeface="Franklin Gothic Book"/>
                <a:cs typeface="Franklin Gothic Book"/>
              </a:rPr>
              <a:t>Estadística Espacial</a:t>
            </a:r>
          </a:p>
        </p:txBody>
      </p:sp>
    </p:spTree>
    <p:extLst>
      <p:ext uri="{BB962C8B-B14F-4D97-AF65-F5344CB8AC3E}">
        <p14:creationId xmlns:p14="http://schemas.microsoft.com/office/powerpoint/2010/main" val="1725462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METODOLOGÍA</a:t>
            </a:r>
          </a:p>
          <a:p>
            <a:pPr algn="just">
              <a:lnSpc>
                <a:spcPct val="130000"/>
              </a:lnSpc>
            </a:pPr>
            <a:r>
              <a:rPr lang="es-CL" sz="2000" dirty="0">
                <a:solidFill>
                  <a:srgbClr val="7BBACD"/>
                </a:solidFill>
                <a:latin typeface="Franklin Gothic Book"/>
                <a:cs typeface="Franklin Gothic Book"/>
              </a:rPr>
              <a:t>SUFICIENCIA DE EQUIPAMIENTO - IAS</a:t>
            </a:r>
          </a:p>
        </p:txBody>
      </p:sp>
      <p:sp>
        <p:nvSpPr>
          <p:cNvPr id="7" name="CuadroTexto 4"/>
          <p:cNvSpPr txBox="1"/>
          <p:nvPr/>
        </p:nvSpPr>
        <p:spPr>
          <a:xfrm>
            <a:off x="596771" y="1432156"/>
            <a:ext cx="11064092" cy="361125"/>
          </a:xfrm>
          <a:prstGeom prst="rect">
            <a:avLst/>
          </a:prstGeom>
          <a:noFill/>
        </p:spPr>
        <p:txBody>
          <a:bodyPr wrap="square" rtlCol="0">
            <a:spAutoFit/>
          </a:bodyPr>
          <a:lstStyle/>
          <a:p>
            <a:pPr marL="457200" lvl="0" indent="-457200">
              <a:lnSpc>
                <a:spcPct val="120000"/>
              </a:lnSpc>
              <a:spcAft>
                <a:spcPts val="2400"/>
              </a:spcAft>
              <a:buFont typeface="Arial" panose="020B0604020202020204" pitchFamily="34" charset="0"/>
              <a:buChar char="•"/>
            </a:pPr>
            <a:r>
              <a:rPr lang="es-CL" sz="1600" dirty="0">
                <a:latin typeface="Franklin Gothic Book"/>
                <a:cs typeface="Franklin Gothic Book"/>
              </a:rPr>
              <a:t>Definición de Suficiencia de Equipamiento </a:t>
            </a:r>
          </a:p>
        </p:txBody>
      </p:sp>
      <mc:AlternateContent xmlns:mc="http://schemas.openxmlformats.org/markup-compatibility/2006" xmlns:a14="http://schemas.microsoft.com/office/drawing/2010/main">
        <mc:Choice Requires="a14">
          <p:sp>
            <p:nvSpPr>
              <p:cNvPr id="8" name="Rectangle 7"/>
              <p:cNvSpPr/>
              <p:nvPr/>
            </p:nvSpPr>
            <p:spPr>
              <a:xfrm>
                <a:off x="1769850" y="2345886"/>
                <a:ext cx="2170017" cy="82631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CL" i="1">
                          <a:latin typeface="Cambria Math" panose="02040503050406030204" pitchFamily="18" charset="0"/>
                        </a:rPr>
                        <m:t>𝐼𝐴𝑆</m:t>
                      </m:r>
                      <m:r>
                        <a:rPr lang="es-CL" i="0">
                          <a:latin typeface="Cambria Math" panose="02040503050406030204" pitchFamily="18" charset="0"/>
                        </a:rPr>
                        <m:t>=</m:t>
                      </m:r>
                      <m:f>
                        <m:fPr>
                          <m:ctrlPr>
                            <a:rPr lang="es-CL" i="1">
                              <a:latin typeface="Cambria Math" panose="02040503050406030204" pitchFamily="18" charset="0"/>
                            </a:rPr>
                          </m:ctrlPr>
                        </m:fPr>
                        <m:num>
                          <m:sSub>
                            <m:sSubPr>
                              <m:ctrlPr>
                                <a:rPr lang="es-CL" i="1">
                                  <a:latin typeface="Cambria Math" panose="02040503050406030204" pitchFamily="18" charset="0"/>
                                </a:rPr>
                              </m:ctrlPr>
                            </m:sSubPr>
                            <m:e>
                              <m:r>
                                <a:rPr lang="es-CL" i="1">
                                  <a:latin typeface="Cambria Math" panose="02040503050406030204" pitchFamily="18" charset="0"/>
                                </a:rPr>
                                <m:t>𝑆</m:t>
                              </m:r>
                            </m:e>
                            <m:sub>
                              <m:sSub>
                                <m:sSubPr>
                                  <m:ctrlPr>
                                    <a:rPr lang="es-CL" i="1">
                                      <a:latin typeface="Cambria Math" panose="02040503050406030204" pitchFamily="18" charset="0"/>
                                    </a:rPr>
                                  </m:ctrlPr>
                                </m:sSubPr>
                                <m:e>
                                  <m:r>
                                    <a:rPr lang="es-CL" i="1">
                                      <a:latin typeface="Cambria Math" panose="02040503050406030204" pitchFamily="18" charset="0"/>
                                    </a:rPr>
                                    <m:t>𝑒</m:t>
                                  </m:r>
                                </m:e>
                                <m:sub>
                                  <m:r>
                                    <a:rPr lang="es-CL" i="1">
                                      <a:latin typeface="Cambria Math" panose="02040503050406030204" pitchFamily="18" charset="0"/>
                                    </a:rPr>
                                    <m:t>𝑗</m:t>
                                  </m:r>
                                </m:sub>
                              </m:sSub>
                            </m:sub>
                          </m:sSub>
                        </m:num>
                        <m:den>
                          <m:nary>
                            <m:naryPr>
                              <m:chr m:val="∑"/>
                              <m:limLoc m:val="undOvr"/>
                              <m:supHide m:val="on"/>
                              <m:ctrlPr>
                                <a:rPr lang="es-CL" i="1">
                                  <a:latin typeface="Cambria Math" panose="02040503050406030204" pitchFamily="18" charset="0"/>
                                </a:rPr>
                              </m:ctrlPr>
                            </m:naryPr>
                            <m:sub>
                              <m:r>
                                <a:rPr lang="es-CL" i="1">
                                  <a:latin typeface="Cambria Math" panose="02040503050406030204" pitchFamily="18" charset="0"/>
                                </a:rPr>
                                <m:t>𝑖</m:t>
                              </m:r>
                              <m:r>
                                <a:rPr lang="es-CL" i="0">
                                  <a:latin typeface="Cambria Math" panose="02040503050406030204" pitchFamily="18" charset="0"/>
                                </a:rPr>
                                <m:t> ∈ </m:t>
                              </m:r>
                              <m:sSub>
                                <m:sSubPr>
                                  <m:ctrlPr>
                                    <a:rPr lang="es-CL" i="1">
                                      <a:latin typeface="Cambria Math" panose="02040503050406030204" pitchFamily="18" charset="0"/>
                                    </a:rPr>
                                  </m:ctrlPr>
                                </m:sSubPr>
                                <m:e>
                                  <m:r>
                                    <a:rPr lang="es-CL" i="1">
                                      <a:latin typeface="Cambria Math" panose="02040503050406030204" pitchFamily="18" charset="0"/>
                                    </a:rPr>
                                    <m:t>𝐼</m:t>
                                  </m:r>
                                </m:e>
                                <m:sub>
                                  <m:sSub>
                                    <m:sSubPr>
                                      <m:ctrlPr>
                                        <a:rPr lang="es-CL" i="1">
                                          <a:latin typeface="Cambria Math" panose="02040503050406030204" pitchFamily="18" charset="0"/>
                                        </a:rPr>
                                      </m:ctrlPr>
                                    </m:sSubPr>
                                    <m:e>
                                      <m:r>
                                        <a:rPr lang="es-CL" i="1">
                                          <a:latin typeface="Cambria Math" panose="02040503050406030204" pitchFamily="18" charset="0"/>
                                        </a:rPr>
                                        <m:t>𝑒</m:t>
                                      </m:r>
                                    </m:e>
                                    <m:sub>
                                      <m:r>
                                        <a:rPr lang="es-CL" i="1">
                                          <a:latin typeface="Cambria Math" panose="02040503050406030204" pitchFamily="18" charset="0"/>
                                        </a:rPr>
                                        <m:t>𝑗</m:t>
                                      </m:r>
                                    </m:sub>
                                  </m:sSub>
                                </m:sub>
                              </m:sSub>
                            </m:sub>
                            <m:sup/>
                            <m:e>
                              <m:sSub>
                                <m:sSubPr>
                                  <m:ctrlPr>
                                    <a:rPr lang="es-CL" i="1">
                                      <a:latin typeface="Cambria Math" panose="02040503050406030204" pitchFamily="18" charset="0"/>
                                    </a:rPr>
                                  </m:ctrlPr>
                                </m:sSubPr>
                                <m:e>
                                  <m:r>
                                    <a:rPr lang="es-CL" i="1">
                                      <a:latin typeface="Cambria Math" panose="02040503050406030204" pitchFamily="18" charset="0"/>
                                    </a:rPr>
                                    <m:t>𝑃𝑜𝑏</m:t>
                                  </m:r>
                                </m:e>
                                <m:sub>
                                  <m:sSub>
                                    <m:sSubPr>
                                      <m:ctrlPr>
                                        <a:rPr lang="es-CL" i="1">
                                          <a:latin typeface="Cambria Math" panose="02040503050406030204" pitchFamily="18" charset="0"/>
                                        </a:rPr>
                                      </m:ctrlPr>
                                    </m:sSubPr>
                                    <m:e>
                                      <m:r>
                                        <a:rPr lang="es-CL" i="1">
                                          <a:latin typeface="Cambria Math" panose="02040503050406030204" pitchFamily="18" charset="0"/>
                                        </a:rPr>
                                        <m:t>𝑚</m:t>
                                      </m:r>
                                    </m:e>
                                    <m:sub>
                                      <m:r>
                                        <a:rPr lang="es-CL" i="1">
                                          <a:latin typeface="Cambria Math" panose="02040503050406030204" pitchFamily="18" charset="0"/>
                                        </a:rPr>
                                        <m:t>𝑖</m:t>
                                      </m:r>
                                    </m:sub>
                                  </m:sSub>
                                </m:sub>
                              </m:sSub>
                            </m:e>
                          </m:nary>
                        </m:den>
                      </m:f>
                    </m:oMath>
                  </m:oMathPara>
                </a14:m>
                <a:endParaRPr lang="es-CL" dirty="0"/>
              </a:p>
            </p:txBody>
          </p:sp>
        </mc:Choice>
        <mc:Fallback xmlns="">
          <p:sp>
            <p:nvSpPr>
              <p:cNvPr id="8" name="Rectangle 7"/>
              <p:cNvSpPr>
                <a:spLocks noRot="1" noChangeAspect="1" noMove="1" noResize="1" noEditPoints="1" noAdjustHandles="1" noChangeArrowheads="1" noChangeShapeType="1" noTextEdit="1"/>
              </p:cNvSpPr>
              <p:nvPr/>
            </p:nvSpPr>
            <p:spPr>
              <a:xfrm>
                <a:off x="1769850" y="2345886"/>
                <a:ext cx="2170017" cy="826316"/>
              </a:xfrm>
              <a:prstGeom prst="rect">
                <a:avLst/>
              </a:prstGeom>
              <a:blipFill>
                <a:blip r:embed="rId2"/>
                <a:stretch>
                  <a:fillRect/>
                </a:stretch>
              </a:blipFill>
            </p:spPr>
            <p:txBody>
              <a:bodyPr/>
              <a:lstStyle/>
              <a:p>
                <a:r>
                  <a:rPr lang="es-CL">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596771" y="3624190"/>
                <a:ext cx="6096000" cy="1755930"/>
              </a:xfrm>
              <a:prstGeom prst="rect">
                <a:avLst/>
              </a:prstGeom>
            </p:spPr>
            <p:txBody>
              <a:bodyPr>
                <a:spAutoFit/>
              </a:bodyPr>
              <a:lstStyle/>
              <a:p>
                <a:pPr algn="just">
                  <a:spcBef>
                    <a:spcPts val="600"/>
                  </a:spcBef>
                  <a:spcAft>
                    <a:spcPts val="600"/>
                  </a:spcAft>
                </a:pPr>
                <a14:m>
                  <m:oMath xmlns:m="http://schemas.openxmlformats.org/officeDocument/2006/math">
                    <m:r>
                      <a:rPr lang="en-US" sz="1600" i="1" smtClean="0">
                        <a:latin typeface="Cambria Math" panose="02040503050406030204" pitchFamily="18" charset="0"/>
                        <a:ea typeface="Calibri" panose="020F0502020204030204" pitchFamily="34" charset="0"/>
                        <a:cs typeface="Arial" panose="020B0604020202020204" pitchFamily="34" charset="0"/>
                      </a:rPr>
                      <m:t>𝐼𝐴𝑆</m:t>
                    </m:r>
                  </m:oMath>
                </a14:m>
                <a:r>
                  <a:rPr lang="es-CL" sz="1600" dirty="0">
                    <a:effectLst/>
                    <a:latin typeface="Calibri" panose="020F0502020204030204" pitchFamily="34" charset="0"/>
                    <a:ea typeface="Calibri" panose="020F0502020204030204" pitchFamily="34" charset="0"/>
                    <a:cs typeface="Times New Roman" panose="02020603050405020304" pitchFamily="18" charset="0"/>
                  </a:rPr>
                  <a:t>	</a:t>
                </a:r>
                <a:r>
                  <a:rPr lang="es-CL" sz="1400" dirty="0">
                    <a:latin typeface="Cambria" panose="02040503050406030204" pitchFamily="18" charset="0"/>
                    <a:ea typeface="Calibri" panose="020F0502020204030204" pitchFamily="34" charset="0"/>
                    <a:cs typeface="Times New Roman" panose="02020603050405020304" pitchFamily="18" charset="0"/>
                  </a:rPr>
                  <a:t>Indicador de suficiencia de equipamiento.</a:t>
                </a:r>
                <a:endParaRPr lang="es-CL" sz="14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600"/>
                  </a:spcBef>
                  <a:spcAft>
                    <a:spcPts val="600"/>
                  </a:spcAft>
                </a:pPr>
                <a14:m>
                  <m:oMath xmlns:m="http://schemas.openxmlformats.org/officeDocument/2006/math">
                    <m:sSub>
                      <m:sSubPr>
                        <m:ctrlPr>
                          <a:rPr lang="es-CL"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𝑆</m:t>
                        </m:r>
                      </m:e>
                      <m:sub>
                        <m:sSub>
                          <m:sSubPr>
                            <m:ctrlPr>
                              <a:rPr lang="es-CL"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𝑒</m:t>
                            </m:r>
                          </m:e>
                          <m:sub>
                            <m:r>
                              <a:rPr lang="en-US" sz="1600" i="1">
                                <a:effectLst/>
                                <a:latin typeface="Cambria Math" panose="02040503050406030204" pitchFamily="18" charset="0"/>
                                <a:ea typeface="Calibri" panose="020F0502020204030204" pitchFamily="34" charset="0"/>
                                <a:cs typeface="Arial" panose="020B0604020202020204" pitchFamily="34" charset="0"/>
                              </a:rPr>
                              <m:t>𝑗</m:t>
                            </m:r>
                          </m:sub>
                        </m:sSub>
                      </m:sub>
                    </m:sSub>
                  </m:oMath>
                </a14:m>
                <a:r>
                  <a:rPr lang="es-CL" dirty="0">
                    <a:effectLst/>
                    <a:latin typeface="Calibri" panose="020F0502020204030204" pitchFamily="34" charset="0"/>
                    <a:ea typeface="Calibri" panose="020F0502020204030204" pitchFamily="34" charset="0"/>
                    <a:cs typeface="Times New Roman" panose="02020603050405020304" pitchFamily="18" charset="0"/>
                  </a:rPr>
                  <a:t>	</a:t>
                </a:r>
                <a:r>
                  <a:rPr lang="es-CL" sz="1400" dirty="0">
                    <a:latin typeface="Cambria" panose="02040503050406030204" pitchFamily="18" charset="0"/>
                    <a:ea typeface="Calibri" panose="020F0502020204030204" pitchFamily="34" charset="0"/>
                    <a:cs typeface="Times New Roman" panose="02020603050405020304" pitchFamily="18" charset="0"/>
                  </a:rPr>
                  <a:t>Servicios atingentes al análisis</a:t>
                </a:r>
                <a:endParaRPr lang="es-CL" sz="11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600"/>
                  </a:spcBef>
                  <a:spcAft>
                    <a:spcPts val="600"/>
                  </a:spcAft>
                </a:pPr>
                <a14:m>
                  <m:oMath xmlns:m="http://schemas.openxmlformats.org/officeDocument/2006/math">
                    <m:sSub>
                      <m:sSubPr>
                        <m:ctrlPr>
                          <a:rPr lang="es-CL" i="1">
                            <a:effectLst/>
                            <a:latin typeface="Cambria Math" panose="02040503050406030204" pitchFamily="18" charset="0"/>
                            <a:ea typeface="Calibri" panose="020F0502020204030204" pitchFamily="34" charset="0"/>
                            <a:cs typeface="Arial" panose="020B0604020202020204" pitchFamily="34" charset="0"/>
                          </a:rPr>
                        </m:ctrlPr>
                      </m:sSubPr>
                      <m:e>
                        <m:r>
                          <a:rPr lang="es-CL" b="0" i="1" smtClean="0">
                            <a:effectLst/>
                            <a:latin typeface="Cambria Math" panose="02040503050406030204" pitchFamily="18" charset="0"/>
                            <a:ea typeface="Calibri" panose="020F0502020204030204" pitchFamily="34" charset="0"/>
                            <a:cs typeface="Arial" panose="020B0604020202020204" pitchFamily="34" charset="0"/>
                          </a:rPr>
                          <m:t>𝑃𝑜𝑡</m:t>
                        </m:r>
                      </m:e>
                      <m:sub>
                        <m:sSub>
                          <m:sSubPr>
                            <m:ctrlPr>
                              <a:rPr lang="es-CL"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𝑚</m:t>
                            </m:r>
                          </m:e>
                          <m:sub>
                            <m:r>
                              <a:rPr lang="en-US" sz="1600" i="1">
                                <a:effectLst/>
                                <a:latin typeface="Cambria Math" panose="02040503050406030204" pitchFamily="18" charset="0"/>
                                <a:ea typeface="Calibri" panose="020F0502020204030204" pitchFamily="34" charset="0"/>
                                <a:cs typeface="Arial" panose="020B0604020202020204" pitchFamily="34" charset="0"/>
                              </a:rPr>
                              <m:t>𝑖</m:t>
                            </m:r>
                          </m:sub>
                        </m:sSub>
                      </m:sub>
                    </m:sSub>
                  </m:oMath>
                </a14:m>
                <a:r>
                  <a:rPr lang="es-CL" dirty="0">
                    <a:effectLst/>
                    <a:latin typeface="Calibri" panose="020F0502020204030204" pitchFamily="34" charset="0"/>
                    <a:ea typeface="Calibri" panose="020F0502020204030204" pitchFamily="34" charset="0"/>
                    <a:cs typeface="Times New Roman" panose="02020603050405020304" pitchFamily="18" charset="0"/>
                  </a:rPr>
                  <a:t> 	</a:t>
                </a:r>
                <a:r>
                  <a:rPr lang="es-CL" sz="1400" dirty="0">
                    <a:latin typeface="Cambria" panose="02040503050406030204" pitchFamily="18" charset="0"/>
                    <a:ea typeface="Calibri" panose="020F0502020204030204" pitchFamily="34" charset="0"/>
                    <a:cs typeface="Times New Roman" panose="02020603050405020304" pitchFamily="18" charset="0"/>
                  </a:rPr>
                  <a:t>Es el potencial de compra por la isocrona (10 minutos</a:t>
                </a:r>
                <a:r>
                  <a:rPr lang="es-CL" sz="1100" dirty="0">
                    <a:latin typeface="Cambria" panose="02040503050406030204" pitchFamily="18" charset="0"/>
                    <a:ea typeface="Calibri" panose="020F0502020204030204" pitchFamily="34" charset="0"/>
                    <a:cs typeface="Times New Roman" panose="02020603050405020304" pitchFamily="18" charset="0"/>
                  </a:rPr>
                  <a:t>)</a:t>
                </a:r>
                <a:endParaRPr lang="es-CL" sz="11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600"/>
                  </a:spcBef>
                  <a:spcAft>
                    <a:spcPts val="1200"/>
                  </a:spcAft>
                </a:pPr>
                <a:r>
                  <a:rPr lang="es-CL" sz="1100" dirty="0">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es-CL"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𝐼</m:t>
                        </m:r>
                      </m:e>
                      <m:sub>
                        <m:sSub>
                          <m:sSubPr>
                            <m:ctrlPr>
                              <a:rPr lang="es-CL" sz="1600" i="1">
                                <a:effectLst/>
                                <a:latin typeface="Cambria Math" panose="02040503050406030204" pitchFamily="18" charset="0"/>
                                <a:ea typeface="Calibri" panose="020F0502020204030204" pitchFamily="34" charset="0"/>
                                <a:cs typeface="Arial" panose="020B0604020202020204" pitchFamily="34" charset="0"/>
                              </a:rPr>
                            </m:ctrlPr>
                          </m:sSubPr>
                          <m:e>
                            <m:r>
                              <a:rPr lang="en-US" sz="1600" i="1">
                                <a:effectLst/>
                                <a:latin typeface="Cambria Math" panose="02040503050406030204" pitchFamily="18" charset="0"/>
                                <a:ea typeface="Calibri" panose="020F0502020204030204" pitchFamily="34" charset="0"/>
                                <a:cs typeface="Arial" panose="020B0604020202020204" pitchFamily="34" charset="0"/>
                              </a:rPr>
                              <m:t>𝑒</m:t>
                            </m:r>
                          </m:e>
                          <m:sub>
                            <m:r>
                              <a:rPr lang="en-US" sz="1600" i="1">
                                <a:effectLst/>
                                <a:latin typeface="Cambria Math" panose="02040503050406030204" pitchFamily="18" charset="0"/>
                                <a:ea typeface="Calibri" panose="020F0502020204030204" pitchFamily="34" charset="0"/>
                                <a:cs typeface="Arial" panose="020B0604020202020204" pitchFamily="34" charset="0"/>
                              </a:rPr>
                              <m:t>𝑗</m:t>
                            </m:r>
                          </m:sub>
                        </m:sSub>
                      </m:sub>
                    </m:sSub>
                  </m:oMath>
                </a14:m>
                <a:r>
                  <a:rPr lang="es-CL" dirty="0">
                    <a:effectLst/>
                    <a:latin typeface="Calibri" panose="020F0502020204030204" pitchFamily="34" charset="0"/>
                    <a:ea typeface="Calibri" panose="020F0502020204030204" pitchFamily="34" charset="0"/>
                    <a:cs typeface="Times New Roman" panose="02020603050405020304" pitchFamily="18" charset="0"/>
                  </a:rPr>
                  <a:t>	</a:t>
                </a:r>
                <a:r>
                  <a:rPr lang="es-CL" sz="1400" dirty="0">
                    <a:latin typeface="Cambria" panose="02040503050406030204" pitchFamily="18" charset="0"/>
                    <a:ea typeface="Calibri" panose="020F0502020204030204" pitchFamily="34" charset="0"/>
                    <a:cs typeface="Times New Roman" panose="02020603050405020304" pitchFamily="18" charset="0"/>
                  </a:rPr>
                  <a:t>Isocrona</a:t>
                </a:r>
                <a:endParaRPr lang="es-CL" sz="11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596771" y="3624190"/>
                <a:ext cx="6096000" cy="1755930"/>
              </a:xfrm>
              <a:prstGeom prst="rect">
                <a:avLst/>
              </a:prstGeom>
              <a:blipFill>
                <a:blip r:embed="rId3"/>
                <a:stretch>
                  <a:fillRect/>
                </a:stretch>
              </a:blipFill>
            </p:spPr>
            <p:txBody>
              <a:bodyPr/>
              <a:lstStyle/>
              <a:p>
                <a:r>
                  <a:rPr lang="es-CL">
                    <a:noFill/>
                  </a:rPr>
                  <a:t> </a:t>
                </a:r>
              </a:p>
            </p:txBody>
          </p:sp>
        </mc:Fallback>
      </mc:AlternateContent>
      <p:pic>
        <p:nvPicPr>
          <p:cNvPr id="11" name="Imagen 60"/>
          <p:cNvPicPr>
            <a:picLocks noChangeAspect="1"/>
          </p:cNvPicPr>
          <p:nvPr/>
        </p:nvPicPr>
        <p:blipFill rotWithShape="1">
          <a:blip r:embed="rId4" cstate="print">
            <a:extLst>
              <a:ext uri="{28A0092B-C50C-407E-A947-70E740481C1C}">
                <a14:useLocalDpi xmlns:a14="http://schemas.microsoft.com/office/drawing/2010/main" val="0"/>
              </a:ext>
            </a:extLst>
          </a:blip>
          <a:srcRect l="19170" t="7874" r="23422" b="12735"/>
          <a:stretch/>
        </p:blipFill>
        <p:spPr>
          <a:xfrm>
            <a:off x="6343039" y="1432156"/>
            <a:ext cx="3279263" cy="2975628"/>
          </a:xfrm>
          <a:prstGeom prst="rect">
            <a:avLst/>
          </a:prstGeom>
        </p:spPr>
      </p:pic>
      <p:sp>
        <p:nvSpPr>
          <p:cNvPr id="12" name="Forma libre 4"/>
          <p:cNvSpPr/>
          <p:nvPr/>
        </p:nvSpPr>
        <p:spPr>
          <a:xfrm>
            <a:off x="6887985" y="1673066"/>
            <a:ext cx="2191026" cy="2309811"/>
          </a:xfrm>
          <a:custGeom>
            <a:avLst/>
            <a:gdLst>
              <a:gd name="connsiteX0" fmla="*/ 213610 w 1277911"/>
              <a:gd name="connsiteY0" fmla="*/ 269823 h 1292902"/>
              <a:gd name="connsiteX1" fmla="*/ 299803 w 1277911"/>
              <a:gd name="connsiteY1" fmla="*/ 153649 h 1292902"/>
              <a:gd name="connsiteX2" fmla="*/ 382249 w 1277911"/>
              <a:gd name="connsiteY2" fmla="*/ 179882 h 1292902"/>
              <a:gd name="connsiteX3" fmla="*/ 400987 w 1277911"/>
              <a:gd name="connsiteY3" fmla="*/ 116174 h 1292902"/>
              <a:gd name="connsiteX4" fmla="*/ 464695 w 1277911"/>
              <a:gd name="connsiteY4" fmla="*/ 33728 h 1292902"/>
              <a:gd name="connsiteX5" fmla="*/ 524656 w 1277911"/>
              <a:gd name="connsiteY5" fmla="*/ 78699 h 1292902"/>
              <a:gd name="connsiteX6" fmla="*/ 573374 w 1277911"/>
              <a:gd name="connsiteY6" fmla="*/ 7495 h 1292902"/>
              <a:gd name="connsiteX7" fmla="*/ 610849 w 1277911"/>
              <a:gd name="connsiteY7" fmla="*/ 44971 h 1292902"/>
              <a:gd name="connsiteX8" fmla="*/ 644577 w 1277911"/>
              <a:gd name="connsiteY8" fmla="*/ 0 h 1292902"/>
              <a:gd name="connsiteX9" fmla="*/ 715780 w 1277911"/>
              <a:gd name="connsiteY9" fmla="*/ 56213 h 1292902"/>
              <a:gd name="connsiteX10" fmla="*/ 682052 w 1277911"/>
              <a:gd name="connsiteY10" fmla="*/ 97436 h 1292902"/>
              <a:gd name="connsiteX11" fmla="*/ 775741 w 1277911"/>
              <a:gd name="connsiteY11" fmla="*/ 153649 h 1292902"/>
              <a:gd name="connsiteX12" fmla="*/ 809469 w 1277911"/>
              <a:gd name="connsiteY12" fmla="*/ 112426 h 1292902"/>
              <a:gd name="connsiteX13" fmla="*/ 955623 w 1277911"/>
              <a:gd name="connsiteY13" fmla="*/ 134912 h 1292902"/>
              <a:gd name="connsiteX14" fmla="*/ 948128 w 1277911"/>
              <a:gd name="connsiteY14" fmla="*/ 191125 h 1292902"/>
              <a:gd name="connsiteX15" fmla="*/ 1068049 w 1277911"/>
              <a:gd name="connsiteY15" fmla="*/ 172387 h 1292902"/>
              <a:gd name="connsiteX16" fmla="*/ 1094282 w 1277911"/>
              <a:gd name="connsiteY16" fmla="*/ 281066 h 1292902"/>
              <a:gd name="connsiteX17" fmla="*/ 1199213 w 1277911"/>
              <a:gd name="connsiteY17" fmla="*/ 262328 h 1292902"/>
              <a:gd name="connsiteX18" fmla="*/ 1277911 w 1277911"/>
              <a:gd name="connsiteY18" fmla="*/ 858187 h 1292902"/>
              <a:gd name="connsiteX19" fmla="*/ 1202961 w 1277911"/>
              <a:gd name="connsiteY19" fmla="*/ 1180476 h 1292902"/>
              <a:gd name="connsiteX20" fmla="*/ 1113020 w 1277911"/>
              <a:gd name="connsiteY20" fmla="*/ 1139253 h 1292902"/>
              <a:gd name="connsiteX21" fmla="*/ 1049311 w 1277911"/>
              <a:gd name="connsiteY21" fmla="*/ 1094282 h 1292902"/>
              <a:gd name="connsiteX22" fmla="*/ 1000593 w 1277911"/>
              <a:gd name="connsiteY22" fmla="*/ 1217951 h 1292902"/>
              <a:gd name="connsiteX23" fmla="*/ 869429 w 1277911"/>
              <a:gd name="connsiteY23" fmla="*/ 1184223 h 1292902"/>
              <a:gd name="connsiteX24" fmla="*/ 858187 w 1277911"/>
              <a:gd name="connsiteY24" fmla="*/ 1292902 h 1292902"/>
              <a:gd name="connsiteX25" fmla="*/ 813216 w 1277911"/>
              <a:gd name="connsiteY25" fmla="*/ 1274164 h 1292902"/>
              <a:gd name="connsiteX26" fmla="*/ 824459 w 1277911"/>
              <a:gd name="connsiteY26" fmla="*/ 1172981 h 1292902"/>
              <a:gd name="connsiteX27" fmla="*/ 655820 w 1277911"/>
              <a:gd name="connsiteY27" fmla="*/ 1139253 h 1292902"/>
              <a:gd name="connsiteX28" fmla="*/ 670810 w 1277911"/>
              <a:gd name="connsiteY28" fmla="*/ 1049312 h 1292902"/>
              <a:gd name="connsiteX29" fmla="*/ 614597 w 1277911"/>
              <a:gd name="connsiteY29" fmla="*/ 1041817 h 1292902"/>
              <a:gd name="connsiteX30" fmla="*/ 562131 w 1277911"/>
              <a:gd name="connsiteY30" fmla="*/ 1026826 h 1292902"/>
              <a:gd name="connsiteX31" fmla="*/ 580869 w 1277911"/>
              <a:gd name="connsiteY31" fmla="*/ 970613 h 1292902"/>
              <a:gd name="connsiteX32" fmla="*/ 445957 w 1277911"/>
              <a:gd name="connsiteY32" fmla="*/ 974361 h 1292902"/>
              <a:gd name="connsiteX33" fmla="*/ 277318 w 1277911"/>
              <a:gd name="connsiteY33" fmla="*/ 966866 h 1292902"/>
              <a:gd name="connsiteX34" fmla="*/ 179882 w 1277911"/>
              <a:gd name="connsiteY34" fmla="*/ 966866 h 1292902"/>
              <a:gd name="connsiteX35" fmla="*/ 191124 w 1277911"/>
              <a:gd name="connsiteY35" fmla="*/ 835702 h 1292902"/>
              <a:gd name="connsiteX36" fmla="*/ 97436 w 1277911"/>
              <a:gd name="connsiteY36" fmla="*/ 835702 h 1292902"/>
              <a:gd name="connsiteX37" fmla="*/ 101183 w 1277911"/>
              <a:gd name="connsiteY37" fmla="*/ 723276 h 1292902"/>
              <a:gd name="connsiteX38" fmla="*/ 0 w 1277911"/>
              <a:gd name="connsiteY38" fmla="*/ 704538 h 1292902"/>
              <a:gd name="connsiteX39" fmla="*/ 18738 w 1277911"/>
              <a:gd name="connsiteY39" fmla="*/ 614597 h 1292902"/>
              <a:gd name="connsiteX40" fmla="*/ 29980 w 1277911"/>
              <a:gd name="connsiteY40" fmla="*/ 547141 h 1292902"/>
              <a:gd name="connsiteX41" fmla="*/ 213610 w 1277911"/>
              <a:gd name="connsiteY41" fmla="*/ 269823 h 1292902"/>
              <a:gd name="connsiteX0" fmla="*/ 213610 w 1277911"/>
              <a:gd name="connsiteY0" fmla="*/ 269823 h 1292902"/>
              <a:gd name="connsiteX1" fmla="*/ 299803 w 1277911"/>
              <a:gd name="connsiteY1" fmla="*/ 153649 h 1292902"/>
              <a:gd name="connsiteX2" fmla="*/ 382249 w 1277911"/>
              <a:gd name="connsiteY2" fmla="*/ 179882 h 1292902"/>
              <a:gd name="connsiteX3" fmla="*/ 400987 w 1277911"/>
              <a:gd name="connsiteY3" fmla="*/ 116174 h 1292902"/>
              <a:gd name="connsiteX4" fmla="*/ 464695 w 1277911"/>
              <a:gd name="connsiteY4" fmla="*/ 33728 h 1292902"/>
              <a:gd name="connsiteX5" fmla="*/ 524656 w 1277911"/>
              <a:gd name="connsiteY5" fmla="*/ 78699 h 1292902"/>
              <a:gd name="connsiteX6" fmla="*/ 573374 w 1277911"/>
              <a:gd name="connsiteY6" fmla="*/ 7495 h 1292902"/>
              <a:gd name="connsiteX7" fmla="*/ 610849 w 1277911"/>
              <a:gd name="connsiteY7" fmla="*/ 44971 h 1292902"/>
              <a:gd name="connsiteX8" fmla="*/ 644577 w 1277911"/>
              <a:gd name="connsiteY8" fmla="*/ 0 h 1292902"/>
              <a:gd name="connsiteX9" fmla="*/ 715780 w 1277911"/>
              <a:gd name="connsiteY9" fmla="*/ 56213 h 1292902"/>
              <a:gd name="connsiteX10" fmla="*/ 682052 w 1277911"/>
              <a:gd name="connsiteY10" fmla="*/ 97436 h 1292902"/>
              <a:gd name="connsiteX11" fmla="*/ 775741 w 1277911"/>
              <a:gd name="connsiteY11" fmla="*/ 153649 h 1292902"/>
              <a:gd name="connsiteX12" fmla="*/ 809469 w 1277911"/>
              <a:gd name="connsiteY12" fmla="*/ 112426 h 1292902"/>
              <a:gd name="connsiteX13" fmla="*/ 951195 w 1277911"/>
              <a:gd name="connsiteY13" fmla="*/ 134912 h 1292902"/>
              <a:gd name="connsiteX14" fmla="*/ 948128 w 1277911"/>
              <a:gd name="connsiteY14" fmla="*/ 191125 h 1292902"/>
              <a:gd name="connsiteX15" fmla="*/ 1068049 w 1277911"/>
              <a:gd name="connsiteY15" fmla="*/ 172387 h 1292902"/>
              <a:gd name="connsiteX16" fmla="*/ 1094282 w 1277911"/>
              <a:gd name="connsiteY16" fmla="*/ 281066 h 1292902"/>
              <a:gd name="connsiteX17" fmla="*/ 1199213 w 1277911"/>
              <a:gd name="connsiteY17" fmla="*/ 262328 h 1292902"/>
              <a:gd name="connsiteX18" fmla="*/ 1277911 w 1277911"/>
              <a:gd name="connsiteY18" fmla="*/ 858187 h 1292902"/>
              <a:gd name="connsiteX19" fmla="*/ 1202961 w 1277911"/>
              <a:gd name="connsiteY19" fmla="*/ 1180476 h 1292902"/>
              <a:gd name="connsiteX20" fmla="*/ 1113020 w 1277911"/>
              <a:gd name="connsiteY20" fmla="*/ 1139253 h 1292902"/>
              <a:gd name="connsiteX21" fmla="*/ 1049311 w 1277911"/>
              <a:gd name="connsiteY21" fmla="*/ 1094282 h 1292902"/>
              <a:gd name="connsiteX22" fmla="*/ 1000593 w 1277911"/>
              <a:gd name="connsiteY22" fmla="*/ 1217951 h 1292902"/>
              <a:gd name="connsiteX23" fmla="*/ 869429 w 1277911"/>
              <a:gd name="connsiteY23" fmla="*/ 1184223 h 1292902"/>
              <a:gd name="connsiteX24" fmla="*/ 858187 w 1277911"/>
              <a:gd name="connsiteY24" fmla="*/ 1292902 h 1292902"/>
              <a:gd name="connsiteX25" fmla="*/ 813216 w 1277911"/>
              <a:gd name="connsiteY25" fmla="*/ 1274164 h 1292902"/>
              <a:gd name="connsiteX26" fmla="*/ 824459 w 1277911"/>
              <a:gd name="connsiteY26" fmla="*/ 1172981 h 1292902"/>
              <a:gd name="connsiteX27" fmla="*/ 655820 w 1277911"/>
              <a:gd name="connsiteY27" fmla="*/ 1139253 h 1292902"/>
              <a:gd name="connsiteX28" fmla="*/ 670810 w 1277911"/>
              <a:gd name="connsiteY28" fmla="*/ 1049312 h 1292902"/>
              <a:gd name="connsiteX29" fmla="*/ 614597 w 1277911"/>
              <a:gd name="connsiteY29" fmla="*/ 1041817 h 1292902"/>
              <a:gd name="connsiteX30" fmla="*/ 562131 w 1277911"/>
              <a:gd name="connsiteY30" fmla="*/ 1026826 h 1292902"/>
              <a:gd name="connsiteX31" fmla="*/ 580869 w 1277911"/>
              <a:gd name="connsiteY31" fmla="*/ 970613 h 1292902"/>
              <a:gd name="connsiteX32" fmla="*/ 445957 w 1277911"/>
              <a:gd name="connsiteY32" fmla="*/ 974361 h 1292902"/>
              <a:gd name="connsiteX33" fmla="*/ 277318 w 1277911"/>
              <a:gd name="connsiteY33" fmla="*/ 966866 h 1292902"/>
              <a:gd name="connsiteX34" fmla="*/ 179882 w 1277911"/>
              <a:gd name="connsiteY34" fmla="*/ 966866 h 1292902"/>
              <a:gd name="connsiteX35" fmla="*/ 191124 w 1277911"/>
              <a:gd name="connsiteY35" fmla="*/ 835702 h 1292902"/>
              <a:gd name="connsiteX36" fmla="*/ 97436 w 1277911"/>
              <a:gd name="connsiteY36" fmla="*/ 835702 h 1292902"/>
              <a:gd name="connsiteX37" fmla="*/ 101183 w 1277911"/>
              <a:gd name="connsiteY37" fmla="*/ 723276 h 1292902"/>
              <a:gd name="connsiteX38" fmla="*/ 0 w 1277911"/>
              <a:gd name="connsiteY38" fmla="*/ 704538 h 1292902"/>
              <a:gd name="connsiteX39" fmla="*/ 18738 w 1277911"/>
              <a:gd name="connsiteY39" fmla="*/ 614597 h 1292902"/>
              <a:gd name="connsiteX40" fmla="*/ 29980 w 1277911"/>
              <a:gd name="connsiteY40" fmla="*/ 547141 h 1292902"/>
              <a:gd name="connsiteX41" fmla="*/ 213610 w 1277911"/>
              <a:gd name="connsiteY41" fmla="*/ 269823 h 1292902"/>
              <a:gd name="connsiteX0" fmla="*/ 213610 w 1277911"/>
              <a:gd name="connsiteY0" fmla="*/ 269823 h 1292902"/>
              <a:gd name="connsiteX1" fmla="*/ 299803 w 1277911"/>
              <a:gd name="connsiteY1" fmla="*/ 153649 h 1292902"/>
              <a:gd name="connsiteX2" fmla="*/ 382249 w 1277911"/>
              <a:gd name="connsiteY2" fmla="*/ 179882 h 1292902"/>
              <a:gd name="connsiteX3" fmla="*/ 400987 w 1277911"/>
              <a:gd name="connsiteY3" fmla="*/ 116174 h 1292902"/>
              <a:gd name="connsiteX4" fmla="*/ 464695 w 1277911"/>
              <a:gd name="connsiteY4" fmla="*/ 33728 h 1292902"/>
              <a:gd name="connsiteX5" fmla="*/ 524656 w 1277911"/>
              <a:gd name="connsiteY5" fmla="*/ 78699 h 1292902"/>
              <a:gd name="connsiteX6" fmla="*/ 573374 w 1277911"/>
              <a:gd name="connsiteY6" fmla="*/ 7495 h 1292902"/>
              <a:gd name="connsiteX7" fmla="*/ 610849 w 1277911"/>
              <a:gd name="connsiteY7" fmla="*/ 44971 h 1292902"/>
              <a:gd name="connsiteX8" fmla="*/ 644577 w 1277911"/>
              <a:gd name="connsiteY8" fmla="*/ 0 h 1292902"/>
              <a:gd name="connsiteX9" fmla="*/ 715780 w 1277911"/>
              <a:gd name="connsiteY9" fmla="*/ 56213 h 1292902"/>
              <a:gd name="connsiteX10" fmla="*/ 682052 w 1277911"/>
              <a:gd name="connsiteY10" fmla="*/ 97436 h 1292902"/>
              <a:gd name="connsiteX11" fmla="*/ 775741 w 1277911"/>
              <a:gd name="connsiteY11" fmla="*/ 153649 h 1292902"/>
              <a:gd name="connsiteX12" fmla="*/ 805041 w 1277911"/>
              <a:gd name="connsiteY12" fmla="*/ 119068 h 1292902"/>
              <a:gd name="connsiteX13" fmla="*/ 951195 w 1277911"/>
              <a:gd name="connsiteY13" fmla="*/ 134912 h 1292902"/>
              <a:gd name="connsiteX14" fmla="*/ 948128 w 1277911"/>
              <a:gd name="connsiteY14" fmla="*/ 191125 h 1292902"/>
              <a:gd name="connsiteX15" fmla="*/ 1068049 w 1277911"/>
              <a:gd name="connsiteY15" fmla="*/ 172387 h 1292902"/>
              <a:gd name="connsiteX16" fmla="*/ 1094282 w 1277911"/>
              <a:gd name="connsiteY16" fmla="*/ 281066 h 1292902"/>
              <a:gd name="connsiteX17" fmla="*/ 1199213 w 1277911"/>
              <a:gd name="connsiteY17" fmla="*/ 262328 h 1292902"/>
              <a:gd name="connsiteX18" fmla="*/ 1277911 w 1277911"/>
              <a:gd name="connsiteY18" fmla="*/ 858187 h 1292902"/>
              <a:gd name="connsiteX19" fmla="*/ 1202961 w 1277911"/>
              <a:gd name="connsiteY19" fmla="*/ 1180476 h 1292902"/>
              <a:gd name="connsiteX20" fmla="*/ 1113020 w 1277911"/>
              <a:gd name="connsiteY20" fmla="*/ 1139253 h 1292902"/>
              <a:gd name="connsiteX21" fmla="*/ 1049311 w 1277911"/>
              <a:gd name="connsiteY21" fmla="*/ 1094282 h 1292902"/>
              <a:gd name="connsiteX22" fmla="*/ 1000593 w 1277911"/>
              <a:gd name="connsiteY22" fmla="*/ 1217951 h 1292902"/>
              <a:gd name="connsiteX23" fmla="*/ 869429 w 1277911"/>
              <a:gd name="connsiteY23" fmla="*/ 1184223 h 1292902"/>
              <a:gd name="connsiteX24" fmla="*/ 858187 w 1277911"/>
              <a:gd name="connsiteY24" fmla="*/ 1292902 h 1292902"/>
              <a:gd name="connsiteX25" fmla="*/ 813216 w 1277911"/>
              <a:gd name="connsiteY25" fmla="*/ 1274164 h 1292902"/>
              <a:gd name="connsiteX26" fmla="*/ 824459 w 1277911"/>
              <a:gd name="connsiteY26" fmla="*/ 1172981 h 1292902"/>
              <a:gd name="connsiteX27" fmla="*/ 655820 w 1277911"/>
              <a:gd name="connsiteY27" fmla="*/ 1139253 h 1292902"/>
              <a:gd name="connsiteX28" fmla="*/ 670810 w 1277911"/>
              <a:gd name="connsiteY28" fmla="*/ 1049312 h 1292902"/>
              <a:gd name="connsiteX29" fmla="*/ 614597 w 1277911"/>
              <a:gd name="connsiteY29" fmla="*/ 1041817 h 1292902"/>
              <a:gd name="connsiteX30" fmla="*/ 562131 w 1277911"/>
              <a:gd name="connsiteY30" fmla="*/ 1026826 h 1292902"/>
              <a:gd name="connsiteX31" fmla="*/ 580869 w 1277911"/>
              <a:gd name="connsiteY31" fmla="*/ 970613 h 1292902"/>
              <a:gd name="connsiteX32" fmla="*/ 445957 w 1277911"/>
              <a:gd name="connsiteY32" fmla="*/ 974361 h 1292902"/>
              <a:gd name="connsiteX33" fmla="*/ 277318 w 1277911"/>
              <a:gd name="connsiteY33" fmla="*/ 966866 h 1292902"/>
              <a:gd name="connsiteX34" fmla="*/ 179882 w 1277911"/>
              <a:gd name="connsiteY34" fmla="*/ 966866 h 1292902"/>
              <a:gd name="connsiteX35" fmla="*/ 191124 w 1277911"/>
              <a:gd name="connsiteY35" fmla="*/ 835702 h 1292902"/>
              <a:gd name="connsiteX36" fmla="*/ 97436 w 1277911"/>
              <a:gd name="connsiteY36" fmla="*/ 835702 h 1292902"/>
              <a:gd name="connsiteX37" fmla="*/ 101183 w 1277911"/>
              <a:gd name="connsiteY37" fmla="*/ 723276 h 1292902"/>
              <a:gd name="connsiteX38" fmla="*/ 0 w 1277911"/>
              <a:gd name="connsiteY38" fmla="*/ 704538 h 1292902"/>
              <a:gd name="connsiteX39" fmla="*/ 18738 w 1277911"/>
              <a:gd name="connsiteY39" fmla="*/ 614597 h 1292902"/>
              <a:gd name="connsiteX40" fmla="*/ 29980 w 1277911"/>
              <a:gd name="connsiteY40" fmla="*/ 547141 h 1292902"/>
              <a:gd name="connsiteX41" fmla="*/ 213610 w 1277911"/>
              <a:gd name="connsiteY41" fmla="*/ 269823 h 1292902"/>
              <a:gd name="connsiteX0" fmla="*/ 213610 w 1277911"/>
              <a:gd name="connsiteY0" fmla="*/ 269823 h 1292902"/>
              <a:gd name="connsiteX1" fmla="*/ 299803 w 1277911"/>
              <a:gd name="connsiteY1" fmla="*/ 153649 h 1292902"/>
              <a:gd name="connsiteX2" fmla="*/ 382249 w 1277911"/>
              <a:gd name="connsiteY2" fmla="*/ 179882 h 1292902"/>
              <a:gd name="connsiteX3" fmla="*/ 400987 w 1277911"/>
              <a:gd name="connsiteY3" fmla="*/ 116174 h 1292902"/>
              <a:gd name="connsiteX4" fmla="*/ 464695 w 1277911"/>
              <a:gd name="connsiteY4" fmla="*/ 33728 h 1292902"/>
              <a:gd name="connsiteX5" fmla="*/ 524656 w 1277911"/>
              <a:gd name="connsiteY5" fmla="*/ 78699 h 1292902"/>
              <a:gd name="connsiteX6" fmla="*/ 573374 w 1277911"/>
              <a:gd name="connsiteY6" fmla="*/ 7495 h 1292902"/>
              <a:gd name="connsiteX7" fmla="*/ 610849 w 1277911"/>
              <a:gd name="connsiteY7" fmla="*/ 44971 h 1292902"/>
              <a:gd name="connsiteX8" fmla="*/ 644577 w 1277911"/>
              <a:gd name="connsiteY8" fmla="*/ 0 h 1292902"/>
              <a:gd name="connsiteX9" fmla="*/ 715780 w 1277911"/>
              <a:gd name="connsiteY9" fmla="*/ 56213 h 1292902"/>
              <a:gd name="connsiteX10" fmla="*/ 682052 w 1277911"/>
              <a:gd name="connsiteY10" fmla="*/ 97436 h 1292902"/>
              <a:gd name="connsiteX11" fmla="*/ 775741 w 1277911"/>
              <a:gd name="connsiteY11" fmla="*/ 153649 h 1292902"/>
              <a:gd name="connsiteX12" fmla="*/ 805041 w 1277911"/>
              <a:gd name="connsiteY12" fmla="*/ 119068 h 1292902"/>
              <a:gd name="connsiteX13" fmla="*/ 946767 w 1277911"/>
              <a:gd name="connsiteY13" fmla="*/ 134912 h 1292902"/>
              <a:gd name="connsiteX14" fmla="*/ 948128 w 1277911"/>
              <a:gd name="connsiteY14" fmla="*/ 191125 h 1292902"/>
              <a:gd name="connsiteX15" fmla="*/ 1068049 w 1277911"/>
              <a:gd name="connsiteY15" fmla="*/ 172387 h 1292902"/>
              <a:gd name="connsiteX16" fmla="*/ 1094282 w 1277911"/>
              <a:gd name="connsiteY16" fmla="*/ 281066 h 1292902"/>
              <a:gd name="connsiteX17" fmla="*/ 1199213 w 1277911"/>
              <a:gd name="connsiteY17" fmla="*/ 262328 h 1292902"/>
              <a:gd name="connsiteX18" fmla="*/ 1277911 w 1277911"/>
              <a:gd name="connsiteY18" fmla="*/ 858187 h 1292902"/>
              <a:gd name="connsiteX19" fmla="*/ 1202961 w 1277911"/>
              <a:gd name="connsiteY19" fmla="*/ 1180476 h 1292902"/>
              <a:gd name="connsiteX20" fmla="*/ 1113020 w 1277911"/>
              <a:gd name="connsiteY20" fmla="*/ 1139253 h 1292902"/>
              <a:gd name="connsiteX21" fmla="*/ 1049311 w 1277911"/>
              <a:gd name="connsiteY21" fmla="*/ 1094282 h 1292902"/>
              <a:gd name="connsiteX22" fmla="*/ 1000593 w 1277911"/>
              <a:gd name="connsiteY22" fmla="*/ 1217951 h 1292902"/>
              <a:gd name="connsiteX23" fmla="*/ 869429 w 1277911"/>
              <a:gd name="connsiteY23" fmla="*/ 1184223 h 1292902"/>
              <a:gd name="connsiteX24" fmla="*/ 858187 w 1277911"/>
              <a:gd name="connsiteY24" fmla="*/ 1292902 h 1292902"/>
              <a:gd name="connsiteX25" fmla="*/ 813216 w 1277911"/>
              <a:gd name="connsiteY25" fmla="*/ 1274164 h 1292902"/>
              <a:gd name="connsiteX26" fmla="*/ 824459 w 1277911"/>
              <a:gd name="connsiteY26" fmla="*/ 1172981 h 1292902"/>
              <a:gd name="connsiteX27" fmla="*/ 655820 w 1277911"/>
              <a:gd name="connsiteY27" fmla="*/ 1139253 h 1292902"/>
              <a:gd name="connsiteX28" fmla="*/ 670810 w 1277911"/>
              <a:gd name="connsiteY28" fmla="*/ 1049312 h 1292902"/>
              <a:gd name="connsiteX29" fmla="*/ 614597 w 1277911"/>
              <a:gd name="connsiteY29" fmla="*/ 1041817 h 1292902"/>
              <a:gd name="connsiteX30" fmla="*/ 562131 w 1277911"/>
              <a:gd name="connsiteY30" fmla="*/ 1026826 h 1292902"/>
              <a:gd name="connsiteX31" fmla="*/ 580869 w 1277911"/>
              <a:gd name="connsiteY31" fmla="*/ 970613 h 1292902"/>
              <a:gd name="connsiteX32" fmla="*/ 445957 w 1277911"/>
              <a:gd name="connsiteY32" fmla="*/ 974361 h 1292902"/>
              <a:gd name="connsiteX33" fmla="*/ 277318 w 1277911"/>
              <a:gd name="connsiteY33" fmla="*/ 966866 h 1292902"/>
              <a:gd name="connsiteX34" fmla="*/ 179882 w 1277911"/>
              <a:gd name="connsiteY34" fmla="*/ 966866 h 1292902"/>
              <a:gd name="connsiteX35" fmla="*/ 191124 w 1277911"/>
              <a:gd name="connsiteY35" fmla="*/ 835702 h 1292902"/>
              <a:gd name="connsiteX36" fmla="*/ 97436 w 1277911"/>
              <a:gd name="connsiteY36" fmla="*/ 835702 h 1292902"/>
              <a:gd name="connsiteX37" fmla="*/ 101183 w 1277911"/>
              <a:gd name="connsiteY37" fmla="*/ 723276 h 1292902"/>
              <a:gd name="connsiteX38" fmla="*/ 0 w 1277911"/>
              <a:gd name="connsiteY38" fmla="*/ 704538 h 1292902"/>
              <a:gd name="connsiteX39" fmla="*/ 18738 w 1277911"/>
              <a:gd name="connsiteY39" fmla="*/ 614597 h 1292902"/>
              <a:gd name="connsiteX40" fmla="*/ 29980 w 1277911"/>
              <a:gd name="connsiteY40" fmla="*/ 547141 h 1292902"/>
              <a:gd name="connsiteX41" fmla="*/ 213610 w 1277911"/>
              <a:gd name="connsiteY41" fmla="*/ 269823 h 1292902"/>
              <a:gd name="connsiteX0" fmla="*/ 213610 w 1277911"/>
              <a:gd name="connsiteY0" fmla="*/ 269823 h 1292902"/>
              <a:gd name="connsiteX1" fmla="*/ 299803 w 1277911"/>
              <a:gd name="connsiteY1" fmla="*/ 153649 h 1292902"/>
              <a:gd name="connsiteX2" fmla="*/ 382249 w 1277911"/>
              <a:gd name="connsiteY2" fmla="*/ 179882 h 1292902"/>
              <a:gd name="connsiteX3" fmla="*/ 400987 w 1277911"/>
              <a:gd name="connsiteY3" fmla="*/ 116174 h 1292902"/>
              <a:gd name="connsiteX4" fmla="*/ 464695 w 1277911"/>
              <a:gd name="connsiteY4" fmla="*/ 33728 h 1292902"/>
              <a:gd name="connsiteX5" fmla="*/ 524656 w 1277911"/>
              <a:gd name="connsiteY5" fmla="*/ 78699 h 1292902"/>
              <a:gd name="connsiteX6" fmla="*/ 573374 w 1277911"/>
              <a:gd name="connsiteY6" fmla="*/ 7495 h 1292902"/>
              <a:gd name="connsiteX7" fmla="*/ 610849 w 1277911"/>
              <a:gd name="connsiteY7" fmla="*/ 44971 h 1292902"/>
              <a:gd name="connsiteX8" fmla="*/ 644577 w 1277911"/>
              <a:gd name="connsiteY8" fmla="*/ 0 h 1292902"/>
              <a:gd name="connsiteX9" fmla="*/ 715780 w 1277911"/>
              <a:gd name="connsiteY9" fmla="*/ 56213 h 1292902"/>
              <a:gd name="connsiteX10" fmla="*/ 682052 w 1277911"/>
              <a:gd name="connsiteY10" fmla="*/ 97436 h 1292902"/>
              <a:gd name="connsiteX11" fmla="*/ 775741 w 1277911"/>
              <a:gd name="connsiteY11" fmla="*/ 153649 h 1292902"/>
              <a:gd name="connsiteX12" fmla="*/ 805041 w 1277911"/>
              <a:gd name="connsiteY12" fmla="*/ 119068 h 1292902"/>
              <a:gd name="connsiteX13" fmla="*/ 946767 w 1277911"/>
              <a:gd name="connsiteY13" fmla="*/ 134912 h 1292902"/>
              <a:gd name="connsiteX14" fmla="*/ 948128 w 1277911"/>
              <a:gd name="connsiteY14" fmla="*/ 191125 h 1292902"/>
              <a:gd name="connsiteX15" fmla="*/ 1068049 w 1277911"/>
              <a:gd name="connsiteY15" fmla="*/ 172387 h 1292902"/>
              <a:gd name="connsiteX16" fmla="*/ 1094282 w 1277911"/>
              <a:gd name="connsiteY16" fmla="*/ 281066 h 1292902"/>
              <a:gd name="connsiteX17" fmla="*/ 1199213 w 1277911"/>
              <a:gd name="connsiteY17" fmla="*/ 262328 h 1292902"/>
              <a:gd name="connsiteX18" fmla="*/ 1277911 w 1277911"/>
              <a:gd name="connsiteY18" fmla="*/ 858187 h 1292902"/>
              <a:gd name="connsiteX19" fmla="*/ 1202961 w 1277911"/>
              <a:gd name="connsiteY19" fmla="*/ 1180476 h 1292902"/>
              <a:gd name="connsiteX20" fmla="*/ 1113020 w 1277911"/>
              <a:gd name="connsiteY20" fmla="*/ 1139253 h 1292902"/>
              <a:gd name="connsiteX21" fmla="*/ 1049311 w 1277911"/>
              <a:gd name="connsiteY21" fmla="*/ 1094282 h 1292902"/>
              <a:gd name="connsiteX22" fmla="*/ 1000593 w 1277911"/>
              <a:gd name="connsiteY22" fmla="*/ 1217951 h 1292902"/>
              <a:gd name="connsiteX23" fmla="*/ 869429 w 1277911"/>
              <a:gd name="connsiteY23" fmla="*/ 1184223 h 1292902"/>
              <a:gd name="connsiteX24" fmla="*/ 858187 w 1277911"/>
              <a:gd name="connsiteY24" fmla="*/ 1292902 h 1292902"/>
              <a:gd name="connsiteX25" fmla="*/ 813216 w 1277911"/>
              <a:gd name="connsiteY25" fmla="*/ 1274164 h 1292902"/>
              <a:gd name="connsiteX26" fmla="*/ 824459 w 1277911"/>
              <a:gd name="connsiteY26" fmla="*/ 1172981 h 1292902"/>
              <a:gd name="connsiteX27" fmla="*/ 655820 w 1277911"/>
              <a:gd name="connsiteY27" fmla="*/ 1139253 h 1292902"/>
              <a:gd name="connsiteX28" fmla="*/ 670810 w 1277911"/>
              <a:gd name="connsiteY28" fmla="*/ 1049312 h 1292902"/>
              <a:gd name="connsiteX29" fmla="*/ 614597 w 1277911"/>
              <a:gd name="connsiteY29" fmla="*/ 1041817 h 1292902"/>
              <a:gd name="connsiteX30" fmla="*/ 562131 w 1277911"/>
              <a:gd name="connsiteY30" fmla="*/ 1026826 h 1292902"/>
              <a:gd name="connsiteX31" fmla="*/ 580869 w 1277911"/>
              <a:gd name="connsiteY31" fmla="*/ 970613 h 1292902"/>
              <a:gd name="connsiteX32" fmla="*/ 445957 w 1277911"/>
              <a:gd name="connsiteY32" fmla="*/ 974361 h 1292902"/>
              <a:gd name="connsiteX33" fmla="*/ 277318 w 1277911"/>
              <a:gd name="connsiteY33" fmla="*/ 966866 h 1292902"/>
              <a:gd name="connsiteX34" fmla="*/ 179882 w 1277911"/>
              <a:gd name="connsiteY34" fmla="*/ 966866 h 1292902"/>
              <a:gd name="connsiteX35" fmla="*/ 191124 w 1277911"/>
              <a:gd name="connsiteY35" fmla="*/ 835702 h 1292902"/>
              <a:gd name="connsiteX36" fmla="*/ 97436 w 1277911"/>
              <a:gd name="connsiteY36" fmla="*/ 835702 h 1292902"/>
              <a:gd name="connsiteX37" fmla="*/ 101183 w 1277911"/>
              <a:gd name="connsiteY37" fmla="*/ 723276 h 1292902"/>
              <a:gd name="connsiteX38" fmla="*/ 0 w 1277911"/>
              <a:gd name="connsiteY38" fmla="*/ 713850 h 1292902"/>
              <a:gd name="connsiteX39" fmla="*/ 18738 w 1277911"/>
              <a:gd name="connsiteY39" fmla="*/ 614597 h 1292902"/>
              <a:gd name="connsiteX40" fmla="*/ 29980 w 1277911"/>
              <a:gd name="connsiteY40" fmla="*/ 547141 h 1292902"/>
              <a:gd name="connsiteX41" fmla="*/ 213610 w 1277911"/>
              <a:gd name="connsiteY41" fmla="*/ 269823 h 1292902"/>
              <a:gd name="connsiteX0" fmla="*/ 213610 w 1277911"/>
              <a:gd name="connsiteY0" fmla="*/ 269823 h 1292902"/>
              <a:gd name="connsiteX1" fmla="*/ 299803 w 1277911"/>
              <a:gd name="connsiteY1" fmla="*/ 153649 h 1292902"/>
              <a:gd name="connsiteX2" fmla="*/ 382249 w 1277911"/>
              <a:gd name="connsiteY2" fmla="*/ 179882 h 1292902"/>
              <a:gd name="connsiteX3" fmla="*/ 400987 w 1277911"/>
              <a:gd name="connsiteY3" fmla="*/ 116174 h 1292902"/>
              <a:gd name="connsiteX4" fmla="*/ 464695 w 1277911"/>
              <a:gd name="connsiteY4" fmla="*/ 33728 h 1292902"/>
              <a:gd name="connsiteX5" fmla="*/ 524656 w 1277911"/>
              <a:gd name="connsiteY5" fmla="*/ 78699 h 1292902"/>
              <a:gd name="connsiteX6" fmla="*/ 573374 w 1277911"/>
              <a:gd name="connsiteY6" fmla="*/ 7495 h 1292902"/>
              <a:gd name="connsiteX7" fmla="*/ 610849 w 1277911"/>
              <a:gd name="connsiteY7" fmla="*/ 44971 h 1292902"/>
              <a:gd name="connsiteX8" fmla="*/ 644577 w 1277911"/>
              <a:gd name="connsiteY8" fmla="*/ 0 h 1292902"/>
              <a:gd name="connsiteX9" fmla="*/ 715780 w 1277911"/>
              <a:gd name="connsiteY9" fmla="*/ 56213 h 1292902"/>
              <a:gd name="connsiteX10" fmla="*/ 682052 w 1277911"/>
              <a:gd name="connsiteY10" fmla="*/ 97436 h 1292902"/>
              <a:gd name="connsiteX11" fmla="*/ 775741 w 1277911"/>
              <a:gd name="connsiteY11" fmla="*/ 153649 h 1292902"/>
              <a:gd name="connsiteX12" fmla="*/ 805041 w 1277911"/>
              <a:gd name="connsiteY12" fmla="*/ 119068 h 1292902"/>
              <a:gd name="connsiteX13" fmla="*/ 946767 w 1277911"/>
              <a:gd name="connsiteY13" fmla="*/ 134912 h 1292902"/>
              <a:gd name="connsiteX14" fmla="*/ 948128 w 1277911"/>
              <a:gd name="connsiteY14" fmla="*/ 191125 h 1292902"/>
              <a:gd name="connsiteX15" fmla="*/ 1068049 w 1277911"/>
              <a:gd name="connsiteY15" fmla="*/ 172387 h 1292902"/>
              <a:gd name="connsiteX16" fmla="*/ 1094282 w 1277911"/>
              <a:gd name="connsiteY16" fmla="*/ 281066 h 1292902"/>
              <a:gd name="connsiteX17" fmla="*/ 1199213 w 1277911"/>
              <a:gd name="connsiteY17" fmla="*/ 262328 h 1292902"/>
              <a:gd name="connsiteX18" fmla="*/ 1277911 w 1277911"/>
              <a:gd name="connsiteY18" fmla="*/ 858187 h 1292902"/>
              <a:gd name="connsiteX19" fmla="*/ 1202961 w 1277911"/>
              <a:gd name="connsiteY19" fmla="*/ 1180476 h 1292902"/>
              <a:gd name="connsiteX20" fmla="*/ 1113020 w 1277911"/>
              <a:gd name="connsiteY20" fmla="*/ 1139253 h 1292902"/>
              <a:gd name="connsiteX21" fmla="*/ 1049311 w 1277911"/>
              <a:gd name="connsiteY21" fmla="*/ 1094282 h 1292902"/>
              <a:gd name="connsiteX22" fmla="*/ 1000593 w 1277911"/>
              <a:gd name="connsiteY22" fmla="*/ 1217951 h 1292902"/>
              <a:gd name="connsiteX23" fmla="*/ 869429 w 1277911"/>
              <a:gd name="connsiteY23" fmla="*/ 1184223 h 1292902"/>
              <a:gd name="connsiteX24" fmla="*/ 858187 w 1277911"/>
              <a:gd name="connsiteY24" fmla="*/ 1292902 h 1292902"/>
              <a:gd name="connsiteX25" fmla="*/ 813216 w 1277911"/>
              <a:gd name="connsiteY25" fmla="*/ 1274164 h 1292902"/>
              <a:gd name="connsiteX26" fmla="*/ 824459 w 1277911"/>
              <a:gd name="connsiteY26" fmla="*/ 1172981 h 1292902"/>
              <a:gd name="connsiteX27" fmla="*/ 655820 w 1277911"/>
              <a:gd name="connsiteY27" fmla="*/ 1139253 h 1292902"/>
              <a:gd name="connsiteX28" fmla="*/ 670810 w 1277911"/>
              <a:gd name="connsiteY28" fmla="*/ 1049312 h 1292902"/>
              <a:gd name="connsiteX29" fmla="*/ 614597 w 1277911"/>
              <a:gd name="connsiteY29" fmla="*/ 1041817 h 1292902"/>
              <a:gd name="connsiteX30" fmla="*/ 562131 w 1277911"/>
              <a:gd name="connsiteY30" fmla="*/ 1026826 h 1292902"/>
              <a:gd name="connsiteX31" fmla="*/ 580869 w 1277911"/>
              <a:gd name="connsiteY31" fmla="*/ 970613 h 1292902"/>
              <a:gd name="connsiteX32" fmla="*/ 445957 w 1277911"/>
              <a:gd name="connsiteY32" fmla="*/ 974361 h 1292902"/>
              <a:gd name="connsiteX33" fmla="*/ 277318 w 1277911"/>
              <a:gd name="connsiteY33" fmla="*/ 966866 h 1292902"/>
              <a:gd name="connsiteX34" fmla="*/ 179882 w 1277911"/>
              <a:gd name="connsiteY34" fmla="*/ 966866 h 1292902"/>
              <a:gd name="connsiteX35" fmla="*/ 191124 w 1277911"/>
              <a:gd name="connsiteY35" fmla="*/ 835702 h 1292902"/>
              <a:gd name="connsiteX36" fmla="*/ 97436 w 1277911"/>
              <a:gd name="connsiteY36" fmla="*/ 835702 h 1292902"/>
              <a:gd name="connsiteX37" fmla="*/ 101183 w 1277911"/>
              <a:gd name="connsiteY37" fmla="*/ 723276 h 1292902"/>
              <a:gd name="connsiteX38" fmla="*/ 0 w 1277911"/>
              <a:gd name="connsiteY38" fmla="*/ 713850 h 1292902"/>
              <a:gd name="connsiteX39" fmla="*/ 18738 w 1277911"/>
              <a:gd name="connsiteY39" fmla="*/ 614597 h 1292902"/>
              <a:gd name="connsiteX40" fmla="*/ 19306 w 1277911"/>
              <a:gd name="connsiteY40" fmla="*/ 556453 h 1292902"/>
              <a:gd name="connsiteX41" fmla="*/ 213610 w 1277911"/>
              <a:gd name="connsiteY41" fmla="*/ 269823 h 1292902"/>
              <a:gd name="connsiteX0" fmla="*/ 213610 w 1277911"/>
              <a:gd name="connsiteY0" fmla="*/ 269823 h 1292902"/>
              <a:gd name="connsiteX1" fmla="*/ 299803 w 1277911"/>
              <a:gd name="connsiteY1" fmla="*/ 153649 h 1292902"/>
              <a:gd name="connsiteX2" fmla="*/ 382249 w 1277911"/>
              <a:gd name="connsiteY2" fmla="*/ 179882 h 1292902"/>
              <a:gd name="connsiteX3" fmla="*/ 400987 w 1277911"/>
              <a:gd name="connsiteY3" fmla="*/ 116174 h 1292902"/>
              <a:gd name="connsiteX4" fmla="*/ 464695 w 1277911"/>
              <a:gd name="connsiteY4" fmla="*/ 33728 h 1292902"/>
              <a:gd name="connsiteX5" fmla="*/ 524656 w 1277911"/>
              <a:gd name="connsiteY5" fmla="*/ 78699 h 1292902"/>
              <a:gd name="connsiteX6" fmla="*/ 573374 w 1277911"/>
              <a:gd name="connsiteY6" fmla="*/ 7495 h 1292902"/>
              <a:gd name="connsiteX7" fmla="*/ 610849 w 1277911"/>
              <a:gd name="connsiteY7" fmla="*/ 44971 h 1292902"/>
              <a:gd name="connsiteX8" fmla="*/ 644577 w 1277911"/>
              <a:gd name="connsiteY8" fmla="*/ 0 h 1292902"/>
              <a:gd name="connsiteX9" fmla="*/ 715780 w 1277911"/>
              <a:gd name="connsiteY9" fmla="*/ 56213 h 1292902"/>
              <a:gd name="connsiteX10" fmla="*/ 682052 w 1277911"/>
              <a:gd name="connsiteY10" fmla="*/ 97436 h 1292902"/>
              <a:gd name="connsiteX11" fmla="*/ 775741 w 1277911"/>
              <a:gd name="connsiteY11" fmla="*/ 153649 h 1292902"/>
              <a:gd name="connsiteX12" fmla="*/ 805041 w 1277911"/>
              <a:gd name="connsiteY12" fmla="*/ 119068 h 1292902"/>
              <a:gd name="connsiteX13" fmla="*/ 946767 w 1277911"/>
              <a:gd name="connsiteY13" fmla="*/ 134912 h 1292902"/>
              <a:gd name="connsiteX14" fmla="*/ 948128 w 1277911"/>
              <a:gd name="connsiteY14" fmla="*/ 191125 h 1292902"/>
              <a:gd name="connsiteX15" fmla="*/ 1068049 w 1277911"/>
              <a:gd name="connsiteY15" fmla="*/ 172387 h 1292902"/>
              <a:gd name="connsiteX16" fmla="*/ 1094282 w 1277911"/>
              <a:gd name="connsiteY16" fmla="*/ 281066 h 1292902"/>
              <a:gd name="connsiteX17" fmla="*/ 1199213 w 1277911"/>
              <a:gd name="connsiteY17" fmla="*/ 262328 h 1292902"/>
              <a:gd name="connsiteX18" fmla="*/ 1277911 w 1277911"/>
              <a:gd name="connsiteY18" fmla="*/ 858187 h 1292902"/>
              <a:gd name="connsiteX19" fmla="*/ 1202961 w 1277911"/>
              <a:gd name="connsiteY19" fmla="*/ 1180476 h 1292902"/>
              <a:gd name="connsiteX20" fmla="*/ 1113020 w 1277911"/>
              <a:gd name="connsiteY20" fmla="*/ 1139253 h 1292902"/>
              <a:gd name="connsiteX21" fmla="*/ 1049311 w 1277911"/>
              <a:gd name="connsiteY21" fmla="*/ 1094282 h 1292902"/>
              <a:gd name="connsiteX22" fmla="*/ 1000593 w 1277911"/>
              <a:gd name="connsiteY22" fmla="*/ 1217951 h 1292902"/>
              <a:gd name="connsiteX23" fmla="*/ 869429 w 1277911"/>
              <a:gd name="connsiteY23" fmla="*/ 1184223 h 1292902"/>
              <a:gd name="connsiteX24" fmla="*/ 858187 w 1277911"/>
              <a:gd name="connsiteY24" fmla="*/ 1292902 h 1292902"/>
              <a:gd name="connsiteX25" fmla="*/ 813216 w 1277911"/>
              <a:gd name="connsiteY25" fmla="*/ 1274164 h 1292902"/>
              <a:gd name="connsiteX26" fmla="*/ 824459 w 1277911"/>
              <a:gd name="connsiteY26" fmla="*/ 1172981 h 1292902"/>
              <a:gd name="connsiteX27" fmla="*/ 655820 w 1277911"/>
              <a:gd name="connsiteY27" fmla="*/ 1139253 h 1292902"/>
              <a:gd name="connsiteX28" fmla="*/ 670810 w 1277911"/>
              <a:gd name="connsiteY28" fmla="*/ 1049312 h 1292902"/>
              <a:gd name="connsiteX29" fmla="*/ 614597 w 1277911"/>
              <a:gd name="connsiteY29" fmla="*/ 1041817 h 1292902"/>
              <a:gd name="connsiteX30" fmla="*/ 562131 w 1277911"/>
              <a:gd name="connsiteY30" fmla="*/ 1026826 h 1292902"/>
              <a:gd name="connsiteX31" fmla="*/ 580869 w 1277911"/>
              <a:gd name="connsiteY31" fmla="*/ 970613 h 1292902"/>
              <a:gd name="connsiteX32" fmla="*/ 445957 w 1277911"/>
              <a:gd name="connsiteY32" fmla="*/ 974361 h 1292902"/>
              <a:gd name="connsiteX33" fmla="*/ 277318 w 1277911"/>
              <a:gd name="connsiteY33" fmla="*/ 966866 h 1292902"/>
              <a:gd name="connsiteX34" fmla="*/ 179882 w 1277911"/>
              <a:gd name="connsiteY34" fmla="*/ 966866 h 1292902"/>
              <a:gd name="connsiteX35" fmla="*/ 191124 w 1277911"/>
              <a:gd name="connsiteY35" fmla="*/ 835702 h 1292902"/>
              <a:gd name="connsiteX36" fmla="*/ 97436 w 1277911"/>
              <a:gd name="connsiteY36" fmla="*/ 835702 h 1292902"/>
              <a:gd name="connsiteX37" fmla="*/ 101183 w 1277911"/>
              <a:gd name="connsiteY37" fmla="*/ 723276 h 1292902"/>
              <a:gd name="connsiteX38" fmla="*/ 0 w 1277911"/>
              <a:gd name="connsiteY38" fmla="*/ 713850 h 1292902"/>
              <a:gd name="connsiteX39" fmla="*/ 19306 w 1277911"/>
              <a:gd name="connsiteY39" fmla="*/ 556453 h 1292902"/>
              <a:gd name="connsiteX40" fmla="*/ 213610 w 1277911"/>
              <a:gd name="connsiteY40" fmla="*/ 269823 h 1292902"/>
              <a:gd name="connsiteX0" fmla="*/ 213610 w 1277911"/>
              <a:gd name="connsiteY0" fmla="*/ 269823 h 1292902"/>
              <a:gd name="connsiteX1" fmla="*/ 299803 w 1277911"/>
              <a:gd name="connsiteY1" fmla="*/ 153649 h 1292902"/>
              <a:gd name="connsiteX2" fmla="*/ 382249 w 1277911"/>
              <a:gd name="connsiteY2" fmla="*/ 179882 h 1292902"/>
              <a:gd name="connsiteX3" fmla="*/ 400987 w 1277911"/>
              <a:gd name="connsiteY3" fmla="*/ 116174 h 1292902"/>
              <a:gd name="connsiteX4" fmla="*/ 464695 w 1277911"/>
              <a:gd name="connsiteY4" fmla="*/ 33728 h 1292902"/>
              <a:gd name="connsiteX5" fmla="*/ 524656 w 1277911"/>
              <a:gd name="connsiteY5" fmla="*/ 78699 h 1292902"/>
              <a:gd name="connsiteX6" fmla="*/ 573374 w 1277911"/>
              <a:gd name="connsiteY6" fmla="*/ 7495 h 1292902"/>
              <a:gd name="connsiteX7" fmla="*/ 610849 w 1277911"/>
              <a:gd name="connsiteY7" fmla="*/ 44971 h 1292902"/>
              <a:gd name="connsiteX8" fmla="*/ 644577 w 1277911"/>
              <a:gd name="connsiteY8" fmla="*/ 0 h 1292902"/>
              <a:gd name="connsiteX9" fmla="*/ 715780 w 1277911"/>
              <a:gd name="connsiteY9" fmla="*/ 56213 h 1292902"/>
              <a:gd name="connsiteX10" fmla="*/ 682052 w 1277911"/>
              <a:gd name="connsiteY10" fmla="*/ 97436 h 1292902"/>
              <a:gd name="connsiteX11" fmla="*/ 775741 w 1277911"/>
              <a:gd name="connsiteY11" fmla="*/ 153649 h 1292902"/>
              <a:gd name="connsiteX12" fmla="*/ 805041 w 1277911"/>
              <a:gd name="connsiteY12" fmla="*/ 119068 h 1292902"/>
              <a:gd name="connsiteX13" fmla="*/ 946767 w 1277911"/>
              <a:gd name="connsiteY13" fmla="*/ 134912 h 1292902"/>
              <a:gd name="connsiteX14" fmla="*/ 948128 w 1277911"/>
              <a:gd name="connsiteY14" fmla="*/ 191125 h 1292902"/>
              <a:gd name="connsiteX15" fmla="*/ 1068049 w 1277911"/>
              <a:gd name="connsiteY15" fmla="*/ 172387 h 1292902"/>
              <a:gd name="connsiteX16" fmla="*/ 1094282 w 1277911"/>
              <a:gd name="connsiteY16" fmla="*/ 281066 h 1292902"/>
              <a:gd name="connsiteX17" fmla="*/ 1199213 w 1277911"/>
              <a:gd name="connsiteY17" fmla="*/ 262328 h 1292902"/>
              <a:gd name="connsiteX18" fmla="*/ 1277911 w 1277911"/>
              <a:gd name="connsiteY18" fmla="*/ 858187 h 1292902"/>
              <a:gd name="connsiteX19" fmla="*/ 1202961 w 1277911"/>
              <a:gd name="connsiteY19" fmla="*/ 1180476 h 1292902"/>
              <a:gd name="connsiteX20" fmla="*/ 1113020 w 1277911"/>
              <a:gd name="connsiteY20" fmla="*/ 1139253 h 1292902"/>
              <a:gd name="connsiteX21" fmla="*/ 1049311 w 1277911"/>
              <a:gd name="connsiteY21" fmla="*/ 1094282 h 1292902"/>
              <a:gd name="connsiteX22" fmla="*/ 1000593 w 1277911"/>
              <a:gd name="connsiteY22" fmla="*/ 1217951 h 1292902"/>
              <a:gd name="connsiteX23" fmla="*/ 869429 w 1277911"/>
              <a:gd name="connsiteY23" fmla="*/ 1184223 h 1292902"/>
              <a:gd name="connsiteX24" fmla="*/ 858187 w 1277911"/>
              <a:gd name="connsiteY24" fmla="*/ 1292902 h 1292902"/>
              <a:gd name="connsiteX25" fmla="*/ 813216 w 1277911"/>
              <a:gd name="connsiteY25" fmla="*/ 1274164 h 1292902"/>
              <a:gd name="connsiteX26" fmla="*/ 824459 w 1277911"/>
              <a:gd name="connsiteY26" fmla="*/ 1172981 h 1292902"/>
              <a:gd name="connsiteX27" fmla="*/ 655820 w 1277911"/>
              <a:gd name="connsiteY27" fmla="*/ 1139253 h 1292902"/>
              <a:gd name="connsiteX28" fmla="*/ 670810 w 1277911"/>
              <a:gd name="connsiteY28" fmla="*/ 1049312 h 1292902"/>
              <a:gd name="connsiteX29" fmla="*/ 614597 w 1277911"/>
              <a:gd name="connsiteY29" fmla="*/ 1041817 h 1292902"/>
              <a:gd name="connsiteX30" fmla="*/ 562131 w 1277911"/>
              <a:gd name="connsiteY30" fmla="*/ 1026826 h 1292902"/>
              <a:gd name="connsiteX31" fmla="*/ 580869 w 1277911"/>
              <a:gd name="connsiteY31" fmla="*/ 970613 h 1292902"/>
              <a:gd name="connsiteX32" fmla="*/ 445957 w 1277911"/>
              <a:gd name="connsiteY32" fmla="*/ 974361 h 1292902"/>
              <a:gd name="connsiteX33" fmla="*/ 277318 w 1277911"/>
              <a:gd name="connsiteY33" fmla="*/ 966866 h 1292902"/>
              <a:gd name="connsiteX34" fmla="*/ 179882 w 1277911"/>
              <a:gd name="connsiteY34" fmla="*/ 966866 h 1292902"/>
              <a:gd name="connsiteX35" fmla="*/ 191124 w 1277911"/>
              <a:gd name="connsiteY35" fmla="*/ 835702 h 1292902"/>
              <a:gd name="connsiteX36" fmla="*/ 97436 w 1277911"/>
              <a:gd name="connsiteY36" fmla="*/ 835702 h 1292902"/>
              <a:gd name="connsiteX37" fmla="*/ 101183 w 1277911"/>
              <a:gd name="connsiteY37" fmla="*/ 723276 h 1292902"/>
              <a:gd name="connsiteX38" fmla="*/ 0 w 1277911"/>
              <a:gd name="connsiteY38" fmla="*/ 713850 h 1292902"/>
              <a:gd name="connsiteX39" fmla="*/ 28201 w 1277911"/>
              <a:gd name="connsiteY39" fmla="*/ 457749 h 1292902"/>
              <a:gd name="connsiteX40" fmla="*/ 213610 w 1277911"/>
              <a:gd name="connsiteY40" fmla="*/ 269823 h 1292902"/>
              <a:gd name="connsiteX0" fmla="*/ 213610 w 1277911"/>
              <a:gd name="connsiteY0" fmla="*/ 269823 h 1292902"/>
              <a:gd name="connsiteX1" fmla="*/ 299803 w 1277911"/>
              <a:gd name="connsiteY1" fmla="*/ 153649 h 1292902"/>
              <a:gd name="connsiteX2" fmla="*/ 382249 w 1277911"/>
              <a:gd name="connsiteY2" fmla="*/ 179882 h 1292902"/>
              <a:gd name="connsiteX3" fmla="*/ 400987 w 1277911"/>
              <a:gd name="connsiteY3" fmla="*/ 116174 h 1292902"/>
              <a:gd name="connsiteX4" fmla="*/ 464695 w 1277911"/>
              <a:gd name="connsiteY4" fmla="*/ 33728 h 1292902"/>
              <a:gd name="connsiteX5" fmla="*/ 524656 w 1277911"/>
              <a:gd name="connsiteY5" fmla="*/ 78699 h 1292902"/>
              <a:gd name="connsiteX6" fmla="*/ 573374 w 1277911"/>
              <a:gd name="connsiteY6" fmla="*/ 7495 h 1292902"/>
              <a:gd name="connsiteX7" fmla="*/ 610849 w 1277911"/>
              <a:gd name="connsiteY7" fmla="*/ 44971 h 1292902"/>
              <a:gd name="connsiteX8" fmla="*/ 644577 w 1277911"/>
              <a:gd name="connsiteY8" fmla="*/ 0 h 1292902"/>
              <a:gd name="connsiteX9" fmla="*/ 715780 w 1277911"/>
              <a:gd name="connsiteY9" fmla="*/ 56213 h 1292902"/>
              <a:gd name="connsiteX10" fmla="*/ 682052 w 1277911"/>
              <a:gd name="connsiteY10" fmla="*/ 97436 h 1292902"/>
              <a:gd name="connsiteX11" fmla="*/ 775741 w 1277911"/>
              <a:gd name="connsiteY11" fmla="*/ 153649 h 1292902"/>
              <a:gd name="connsiteX12" fmla="*/ 805041 w 1277911"/>
              <a:gd name="connsiteY12" fmla="*/ 119068 h 1292902"/>
              <a:gd name="connsiteX13" fmla="*/ 946767 w 1277911"/>
              <a:gd name="connsiteY13" fmla="*/ 134912 h 1292902"/>
              <a:gd name="connsiteX14" fmla="*/ 948128 w 1277911"/>
              <a:gd name="connsiteY14" fmla="*/ 191125 h 1292902"/>
              <a:gd name="connsiteX15" fmla="*/ 1068049 w 1277911"/>
              <a:gd name="connsiteY15" fmla="*/ 172387 h 1292902"/>
              <a:gd name="connsiteX16" fmla="*/ 1094282 w 1277911"/>
              <a:gd name="connsiteY16" fmla="*/ 281066 h 1292902"/>
              <a:gd name="connsiteX17" fmla="*/ 1199213 w 1277911"/>
              <a:gd name="connsiteY17" fmla="*/ 262328 h 1292902"/>
              <a:gd name="connsiteX18" fmla="*/ 1277911 w 1277911"/>
              <a:gd name="connsiteY18" fmla="*/ 858187 h 1292902"/>
              <a:gd name="connsiteX19" fmla="*/ 1202961 w 1277911"/>
              <a:gd name="connsiteY19" fmla="*/ 1180476 h 1292902"/>
              <a:gd name="connsiteX20" fmla="*/ 1113020 w 1277911"/>
              <a:gd name="connsiteY20" fmla="*/ 1139253 h 1292902"/>
              <a:gd name="connsiteX21" fmla="*/ 1049311 w 1277911"/>
              <a:gd name="connsiteY21" fmla="*/ 1094282 h 1292902"/>
              <a:gd name="connsiteX22" fmla="*/ 1000593 w 1277911"/>
              <a:gd name="connsiteY22" fmla="*/ 1217951 h 1292902"/>
              <a:gd name="connsiteX23" fmla="*/ 869429 w 1277911"/>
              <a:gd name="connsiteY23" fmla="*/ 1184223 h 1292902"/>
              <a:gd name="connsiteX24" fmla="*/ 858187 w 1277911"/>
              <a:gd name="connsiteY24" fmla="*/ 1292902 h 1292902"/>
              <a:gd name="connsiteX25" fmla="*/ 813216 w 1277911"/>
              <a:gd name="connsiteY25" fmla="*/ 1274164 h 1292902"/>
              <a:gd name="connsiteX26" fmla="*/ 824459 w 1277911"/>
              <a:gd name="connsiteY26" fmla="*/ 1172981 h 1292902"/>
              <a:gd name="connsiteX27" fmla="*/ 655820 w 1277911"/>
              <a:gd name="connsiteY27" fmla="*/ 1139253 h 1292902"/>
              <a:gd name="connsiteX28" fmla="*/ 670810 w 1277911"/>
              <a:gd name="connsiteY28" fmla="*/ 1049312 h 1292902"/>
              <a:gd name="connsiteX29" fmla="*/ 614597 w 1277911"/>
              <a:gd name="connsiteY29" fmla="*/ 1041817 h 1292902"/>
              <a:gd name="connsiteX30" fmla="*/ 562131 w 1277911"/>
              <a:gd name="connsiteY30" fmla="*/ 1026826 h 1292902"/>
              <a:gd name="connsiteX31" fmla="*/ 580869 w 1277911"/>
              <a:gd name="connsiteY31" fmla="*/ 970613 h 1292902"/>
              <a:gd name="connsiteX32" fmla="*/ 445957 w 1277911"/>
              <a:gd name="connsiteY32" fmla="*/ 974361 h 1292902"/>
              <a:gd name="connsiteX33" fmla="*/ 277318 w 1277911"/>
              <a:gd name="connsiteY33" fmla="*/ 966866 h 1292902"/>
              <a:gd name="connsiteX34" fmla="*/ 179882 w 1277911"/>
              <a:gd name="connsiteY34" fmla="*/ 966866 h 1292902"/>
              <a:gd name="connsiteX35" fmla="*/ 191124 w 1277911"/>
              <a:gd name="connsiteY35" fmla="*/ 835702 h 1292902"/>
              <a:gd name="connsiteX36" fmla="*/ 97436 w 1277911"/>
              <a:gd name="connsiteY36" fmla="*/ 835702 h 1292902"/>
              <a:gd name="connsiteX37" fmla="*/ 101183 w 1277911"/>
              <a:gd name="connsiteY37" fmla="*/ 723276 h 1292902"/>
              <a:gd name="connsiteX38" fmla="*/ 0 w 1277911"/>
              <a:gd name="connsiteY38" fmla="*/ 713850 h 1292902"/>
              <a:gd name="connsiteX39" fmla="*/ 21085 w 1277911"/>
              <a:gd name="connsiteY39" fmla="*/ 457749 h 1292902"/>
              <a:gd name="connsiteX40" fmla="*/ 213610 w 1277911"/>
              <a:gd name="connsiteY40" fmla="*/ 269823 h 1292902"/>
              <a:gd name="connsiteX0" fmla="*/ 213610 w 1277911"/>
              <a:gd name="connsiteY0" fmla="*/ 269823 h 1292902"/>
              <a:gd name="connsiteX1" fmla="*/ 82692 w 1277911"/>
              <a:gd name="connsiteY1" fmla="*/ 395541 h 1292902"/>
              <a:gd name="connsiteX2" fmla="*/ 299803 w 1277911"/>
              <a:gd name="connsiteY2" fmla="*/ 153649 h 1292902"/>
              <a:gd name="connsiteX3" fmla="*/ 382249 w 1277911"/>
              <a:gd name="connsiteY3" fmla="*/ 179882 h 1292902"/>
              <a:gd name="connsiteX4" fmla="*/ 400987 w 1277911"/>
              <a:gd name="connsiteY4" fmla="*/ 116174 h 1292902"/>
              <a:gd name="connsiteX5" fmla="*/ 464695 w 1277911"/>
              <a:gd name="connsiteY5" fmla="*/ 33728 h 1292902"/>
              <a:gd name="connsiteX6" fmla="*/ 524656 w 1277911"/>
              <a:gd name="connsiteY6" fmla="*/ 78699 h 1292902"/>
              <a:gd name="connsiteX7" fmla="*/ 573374 w 1277911"/>
              <a:gd name="connsiteY7" fmla="*/ 7495 h 1292902"/>
              <a:gd name="connsiteX8" fmla="*/ 610849 w 1277911"/>
              <a:gd name="connsiteY8" fmla="*/ 44971 h 1292902"/>
              <a:gd name="connsiteX9" fmla="*/ 644577 w 1277911"/>
              <a:gd name="connsiteY9" fmla="*/ 0 h 1292902"/>
              <a:gd name="connsiteX10" fmla="*/ 715780 w 1277911"/>
              <a:gd name="connsiteY10" fmla="*/ 56213 h 1292902"/>
              <a:gd name="connsiteX11" fmla="*/ 682052 w 1277911"/>
              <a:gd name="connsiteY11" fmla="*/ 97436 h 1292902"/>
              <a:gd name="connsiteX12" fmla="*/ 775741 w 1277911"/>
              <a:gd name="connsiteY12" fmla="*/ 153649 h 1292902"/>
              <a:gd name="connsiteX13" fmla="*/ 805041 w 1277911"/>
              <a:gd name="connsiteY13" fmla="*/ 119068 h 1292902"/>
              <a:gd name="connsiteX14" fmla="*/ 946767 w 1277911"/>
              <a:gd name="connsiteY14" fmla="*/ 134912 h 1292902"/>
              <a:gd name="connsiteX15" fmla="*/ 948128 w 1277911"/>
              <a:gd name="connsiteY15" fmla="*/ 191125 h 1292902"/>
              <a:gd name="connsiteX16" fmla="*/ 1068049 w 1277911"/>
              <a:gd name="connsiteY16" fmla="*/ 172387 h 1292902"/>
              <a:gd name="connsiteX17" fmla="*/ 1094282 w 1277911"/>
              <a:gd name="connsiteY17" fmla="*/ 281066 h 1292902"/>
              <a:gd name="connsiteX18" fmla="*/ 1199213 w 1277911"/>
              <a:gd name="connsiteY18" fmla="*/ 262328 h 1292902"/>
              <a:gd name="connsiteX19" fmla="*/ 1277911 w 1277911"/>
              <a:gd name="connsiteY19" fmla="*/ 858187 h 1292902"/>
              <a:gd name="connsiteX20" fmla="*/ 1202961 w 1277911"/>
              <a:gd name="connsiteY20" fmla="*/ 1180476 h 1292902"/>
              <a:gd name="connsiteX21" fmla="*/ 1113020 w 1277911"/>
              <a:gd name="connsiteY21" fmla="*/ 1139253 h 1292902"/>
              <a:gd name="connsiteX22" fmla="*/ 1049311 w 1277911"/>
              <a:gd name="connsiteY22" fmla="*/ 1094282 h 1292902"/>
              <a:gd name="connsiteX23" fmla="*/ 1000593 w 1277911"/>
              <a:gd name="connsiteY23" fmla="*/ 1217951 h 1292902"/>
              <a:gd name="connsiteX24" fmla="*/ 869429 w 1277911"/>
              <a:gd name="connsiteY24" fmla="*/ 1184223 h 1292902"/>
              <a:gd name="connsiteX25" fmla="*/ 858187 w 1277911"/>
              <a:gd name="connsiteY25" fmla="*/ 1292902 h 1292902"/>
              <a:gd name="connsiteX26" fmla="*/ 813216 w 1277911"/>
              <a:gd name="connsiteY26" fmla="*/ 1274164 h 1292902"/>
              <a:gd name="connsiteX27" fmla="*/ 824459 w 1277911"/>
              <a:gd name="connsiteY27" fmla="*/ 1172981 h 1292902"/>
              <a:gd name="connsiteX28" fmla="*/ 655820 w 1277911"/>
              <a:gd name="connsiteY28" fmla="*/ 1139253 h 1292902"/>
              <a:gd name="connsiteX29" fmla="*/ 670810 w 1277911"/>
              <a:gd name="connsiteY29" fmla="*/ 1049312 h 1292902"/>
              <a:gd name="connsiteX30" fmla="*/ 614597 w 1277911"/>
              <a:gd name="connsiteY30" fmla="*/ 1041817 h 1292902"/>
              <a:gd name="connsiteX31" fmla="*/ 562131 w 1277911"/>
              <a:gd name="connsiteY31" fmla="*/ 1026826 h 1292902"/>
              <a:gd name="connsiteX32" fmla="*/ 580869 w 1277911"/>
              <a:gd name="connsiteY32" fmla="*/ 970613 h 1292902"/>
              <a:gd name="connsiteX33" fmla="*/ 445957 w 1277911"/>
              <a:gd name="connsiteY33" fmla="*/ 974361 h 1292902"/>
              <a:gd name="connsiteX34" fmla="*/ 277318 w 1277911"/>
              <a:gd name="connsiteY34" fmla="*/ 966866 h 1292902"/>
              <a:gd name="connsiteX35" fmla="*/ 179882 w 1277911"/>
              <a:gd name="connsiteY35" fmla="*/ 966866 h 1292902"/>
              <a:gd name="connsiteX36" fmla="*/ 191124 w 1277911"/>
              <a:gd name="connsiteY36" fmla="*/ 835702 h 1292902"/>
              <a:gd name="connsiteX37" fmla="*/ 97436 w 1277911"/>
              <a:gd name="connsiteY37" fmla="*/ 835702 h 1292902"/>
              <a:gd name="connsiteX38" fmla="*/ 101183 w 1277911"/>
              <a:gd name="connsiteY38" fmla="*/ 723276 h 1292902"/>
              <a:gd name="connsiteX39" fmla="*/ 0 w 1277911"/>
              <a:gd name="connsiteY39" fmla="*/ 713850 h 1292902"/>
              <a:gd name="connsiteX40" fmla="*/ 21085 w 1277911"/>
              <a:gd name="connsiteY40" fmla="*/ 457749 h 1292902"/>
              <a:gd name="connsiteX41" fmla="*/ 213610 w 1277911"/>
              <a:gd name="connsiteY41" fmla="*/ 269823 h 1292902"/>
              <a:gd name="connsiteX0" fmla="*/ 213610 w 1277911"/>
              <a:gd name="connsiteY0" fmla="*/ 269823 h 1292902"/>
              <a:gd name="connsiteX1" fmla="*/ 141398 w 1277911"/>
              <a:gd name="connsiteY1" fmla="*/ 464448 h 1292902"/>
              <a:gd name="connsiteX2" fmla="*/ 299803 w 1277911"/>
              <a:gd name="connsiteY2" fmla="*/ 153649 h 1292902"/>
              <a:gd name="connsiteX3" fmla="*/ 382249 w 1277911"/>
              <a:gd name="connsiteY3" fmla="*/ 179882 h 1292902"/>
              <a:gd name="connsiteX4" fmla="*/ 400987 w 1277911"/>
              <a:gd name="connsiteY4" fmla="*/ 116174 h 1292902"/>
              <a:gd name="connsiteX5" fmla="*/ 464695 w 1277911"/>
              <a:gd name="connsiteY5" fmla="*/ 33728 h 1292902"/>
              <a:gd name="connsiteX6" fmla="*/ 524656 w 1277911"/>
              <a:gd name="connsiteY6" fmla="*/ 78699 h 1292902"/>
              <a:gd name="connsiteX7" fmla="*/ 573374 w 1277911"/>
              <a:gd name="connsiteY7" fmla="*/ 7495 h 1292902"/>
              <a:gd name="connsiteX8" fmla="*/ 610849 w 1277911"/>
              <a:gd name="connsiteY8" fmla="*/ 44971 h 1292902"/>
              <a:gd name="connsiteX9" fmla="*/ 644577 w 1277911"/>
              <a:gd name="connsiteY9" fmla="*/ 0 h 1292902"/>
              <a:gd name="connsiteX10" fmla="*/ 715780 w 1277911"/>
              <a:gd name="connsiteY10" fmla="*/ 56213 h 1292902"/>
              <a:gd name="connsiteX11" fmla="*/ 682052 w 1277911"/>
              <a:gd name="connsiteY11" fmla="*/ 97436 h 1292902"/>
              <a:gd name="connsiteX12" fmla="*/ 775741 w 1277911"/>
              <a:gd name="connsiteY12" fmla="*/ 153649 h 1292902"/>
              <a:gd name="connsiteX13" fmla="*/ 805041 w 1277911"/>
              <a:gd name="connsiteY13" fmla="*/ 119068 h 1292902"/>
              <a:gd name="connsiteX14" fmla="*/ 946767 w 1277911"/>
              <a:gd name="connsiteY14" fmla="*/ 134912 h 1292902"/>
              <a:gd name="connsiteX15" fmla="*/ 948128 w 1277911"/>
              <a:gd name="connsiteY15" fmla="*/ 191125 h 1292902"/>
              <a:gd name="connsiteX16" fmla="*/ 1068049 w 1277911"/>
              <a:gd name="connsiteY16" fmla="*/ 172387 h 1292902"/>
              <a:gd name="connsiteX17" fmla="*/ 1094282 w 1277911"/>
              <a:gd name="connsiteY17" fmla="*/ 281066 h 1292902"/>
              <a:gd name="connsiteX18" fmla="*/ 1199213 w 1277911"/>
              <a:gd name="connsiteY18" fmla="*/ 262328 h 1292902"/>
              <a:gd name="connsiteX19" fmla="*/ 1277911 w 1277911"/>
              <a:gd name="connsiteY19" fmla="*/ 858187 h 1292902"/>
              <a:gd name="connsiteX20" fmla="*/ 1202961 w 1277911"/>
              <a:gd name="connsiteY20" fmla="*/ 1180476 h 1292902"/>
              <a:gd name="connsiteX21" fmla="*/ 1113020 w 1277911"/>
              <a:gd name="connsiteY21" fmla="*/ 1139253 h 1292902"/>
              <a:gd name="connsiteX22" fmla="*/ 1049311 w 1277911"/>
              <a:gd name="connsiteY22" fmla="*/ 1094282 h 1292902"/>
              <a:gd name="connsiteX23" fmla="*/ 1000593 w 1277911"/>
              <a:gd name="connsiteY23" fmla="*/ 1217951 h 1292902"/>
              <a:gd name="connsiteX24" fmla="*/ 869429 w 1277911"/>
              <a:gd name="connsiteY24" fmla="*/ 1184223 h 1292902"/>
              <a:gd name="connsiteX25" fmla="*/ 858187 w 1277911"/>
              <a:gd name="connsiteY25" fmla="*/ 1292902 h 1292902"/>
              <a:gd name="connsiteX26" fmla="*/ 813216 w 1277911"/>
              <a:gd name="connsiteY26" fmla="*/ 1274164 h 1292902"/>
              <a:gd name="connsiteX27" fmla="*/ 824459 w 1277911"/>
              <a:gd name="connsiteY27" fmla="*/ 1172981 h 1292902"/>
              <a:gd name="connsiteX28" fmla="*/ 655820 w 1277911"/>
              <a:gd name="connsiteY28" fmla="*/ 1139253 h 1292902"/>
              <a:gd name="connsiteX29" fmla="*/ 670810 w 1277911"/>
              <a:gd name="connsiteY29" fmla="*/ 1049312 h 1292902"/>
              <a:gd name="connsiteX30" fmla="*/ 614597 w 1277911"/>
              <a:gd name="connsiteY30" fmla="*/ 1041817 h 1292902"/>
              <a:gd name="connsiteX31" fmla="*/ 562131 w 1277911"/>
              <a:gd name="connsiteY31" fmla="*/ 1026826 h 1292902"/>
              <a:gd name="connsiteX32" fmla="*/ 580869 w 1277911"/>
              <a:gd name="connsiteY32" fmla="*/ 970613 h 1292902"/>
              <a:gd name="connsiteX33" fmla="*/ 445957 w 1277911"/>
              <a:gd name="connsiteY33" fmla="*/ 974361 h 1292902"/>
              <a:gd name="connsiteX34" fmla="*/ 277318 w 1277911"/>
              <a:gd name="connsiteY34" fmla="*/ 966866 h 1292902"/>
              <a:gd name="connsiteX35" fmla="*/ 179882 w 1277911"/>
              <a:gd name="connsiteY35" fmla="*/ 966866 h 1292902"/>
              <a:gd name="connsiteX36" fmla="*/ 191124 w 1277911"/>
              <a:gd name="connsiteY36" fmla="*/ 835702 h 1292902"/>
              <a:gd name="connsiteX37" fmla="*/ 97436 w 1277911"/>
              <a:gd name="connsiteY37" fmla="*/ 835702 h 1292902"/>
              <a:gd name="connsiteX38" fmla="*/ 101183 w 1277911"/>
              <a:gd name="connsiteY38" fmla="*/ 723276 h 1292902"/>
              <a:gd name="connsiteX39" fmla="*/ 0 w 1277911"/>
              <a:gd name="connsiteY39" fmla="*/ 713850 h 1292902"/>
              <a:gd name="connsiteX40" fmla="*/ 21085 w 1277911"/>
              <a:gd name="connsiteY40" fmla="*/ 457749 h 1292902"/>
              <a:gd name="connsiteX41" fmla="*/ 213610 w 1277911"/>
              <a:gd name="connsiteY41" fmla="*/ 269823 h 1292902"/>
              <a:gd name="connsiteX0" fmla="*/ 101535 w 1277911"/>
              <a:gd name="connsiteY0" fmla="*/ 463507 h 1292902"/>
              <a:gd name="connsiteX1" fmla="*/ 141398 w 1277911"/>
              <a:gd name="connsiteY1" fmla="*/ 464448 h 1292902"/>
              <a:gd name="connsiteX2" fmla="*/ 299803 w 1277911"/>
              <a:gd name="connsiteY2" fmla="*/ 153649 h 1292902"/>
              <a:gd name="connsiteX3" fmla="*/ 382249 w 1277911"/>
              <a:gd name="connsiteY3" fmla="*/ 179882 h 1292902"/>
              <a:gd name="connsiteX4" fmla="*/ 400987 w 1277911"/>
              <a:gd name="connsiteY4" fmla="*/ 116174 h 1292902"/>
              <a:gd name="connsiteX5" fmla="*/ 464695 w 1277911"/>
              <a:gd name="connsiteY5" fmla="*/ 33728 h 1292902"/>
              <a:gd name="connsiteX6" fmla="*/ 524656 w 1277911"/>
              <a:gd name="connsiteY6" fmla="*/ 78699 h 1292902"/>
              <a:gd name="connsiteX7" fmla="*/ 573374 w 1277911"/>
              <a:gd name="connsiteY7" fmla="*/ 7495 h 1292902"/>
              <a:gd name="connsiteX8" fmla="*/ 610849 w 1277911"/>
              <a:gd name="connsiteY8" fmla="*/ 44971 h 1292902"/>
              <a:gd name="connsiteX9" fmla="*/ 644577 w 1277911"/>
              <a:gd name="connsiteY9" fmla="*/ 0 h 1292902"/>
              <a:gd name="connsiteX10" fmla="*/ 715780 w 1277911"/>
              <a:gd name="connsiteY10" fmla="*/ 56213 h 1292902"/>
              <a:gd name="connsiteX11" fmla="*/ 682052 w 1277911"/>
              <a:gd name="connsiteY11" fmla="*/ 97436 h 1292902"/>
              <a:gd name="connsiteX12" fmla="*/ 775741 w 1277911"/>
              <a:gd name="connsiteY12" fmla="*/ 153649 h 1292902"/>
              <a:gd name="connsiteX13" fmla="*/ 805041 w 1277911"/>
              <a:gd name="connsiteY13" fmla="*/ 119068 h 1292902"/>
              <a:gd name="connsiteX14" fmla="*/ 946767 w 1277911"/>
              <a:gd name="connsiteY14" fmla="*/ 134912 h 1292902"/>
              <a:gd name="connsiteX15" fmla="*/ 948128 w 1277911"/>
              <a:gd name="connsiteY15" fmla="*/ 191125 h 1292902"/>
              <a:gd name="connsiteX16" fmla="*/ 1068049 w 1277911"/>
              <a:gd name="connsiteY16" fmla="*/ 172387 h 1292902"/>
              <a:gd name="connsiteX17" fmla="*/ 1094282 w 1277911"/>
              <a:gd name="connsiteY17" fmla="*/ 281066 h 1292902"/>
              <a:gd name="connsiteX18" fmla="*/ 1199213 w 1277911"/>
              <a:gd name="connsiteY18" fmla="*/ 262328 h 1292902"/>
              <a:gd name="connsiteX19" fmla="*/ 1277911 w 1277911"/>
              <a:gd name="connsiteY19" fmla="*/ 858187 h 1292902"/>
              <a:gd name="connsiteX20" fmla="*/ 1202961 w 1277911"/>
              <a:gd name="connsiteY20" fmla="*/ 1180476 h 1292902"/>
              <a:gd name="connsiteX21" fmla="*/ 1113020 w 1277911"/>
              <a:gd name="connsiteY21" fmla="*/ 1139253 h 1292902"/>
              <a:gd name="connsiteX22" fmla="*/ 1049311 w 1277911"/>
              <a:gd name="connsiteY22" fmla="*/ 1094282 h 1292902"/>
              <a:gd name="connsiteX23" fmla="*/ 1000593 w 1277911"/>
              <a:gd name="connsiteY23" fmla="*/ 1217951 h 1292902"/>
              <a:gd name="connsiteX24" fmla="*/ 869429 w 1277911"/>
              <a:gd name="connsiteY24" fmla="*/ 1184223 h 1292902"/>
              <a:gd name="connsiteX25" fmla="*/ 858187 w 1277911"/>
              <a:gd name="connsiteY25" fmla="*/ 1292902 h 1292902"/>
              <a:gd name="connsiteX26" fmla="*/ 813216 w 1277911"/>
              <a:gd name="connsiteY26" fmla="*/ 1274164 h 1292902"/>
              <a:gd name="connsiteX27" fmla="*/ 824459 w 1277911"/>
              <a:gd name="connsiteY27" fmla="*/ 1172981 h 1292902"/>
              <a:gd name="connsiteX28" fmla="*/ 655820 w 1277911"/>
              <a:gd name="connsiteY28" fmla="*/ 1139253 h 1292902"/>
              <a:gd name="connsiteX29" fmla="*/ 670810 w 1277911"/>
              <a:gd name="connsiteY29" fmla="*/ 1049312 h 1292902"/>
              <a:gd name="connsiteX30" fmla="*/ 614597 w 1277911"/>
              <a:gd name="connsiteY30" fmla="*/ 1041817 h 1292902"/>
              <a:gd name="connsiteX31" fmla="*/ 562131 w 1277911"/>
              <a:gd name="connsiteY31" fmla="*/ 1026826 h 1292902"/>
              <a:gd name="connsiteX32" fmla="*/ 580869 w 1277911"/>
              <a:gd name="connsiteY32" fmla="*/ 970613 h 1292902"/>
              <a:gd name="connsiteX33" fmla="*/ 445957 w 1277911"/>
              <a:gd name="connsiteY33" fmla="*/ 974361 h 1292902"/>
              <a:gd name="connsiteX34" fmla="*/ 277318 w 1277911"/>
              <a:gd name="connsiteY34" fmla="*/ 966866 h 1292902"/>
              <a:gd name="connsiteX35" fmla="*/ 179882 w 1277911"/>
              <a:gd name="connsiteY35" fmla="*/ 966866 h 1292902"/>
              <a:gd name="connsiteX36" fmla="*/ 191124 w 1277911"/>
              <a:gd name="connsiteY36" fmla="*/ 835702 h 1292902"/>
              <a:gd name="connsiteX37" fmla="*/ 97436 w 1277911"/>
              <a:gd name="connsiteY37" fmla="*/ 835702 h 1292902"/>
              <a:gd name="connsiteX38" fmla="*/ 101183 w 1277911"/>
              <a:gd name="connsiteY38" fmla="*/ 723276 h 1292902"/>
              <a:gd name="connsiteX39" fmla="*/ 0 w 1277911"/>
              <a:gd name="connsiteY39" fmla="*/ 713850 h 1292902"/>
              <a:gd name="connsiteX40" fmla="*/ 21085 w 1277911"/>
              <a:gd name="connsiteY40" fmla="*/ 457749 h 1292902"/>
              <a:gd name="connsiteX41" fmla="*/ 101535 w 1277911"/>
              <a:gd name="connsiteY41" fmla="*/ 463507 h 1292902"/>
              <a:gd name="connsiteX0" fmla="*/ 21085 w 1277911"/>
              <a:gd name="connsiteY0" fmla="*/ 457749 h 1292902"/>
              <a:gd name="connsiteX1" fmla="*/ 141398 w 1277911"/>
              <a:gd name="connsiteY1" fmla="*/ 464448 h 1292902"/>
              <a:gd name="connsiteX2" fmla="*/ 299803 w 1277911"/>
              <a:gd name="connsiteY2" fmla="*/ 153649 h 1292902"/>
              <a:gd name="connsiteX3" fmla="*/ 382249 w 1277911"/>
              <a:gd name="connsiteY3" fmla="*/ 179882 h 1292902"/>
              <a:gd name="connsiteX4" fmla="*/ 400987 w 1277911"/>
              <a:gd name="connsiteY4" fmla="*/ 116174 h 1292902"/>
              <a:gd name="connsiteX5" fmla="*/ 464695 w 1277911"/>
              <a:gd name="connsiteY5" fmla="*/ 33728 h 1292902"/>
              <a:gd name="connsiteX6" fmla="*/ 524656 w 1277911"/>
              <a:gd name="connsiteY6" fmla="*/ 78699 h 1292902"/>
              <a:gd name="connsiteX7" fmla="*/ 573374 w 1277911"/>
              <a:gd name="connsiteY7" fmla="*/ 7495 h 1292902"/>
              <a:gd name="connsiteX8" fmla="*/ 610849 w 1277911"/>
              <a:gd name="connsiteY8" fmla="*/ 44971 h 1292902"/>
              <a:gd name="connsiteX9" fmla="*/ 644577 w 1277911"/>
              <a:gd name="connsiteY9" fmla="*/ 0 h 1292902"/>
              <a:gd name="connsiteX10" fmla="*/ 715780 w 1277911"/>
              <a:gd name="connsiteY10" fmla="*/ 56213 h 1292902"/>
              <a:gd name="connsiteX11" fmla="*/ 682052 w 1277911"/>
              <a:gd name="connsiteY11" fmla="*/ 97436 h 1292902"/>
              <a:gd name="connsiteX12" fmla="*/ 775741 w 1277911"/>
              <a:gd name="connsiteY12" fmla="*/ 153649 h 1292902"/>
              <a:gd name="connsiteX13" fmla="*/ 805041 w 1277911"/>
              <a:gd name="connsiteY13" fmla="*/ 119068 h 1292902"/>
              <a:gd name="connsiteX14" fmla="*/ 946767 w 1277911"/>
              <a:gd name="connsiteY14" fmla="*/ 134912 h 1292902"/>
              <a:gd name="connsiteX15" fmla="*/ 948128 w 1277911"/>
              <a:gd name="connsiteY15" fmla="*/ 191125 h 1292902"/>
              <a:gd name="connsiteX16" fmla="*/ 1068049 w 1277911"/>
              <a:gd name="connsiteY16" fmla="*/ 172387 h 1292902"/>
              <a:gd name="connsiteX17" fmla="*/ 1094282 w 1277911"/>
              <a:gd name="connsiteY17" fmla="*/ 281066 h 1292902"/>
              <a:gd name="connsiteX18" fmla="*/ 1199213 w 1277911"/>
              <a:gd name="connsiteY18" fmla="*/ 262328 h 1292902"/>
              <a:gd name="connsiteX19" fmla="*/ 1277911 w 1277911"/>
              <a:gd name="connsiteY19" fmla="*/ 858187 h 1292902"/>
              <a:gd name="connsiteX20" fmla="*/ 1202961 w 1277911"/>
              <a:gd name="connsiteY20" fmla="*/ 1180476 h 1292902"/>
              <a:gd name="connsiteX21" fmla="*/ 1113020 w 1277911"/>
              <a:gd name="connsiteY21" fmla="*/ 1139253 h 1292902"/>
              <a:gd name="connsiteX22" fmla="*/ 1049311 w 1277911"/>
              <a:gd name="connsiteY22" fmla="*/ 1094282 h 1292902"/>
              <a:gd name="connsiteX23" fmla="*/ 1000593 w 1277911"/>
              <a:gd name="connsiteY23" fmla="*/ 1217951 h 1292902"/>
              <a:gd name="connsiteX24" fmla="*/ 869429 w 1277911"/>
              <a:gd name="connsiteY24" fmla="*/ 1184223 h 1292902"/>
              <a:gd name="connsiteX25" fmla="*/ 858187 w 1277911"/>
              <a:gd name="connsiteY25" fmla="*/ 1292902 h 1292902"/>
              <a:gd name="connsiteX26" fmla="*/ 813216 w 1277911"/>
              <a:gd name="connsiteY26" fmla="*/ 1274164 h 1292902"/>
              <a:gd name="connsiteX27" fmla="*/ 824459 w 1277911"/>
              <a:gd name="connsiteY27" fmla="*/ 1172981 h 1292902"/>
              <a:gd name="connsiteX28" fmla="*/ 655820 w 1277911"/>
              <a:gd name="connsiteY28" fmla="*/ 1139253 h 1292902"/>
              <a:gd name="connsiteX29" fmla="*/ 670810 w 1277911"/>
              <a:gd name="connsiteY29" fmla="*/ 1049312 h 1292902"/>
              <a:gd name="connsiteX30" fmla="*/ 614597 w 1277911"/>
              <a:gd name="connsiteY30" fmla="*/ 1041817 h 1292902"/>
              <a:gd name="connsiteX31" fmla="*/ 562131 w 1277911"/>
              <a:gd name="connsiteY31" fmla="*/ 1026826 h 1292902"/>
              <a:gd name="connsiteX32" fmla="*/ 580869 w 1277911"/>
              <a:gd name="connsiteY32" fmla="*/ 970613 h 1292902"/>
              <a:gd name="connsiteX33" fmla="*/ 445957 w 1277911"/>
              <a:gd name="connsiteY33" fmla="*/ 974361 h 1292902"/>
              <a:gd name="connsiteX34" fmla="*/ 277318 w 1277911"/>
              <a:gd name="connsiteY34" fmla="*/ 966866 h 1292902"/>
              <a:gd name="connsiteX35" fmla="*/ 179882 w 1277911"/>
              <a:gd name="connsiteY35" fmla="*/ 966866 h 1292902"/>
              <a:gd name="connsiteX36" fmla="*/ 191124 w 1277911"/>
              <a:gd name="connsiteY36" fmla="*/ 835702 h 1292902"/>
              <a:gd name="connsiteX37" fmla="*/ 97436 w 1277911"/>
              <a:gd name="connsiteY37" fmla="*/ 835702 h 1292902"/>
              <a:gd name="connsiteX38" fmla="*/ 101183 w 1277911"/>
              <a:gd name="connsiteY38" fmla="*/ 723276 h 1292902"/>
              <a:gd name="connsiteX39" fmla="*/ 0 w 1277911"/>
              <a:gd name="connsiteY39" fmla="*/ 713850 h 1292902"/>
              <a:gd name="connsiteX40" fmla="*/ 21085 w 1277911"/>
              <a:gd name="connsiteY40" fmla="*/ 457749 h 1292902"/>
              <a:gd name="connsiteX0" fmla="*/ 21085 w 1277911"/>
              <a:gd name="connsiteY0" fmla="*/ 457749 h 1292902"/>
              <a:gd name="connsiteX1" fmla="*/ 141398 w 1277911"/>
              <a:gd name="connsiteY1" fmla="*/ 464448 h 1292902"/>
              <a:gd name="connsiteX2" fmla="*/ 223230 w 1277911"/>
              <a:gd name="connsiteY2" fmla="*/ 298700 h 1292902"/>
              <a:gd name="connsiteX3" fmla="*/ 299803 w 1277911"/>
              <a:gd name="connsiteY3" fmla="*/ 153649 h 1292902"/>
              <a:gd name="connsiteX4" fmla="*/ 382249 w 1277911"/>
              <a:gd name="connsiteY4" fmla="*/ 179882 h 1292902"/>
              <a:gd name="connsiteX5" fmla="*/ 400987 w 1277911"/>
              <a:gd name="connsiteY5" fmla="*/ 116174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179882 w 1277911"/>
              <a:gd name="connsiteY36" fmla="*/ 966866 h 1292902"/>
              <a:gd name="connsiteX37" fmla="*/ 191124 w 1277911"/>
              <a:gd name="connsiteY37" fmla="*/ 835702 h 1292902"/>
              <a:gd name="connsiteX38" fmla="*/ 97436 w 1277911"/>
              <a:gd name="connsiteY38" fmla="*/ 835702 h 1292902"/>
              <a:gd name="connsiteX39" fmla="*/ 101183 w 1277911"/>
              <a:gd name="connsiteY39" fmla="*/ 723276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99803 w 1277911"/>
              <a:gd name="connsiteY3" fmla="*/ 153649 h 1292902"/>
              <a:gd name="connsiteX4" fmla="*/ 382249 w 1277911"/>
              <a:gd name="connsiteY4" fmla="*/ 179882 h 1292902"/>
              <a:gd name="connsiteX5" fmla="*/ 400987 w 1277911"/>
              <a:gd name="connsiteY5" fmla="*/ 116174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179882 w 1277911"/>
              <a:gd name="connsiteY36" fmla="*/ 966866 h 1292902"/>
              <a:gd name="connsiteX37" fmla="*/ 191124 w 1277911"/>
              <a:gd name="connsiteY37" fmla="*/ 835702 h 1292902"/>
              <a:gd name="connsiteX38" fmla="*/ 97436 w 1277911"/>
              <a:gd name="connsiteY38" fmla="*/ 835702 h 1292902"/>
              <a:gd name="connsiteX39" fmla="*/ 101183 w 1277911"/>
              <a:gd name="connsiteY39" fmla="*/ 723276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99803 w 1277911"/>
              <a:gd name="connsiteY3" fmla="*/ 153649 h 1292902"/>
              <a:gd name="connsiteX4" fmla="*/ 382249 w 1277911"/>
              <a:gd name="connsiteY4" fmla="*/ 179882 h 1292902"/>
              <a:gd name="connsiteX5" fmla="*/ 400987 w 1277911"/>
              <a:gd name="connsiteY5" fmla="*/ 116174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179882 w 1277911"/>
              <a:gd name="connsiteY36" fmla="*/ 966866 h 1292902"/>
              <a:gd name="connsiteX37" fmla="*/ 191124 w 1277911"/>
              <a:gd name="connsiteY37" fmla="*/ 835702 h 1292902"/>
              <a:gd name="connsiteX38" fmla="*/ 97436 w 1277911"/>
              <a:gd name="connsiteY38" fmla="*/ 835702 h 1292902"/>
              <a:gd name="connsiteX39" fmla="*/ 101183 w 1277911"/>
              <a:gd name="connsiteY39" fmla="*/ 723276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42799 w 1277911"/>
              <a:gd name="connsiteY3" fmla="*/ 175785 h 1292902"/>
              <a:gd name="connsiteX4" fmla="*/ 299803 w 1277911"/>
              <a:gd name="connsiteY4" fmla="*/ 153649 h 1292902"/>
              <a:gd name="connsiteX5" fmla="*/ 382249 w 1277911"/>
              <a:gd name="connsiteY5" fmla="*/ 179882 h 1292902"/>
              <a:gd name="connsiteX6" fmla="*/ 400987 w 1277911"/>
              <a:gd name="connsiteY6" fmla="*/ 116174 h 1292902"/>
              <a:gd name="connsiteX7" fmla="*/ 464695 w 1277911"/>
              <a:gd name="connsiteY7" fmla="*/ 33728 h 1292902"/>
              <a:gd name="connsiteX8" fmla="*/ 524656 w 1277911"/>
              <a:gd name="connsiteY8" fmla="*/ 78699 h 1292902"/>
              <a:gd name="connsiteX9" fmla="*/ 573374 w 1277911"/>
              <a:gd name="connsiteY9" fmla="*/ 7495 h 1292902"/>
              <a:gd name="connsiteX10" fmla="*/ 610849 w 1277911"/>
              <a:gd name="connsiteY10" fmla="*/ 44971 h 1292902"/>
              <a:gd name="connsiteX11" fmla="*/ 644577 w 1277911"/>
              <a:gd name="connsiteY11" fmla="*/ 0 h 1292902"/>
              <a:gd name="connsiteX12" fmla="*/ 715780 w 1277911"/>
              <a:gd name="connsiteY12" fmla="*/ 56213 h 1292902"/>
              <a:gd name="connsiteX13" fmla="*/ 682052 w 1277911"/>
              <a:gd name="connsiteY13" fmla="*/ 97436 h 1292902"/>
              <a:gd name="connsiteX14" fmla="*/ 775741 w 1277911"/>
              <a:gd name="connsiteY14" fmla="*/ 153649 h 1292902"/>
              <a:gd name="connsiteX15" fmla="*/ 805041 w 1277911"/>
              <a:gd name="connsiteY15" fmla="*/ 119068 h 1292902"/>
              <a:gd name="connsiteX16" fmla="*/ 946767 w 1277911"/>
              <a:gd name="connsiteY16" fmla="*/ 134912 h 1292902"/>
              <a:gd name="connsiteX17" fmla="*/ 948128 w 1277911"/>
              <a:gd name="connsiteY17" fmla="*/ 191125 h 1292902"/>
              <a:gd name="connsiteX18" fmla="*/ 1068049 w 1277911"/>
              <a:gd name="connsiteY18" fmla="*/ 172387 h 1292902"/>
              <a:gd name="connsiteX19" fmla="*/ 1094282 w 1277911"/>
              <a:gd name="connsiteY19" fmla="*/ 281066 h 1292902"/>
              <a:gd name="connsiteX20" fmla="*/ 1199213 w 1277911"/>
              <a:gd name="connsiteY20" fmla="*/ 262328 h 1292902"/>
              <a:gd name="connsiteX21" fmla="*/ 1277911 w 1277911"/>
              <a:gd name="connsiteY21" fmla="*/ 858187 h 1292902"/>
              <a:gd name="connsiteX22" fmla="*/ 1202961 w 1277911"/>
              <a:gd name="connsiteY22" fmla="*/ 1180476 h 1292902"/>
              <a:gd name="connsiteX23" fmla="*/ 1113020 w 1277911"/>
              <a:gd name="connsiteY23" fmla="*/ 1139253 h 1292902"/>
              <a:gd name="connsiteX24" fmla="*/ 1049311 w 1277911"/>
              <a:gd name="connsiteY24" fmla="*/ 1094282 h 1292902"/>
              <a:gd name="connsiteX25" fmla="*/ 1000593 w 1277911"/>
              <a:gd name="connsiteY25" fmla="*/ 1217951 h 1292902"/>
              <a:gd name="connsiteX26" fmla="*/ 869429 w 1277911"/>
              <a:gd name="connsiteY26" fmla="*/ 1184223 h 1292902"/>
              <a:gd name="connsiteX27" fmla="*/ 858187 w 1277911"/>
              <a:gd name="connsiteY27" fmla="*/ 1292902 h 1292902"/>
              <a:gd name="connsiteX28" fmla="*/ 813216 w 1277911"/>
              <a:gd name="connsiteY28" fmla="*/ 1274164 h 1292902"/>
              <a:gd name="connsiteX29" fmla="*/ 824459 w 1277911"/>
              <a:gd name="connsiteY29" fmla="*/ 1172981 h 1292902"/>
              <a:gd name="connsiteX30" fmla="*/ 655820 w 1277911"/>
              <a:gd name="connsiteY30" fmla="*/ 1139253 h 1292902"/>
              <a:gd name="connsiteX31" fmla="*/ 670810 w 1277911"/>
              <a:gd name="connsiteY31" fmla="*/ 1049312 h 1292902"/>
              <a:gd name="connsiteX32" fmla="*/ 614597 w 1277911"/>
              <a:gd name="connsiteY32" fmla="*/ 1041817 h 1292902"/>
              <a:gd name="connsiteX33" fmla="*/ 562131 w 1277911"/>
              <a:gd name="connsiteY33" fmla="*/ 1026826 h 1292902"/>
              <a:gd name="connsiteX34" fmla="*/ 580869 w 1277911"/>
              <a:gd name="connsiteY34" fmla="*/ 970613 h 1292902"/>
              <a:gd name="connsiteX35" fmla="*/ 445957 w 1277911"/>
              <a:gd name="connsiteY35" fmla="*/ 974361 h 1292902"/>
              <a:gd name="connsiteX36" fmla="*/ 277318 w 1277911"/>
              <a:gd name="connsiteY36" fmla="*/ 966866 h 1292902"/>
              <a:gd name="connsiteX37" fmla="*/ 179882 w 1277911"/>
              <a:gd name="connsiteY37" fmla="*/ 966866 h 1292902"/>
              <a:gd name="connsiteX38" fmla="*/ 191124 w 1277911"/>
              <a:gd name="connsiteY38" fmla="*/ 835702 h 1292902"/>
              <a:gd name="connsiteX39" fmla="*/ 97436 w 1277911"/>
              <a:gd name="connsiteY39" fmla="*/ 835702 h 1292902"/>
              <a:gd name="connsiteX40" fmla="*/ 101183 w 1277911"/>
              <a:gd name="connsiteY40" fmla="*/ 723276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42799 w 1277911"/>
              <a:gd name="connsiteY3" fmla="*/ 175785 h 1292902"/>
              <a:gd name="connsiteX4" fmla="*/ 299803 w 1277911"/>
              <a:gd name="connsiteY4" fmla="*/ 153649 h 1292902"/>
              <a:gd name="connsiteX5" fmla="*/ 382249 w 1277911"/>
              <a:gd name="connsiteY5" fmla="*/ 179882 h 1292902"/>
              <a:gd name="connsiteX6" fmla="*/ 400987 w 1277911"/>
              <a:gd name="connsiteY6" fmla="*/ 116174 h 1292902"/>
              <a:gd name="connsiteX7" fmla="*/ 464695 w 1277911"/>
              <a:gd name="connsiteY7" fmla="*/ 33728 h 1292902"/>
              <a:gd name="connsiteX8" fmla="*/ 524656 w 1277911"/>
              <a:gd name="connsiteY8" fmla="*/ 78699 h 1292902"/>
              <a:gd name="connsiteX9" fmla="*/ 573374 w 1277911"/>
              <a:gd name="connsiteY9" fmla="*/ 7495 h 1292902"/>
              <a:gd name="connsiteX10" fmla="*/ 610849 w 1277911"/>
              <a:gd name="connsiteY10" fmla="*/ 44971 h 1292902"/>
              <a:gd name="connsiteX11" fmla="*/ 644577 w 1277911"/>
              <a:gd name="connsiteY11" fmla="*/ 0 h 1292902"/>
              <a:gd name="connsiteX12" fmla="*/ 715780 w 1277911"/>
              <a:gd name="connsiteY12" fmla="*/ 56213 h 1292902"/>
              <a:gd name="connsiteX13" fmla="*/ 682052 w 1277911"/>
              <a:gd name="connsiteY13" fmla="*/ 97436 h 1292902"/>
              <a:gd name="connsiteX14" fmla="*/ 775741 w 1277911"/>
              <a:gd name="connsiteY14" fmla="*/ 153649 h 1292902"/>
              <a:gd name="connsiteX15" fmla="*/ 805041 w 1277911"/>
              <a:gd name="connsiteY15" fmla="*/ 119068 h 1292902"/>
              <a:gd name="connsiteX16" fmla="*/ 946767 w 1277911"/>
              <a:gd name="connsiteY16" fmla="*/ 134912 h 1292902"/>
              <a:gd name="connsiteX17" fmla="*/ 948128 w 1277911"/>
              <a:gd name="connsiteY17" fmla="*/ 191125 h 1292902"/>
              <a:gd name="connsiteX18" fmla="*/ 1068049 w 1277911"/>
              <a:gd name="connsiteY18" fmla="*/ 172387 h 1292902"/>
              <a:gd name="connsiteX19" fmla="*/ 1094282 w 1277911"/>
              <a:gd name="connsiteY19" fmla="*/ 281066 h 1292902"/>
              <a:gd name="connsiteX20" fmla="*/ 1199213 w 1277911"/>
              <a:gd name="connsiteY20" fmla="*/ 262328 h 1292902"/>
              <a:gd name="connsiteX21" fmla="*/ 1277911 w 1277911"/>
              <a:gd name="connsiteY21" fmla="*/ 858187 h 1292902"/>
              <a:gd name="connsiteX22" fmla="*/ 1202961 w 1277911"/>
              <a:gd name="connsiteY22" fmla="*/ 1180476 h 1292902"/>
              <a:gd name="connsiteX23" fmla="*/ 1113020 w 1277911"/>
              <a:gd name="connsiteY23" fmla="*/ 1139253 h 1292902"/>
              <a:gd name="connsiteX24" fmla="*/ 1049311 w 1277911"/>
              <a:gd name="connsiteY24" fmla="*/ 1094282 h 1292902"/>
              <a:gd name="connsiteX25" fmla="*/ 1000593 w 1277911"/>
              <a:gd name="connsiteY25" fmla="*/ 1217951 h 1292902"/>
              <a:gd name="connsiteX26" fmla="*/ 869429 w 1277911"/>
              <a:gd name="connsiteY26" fmla="*/ 1184223 h 1292902"/>
              <a:gd name="connsiteX27" fmla="*/ 858187 w 1277911"/>
              <a:gd name="connsiteY27" fmla="*/ 1292902 h 1292902"/>
              <a:gd name="connsiteX28" fmla="*/ 813216 w 1277911"/>
              <a:gd name="connsiteY28" fmla="*/ 1274164 h 1292902"/>
              <a:gd name="connsiteX29" fmla="*/ 824459 w 1277911"/>
              <a:gd name="connsiteY29" fmla="*/ 1172981 h 1292902"/>
              <a:gd name="connsiteX30" fmla="*/ 655820 w 1277911"/>
              <a:gd name="connsiteY30" fmla="*/ 1139253 h 1292902"/>
              <a:gd name="connsiteX31" fmla="*/ 670810 w 1277911"/>
              <a:gd name="connsiteY31" fmla="*/ 1049312 h 1292902"/>
              <a:gd name="connsiteX32" fmla="*/ 614597 w 1277911"/>
              <a:gd name="connsiteY32" fmla="*/ 1041817 h 1292902"/>
              <a:gd name="connsiteX33" fmla="*/ 562131 w 1277911"/>
              <a:gd name="connsiteY33" fmla="*/ 1026826 h 1292902"/>
              <a:gd name="connsiteX34" fmla="*/ 580869 w 1277911"/>
              <a:gd name="connsiteY34" fmla="*/ 970613 h 1292902"/>
              <a:gd name="connsiteX35" fmla="*/ 445957 w 1277911"/>
              <a:gd name="connsiteY35" fmla="*/ 974361 h 1292902"/>
              <a:gd name="connsiteX36" fmla="*/ 277318 w 1277911"/>
              <a:gd name="connsiteY36" fmla="*/ 966866 h 1292902"/>
              <a:gd name="connsiteX37" fmla="*/ 179882 w 1277911"/>
              <a:gd name="connsiteY37" fmla="*/ 966866 h 1292902"/>
              <a:gd name="connsiteX38" fmla="*/ 191124 w 1277911"/>
              <a:gd name="connsiteY38" fmla="*/ 835702 h 1292902"/>
              <a:gd name="connsiteX39" fmla="*/ 97436 w 1277911"/>
              <a:gd name="connsiteY39" fmla="*/ 835702 h 1292902"/>
              <a:gd name="connsiteX40" fmla="*/ 101183 w 1277911"/>
              <a:gd name="connsiteY40" fmla="*/ 723276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3041 w 1277911"/>
              <a:gd name="connsiteY3" fmla="*/ 207445 h 1292902"/>
              <a:gd name="connsiteX4" fmla="*/ 299803 w 1277911"/>
              <a:gd name="connsiteY4" fmla="*/ 153649 h 1292902"/>
              <a:gd name="connsiteX5" fmla="*/ 382249 w 1277911"/>
              <a:gd name="connsiteY5" fmla="*/ 179882 h 1292902"/>
              <a:gd name="connsiteX6" fmla="*/ 400987 w 1277911"/>
              <a:gd name="connsiteY6" fmla="*/ 116174 h 1292902"/>
              <a:gd name="connsiteX7" fmla="*/ 464695 w 1277911"/>
              <a:gd name="connsiteY7" fmla="*/ 33728 h 1292902"/>
              <a:gd name="connsiteX8" fmla="*/ 524656 w 1277911"/>
              <a:gd name="connsiteY8" fmla="*/ 78699 h 1292902"/>
              <a:gd name="connsiteX9" fmla="*/ 573374 w 1277911"/>
              <a:gd name="connsiteY9" fmla="*/ 7495 h 1292902"/>
              <a:gd name="connsiteX10" fmla="*/ 610849 w 1277911"/>
              <a:gd name="connsiteY10" fmla="*/ 44971 h 1292902"/>
              <a:gd name="connsiteX11" fmla="*/ 644577 w 1277911"/>
              <a:gd name="connsiteY11" fmla="*/ 0 h 1292902"/>
              <a:gd name="connsiteX12" fmla="*/ 715780 w 1277911"/>
              <a:gd name="connsiteY12" fmla="*/ 56213 h 1292902"/>
              <a:gd name="connsiteX13" fmla="*/ 682052 w 1277911"/>
              <a:gd name="connsiteY13" fmla="*/ 97436 h 1292902"/>
              <a:gd name="connsiteX14" fmla="*/ 775741 w 1277911"/>
              <a:gd name="connsiteY14" fmla="*/ 153649 h 1292902"/>
              <a:gd name="connsiteX15" fmla="*/ 805041 w 1277911"/>
              <a:gd name="connsiteY15" fmla="*/ 119068 h 1292902"/>
              <a:gd name="connsiteX16" fmla="*/ 946767 w 1277911"/>
              <a:gd name="connsiteY16" fmla="*/ 134912 h 1292902"/>
              <a:gd name="connsiteX17" fmla="*/ 948128 w 1277911"/>
              <a:gd name="connsiteY17" fmla="*/ 191125 h 1292902"/>
              <a:gd name="connsiteX18" fmla="*/ 1068049 w 1277911"/>
              <a:gd name="connsiteY18" fmla="*/ 172387 h 1292902"/>
              <a:gd name="connsiteX19" fmla="*/ 1094282 w 1277911"/>
              <a:gd name="connsiteY19" fmla="*/ 281066 h 1292902"/>
              <a:gd name="connsiteX20" fmla="*/ 1199213 w 1277911"/>
              <a:gd name="connsiteY20" fmla="*/ 262328 h 1292902"/>
              <a:gd name="connsiteX21" fmla="*/ 1277911 w 1277911"/>
              <a:gd name="connsiteY21" fmla="*/ 858187 h 1292902"/>
              <a:gd name="connsiteX22" fmla="*/ 1202961 w 1277911"/>
              <a:gd name="connsiteY22" fmla="*/ 1180476 h 1292902"/>
              <a:gd name="connsiteX23" fmla="*/ 1113020 w 1277911"/>
              <a:gd name="connsiteY23" fmla="*/ 1139253 h 1292902"/>
              <a:gd name="connsiteX24" fmla="*/ 1049311 w 1277911"/>
              <a:gd name="connsiteY24" fmla="*/ 1094282 h 1292902"/>
              <a:gd name="connsiteX25" fmla="*/ 1000593 w 1277911"/>
              <a:gd name="connsiteY25" fmla="*/ 1217951 h 1292902"/>
              <a:gd name="connsiteX26" fmla="*/ 869429 w 1277911"/>
              <a:gd name="connsiteY26" fmla="*/ 1184223 h 1292902"/>
              <a:gd name="connsiteX27" fmla="*/ 858187 w 1277911"/>
              <a:gd name="connsiteY27" fmla="*/ 1292902 h 1292902"/>
              <a:gd name="connsiteX28" fmla="*/ 813216 w 1277911"/>
              <a:gd name="connsiteY28" fmla="*/ 1274164 h 1292902"/>
              <a:gd name="connsiteX29" fmla="*/ 824459 w 1277911"/>
              <a:gd name="connsiteY29" fmla="*/ 1172981 h 1292902"/>
              <a:gd name="connsiteX30" fmla="*/ 655820 w 1277911"/>
              <a:gd name="connsiteY30" fmla="*/ 1139253 h 1292902"/>
              <a:gd name="connsiteX31" fmla="*/ 670810 w 1277911"/>
              <a:gd name="connsiteY31" fmla="*/ 1049312 h 1292902"/>
              <a:gd name="connsiteX32" fmla="*/ 614597 w 1277911"/>
              <a:gd name="connsiteY32" fmla="*/ 1041817 h 1292902"/>
              <a:gd name="connsiteX33" fmla="*/ 562131 w 1277911"/>
              <a:gd name="connsiteY33" fmla="*/ 1026826 h 1292902"/>
              <a:gd name="connsiteX34" fmla="*/ 580869 w 1277911"/>
              <a:gd name="connsiteY34" fmla="*/ 970613 h 1292902"/>
              <a:gd name="connsiteX35" fmla="*/ 445957 w 1277911"/>
              <a:gd name="connsiteY35" fmla="*/ 974361 h 1292902"/>
              <a:gd name="connsiteX36" fmla="*/ 277318 w 1277911"/>
              <a:gd name="connsiteY36" fmla="*/ 966866 h 1292902"/>
              <a:gd name="connsiteX37" fmla="*/ 179882 w 1277911"/>
              <a:gd name="connsiteY37" fmla="*/ 966866 h 1292902"/>
              <a:gd name="connsiteX38" fmla="*/ 191124 w 1277911"/>
              <a:gd name="connsiteY38" fmla="*/ 835702 h 1292902"/>
              <a:gd name="connsiteX39" fmla="*/ 97436 w 1277911"/>
              <a:gd name="connsiteY39" fmla="*/ 835702 h 1292902"/>
              <a:gd name="connsiteX40" fmla="*/ 101183 w 1277911"/>
              <a:gd name="connsiteY40" fmla="*/ 723276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3041 w 1277911"/>
              <a:gd name="connsiteY3" fmla="*/ 207445 h 1292902"/>
              <a:gd name="connsiteX4" fmla="*/ 299803 w 1277911"/>
              <a:gd name="connsiteY4" fmla="*/ 153649 h 1292902"/>
              <a:gd name="connsiteX5" fmla="*/ 382249 w 1277911"/>
              <a:gd name="connsiteY5" fmla="*/ 179882 h 1292902"/>
              <a:gd name="connsiteX6" fmla="*/ 400987 w 1277911"/>
              <a:gd name="connsiteY6" fmla="*/ 116174 h 1292902"/>
              <a:gd name="connsiteX7" fmla="*/ 464695 w 1277911"/>
              <a:gd name="connsiteY7" fmla="*/ 33728 h 1292902"/>
              <a:gd name="connsiteX8" fmla="*/ 524656 w 1277911"/>
              <a:gd name="connsiteY8" fmla="*/ 78699 h 1292902"/>
              <a:gd name="connsiteX9" fmla="*/ 573374 w 1277911"/>
              <a:gd name="connsiteY9" fmla="*/ 7495 h 1292902"/>
              <a:gd name="connsiteX10" fmla="*/ 610849 w 1277911"/>
              <a:gd name="connsiteY10" fmla="*/ 44971 h 1292902"/>
              <a:gd name="connsiteX11" fmla="*/ 644577 w 1277911"/>
              <a:gd name="connsiteY11" fmla="*/ 0 h 1292902"/>
              <a:gd name="connsiteX12" fmla="*/ 715780 w 1277911"/>
              <a:gd name="connsiteY12" fmla="*/ 56213 h 1292902"/>
              <a:gd name="connsiteX13" fmla="*/ 682052 w 1277911"/>
              <a:gd name="connsiteY13" fmla="*/ 97436 h 1292902"/>
              <a:gd name="connsiteX14" fmla="*/ 775741 w 1277911"/>
              <a:gd name="connsiteY14" fmla="*/ 153649 h 1292902"/>
              <a:gd name="connsiteX15" fmla="*/ 805041 w 1277911"/>
              <a:gd name="connsiteY15" fmla="*/ 119068 h 1292902"/>
              <a:gd name="connsiteX16" fmla="*/ 946767 w 1277911"/>
              <a:gd name="connsiteY16" fmla="*/ 134912 h 1292902"/>
              <a:gd name="connsiteX17" fmla="*/ 948128 w 1277911"/>
              <a:gd name="connsiteY17" fmla="*/ 191125 h 1292902"/>
              <a:gd name="connsiteX18" fmla="*/ 1068049 w 1277911"/>
              <a:gd name="connsiteY18" fmla="*/ 172387 h 1292902"/>
              <a:gd name="connsiteX19" fmla="*/ 1094282 w 1277911"/>
              <a:gd name="connsiteY19" fmla="*/ 281066 h 1292902"/>
              <a:gd name="connsiteX20" fmla="*/ 1199213 w 1277911"/>
              <a:gd name="connsiteY20" fmla="*/ 262328 h 1292902"/>
              <a:gd name="connsiteX21" fmla="*/ 1277911 w 1277911"/>
              <a:gd name="connsiteY21" fmla="*/ 858187 h 1292902"/>
              <a:gd name="connsiteX22" fmla="*/ 1202961 w 1277911"/>
              <a:gd name="connsiteY22" fmla="*/ 1180476 h 1292902"/>
              <a:gd name="connsiteX23" fmla="*/ 1113020 w 1277911"/>
              <a:gd name="connsiteY23" fmla="*/ 1139253 h 1292902"/>
              <a:gd name="connsiteX24" fmla="*/ 1049311 w 1277911"/>
              <a:gd name="connsiteY24" fmla="*/ 1094282 h 1292902"/>
              <a:gd name="connsiteX25" fmla="*/ 1000593 w 1277911"/>
              <a:gd name="connsiteY25" fmla="*/ 1217951 h 1292902"/>
              <a:gd name="connsiteX26" fmla="*/ 869429 w 1277911"/>
              <a:gd name="connsiteY26" fmla="*/ 1184223 h 1292902"/>
              <a:gd name="connsiteX27" fmla="*/ 858187 w 1277911"/>
              <a:gd name="connsiteY27" fmla="*/ 1292902 h 1292902"/>
              <a:gd name="connsiteX28" fmla="*/ 813216 w 1277911"/>
              <a:gd name="connsiteY28" fmla="*/ 1274164 h 1292902"/>
              <a:gd name="connsiteX29" fmla="*/ 824459 w 1277911"/>
              <a:gd name="connsiteY29" fmla="*/ 1172981 h 1292902"/>
              <a:gd name="connsiteX30" fmla="*/ 655820 w 1277911"/>
              <a:gd name="connsiteY30" fmla="*/ 1139253 h 1292902"/>
              <a:gd name="connsiteX31" fmla="*/ 670810 w 1277911"/>
              <a:gd name="connsiteY31" fmla="*/ 1049312 h 1292902"/>
              <a:gd name="connsiteX32" fmla="*/ 614597 w 1277911"/>
              <a:gd name="connsiteY32" fmla="*/ 1041817 h 1292902"/>
              <a:gd name="connsiteX33" fmla="*/ 562131 w 1277911"/>
              <a:gd name="connsiteY33" fmla="*/ 1026826 h 1292902"/>
              <a:gd name="connsiteX34" fmla="*/ 580869 w 1277911"/>
              <a:gd name="connsiteY34" fmla="*/ 970613 h 1292902"/>
              <a:gd name="connsiteX35" fmla="*/ 445957 w 1277911"/>
              <a:gd name="connsiteY35" fmla="*/ 974361 h 1292902"/>
              <a:gd name="connsiteX36" fmla="*/ 277318 w 1277911"/>
              <a:gd name="connsiteY36" fmla="*/ 966866 h 1292902"/>
              <a:gd name="connsiteX37" fmla="*/ 179882 w 1277911"/>
              <a:gd name="connsiteY37" fmla="*/ 966866 h 1292902"/>
              <a:gd name="connsiteX38" fmla="*/ 191124 w 1277911"/>
              <a:gd name="connsiteY38" fmla="*/ 835702 h 1292902"/>
              <a:gd name="connsiteX39" fmla="*/ 97436 w 1277911"/>
              <a:gd name="connsiteY39" fmla="*/ 835702 h 1292902"/>
              <a:gd name="connsiteX40" fmla="*/ 101183 w 1277911"/>
              <a:gd name="connsiteY40" fmla="*/ 723276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3041 w 1277911"/>
              <a:gd name="connsiteY3" fmla="*/ 207445 h 1292902"/>
              <a:gd name="connsiteX4" fmla="*/ 289129 w 1277911"/>
              <a:gd name="connsiteY4" fmla="*/ 75430 h 1292902"/>
              <a:gd name="connsiteX5" fmla="*/ 382249 w 1277911"/>
              <a:gd name="connsiteY5" fmla="*/ 179882 h 1292902"/>
              <a:gd name="connsiteX6" fmla="*/ 400987 w 1277911"/>
              <a:gd name="connsiteY6" fmla="*/ 116174 h 1292902"/>
              <a:gd name="connsiteX7" fmla="*/ 464695 w 1277911"/>
              <a:gd name="connsiteY7" fmla="*/ 33728 h 1292902"/>
              <a:gd name="connsiteX8" fmla="*/ 524656 w 1277911"/>
              <a:gd name="connsiteY8" fmla="*/ 78699 h 1292902"/>
              <a:gd name="connsiteX9" fmla="*/ 573374 w 1277911"/>
              <a:gd name="connsiteY9" fmla="*/ 7495 h 1292902"/>
              <a:gd name="connsiteX10" fmla="*/ 610849 w 1277911"/>
              <a:gd name="connsiteY10" fmla="*/ 44971 h 1292902"/>
              <a:gd name="connsiteX11" fmla="*/ 644577 w 1277911"/>
              <a:gd name="connsiteY11" fmla="*/ 0 h 1292902"/>
              <a:gd name="connsiteX12" fmla="*/ 715780 w 1277911"/>
              <a:gd name="connsiteY12" fmla="*/ 56213 h 1292902"/>
              <a:gd name="connsiteX13" fmla="*/ 682052 w 1277911"/>
              <a:gd name="connsiteY13" fmla="*/ 97436 h 1292902"/>
              <a:gd name="connsiteX14" fmla="*/ 775741 w 1277911"/>
              <a:gd name="connsiteY14" fmla="*/ 153649 h 1292902"/>
              <a:gd name="connsiteX15" fmla="*/ 805041 w 1277911"/>
              <a:gd name="connsiteY15" fmla="*/ 119068 h 1292902"/>
              <a:gd name="connsiteX16" fmla="*/ 946767 w 1277911"/>
              <a:gd name="connsiteY16" fmla="*/ 134912 h 1292902"/>
              <a:gd name="connsiteX17" fmla="*/ 948128 w 1277911"/>
              <a:gd name="connsiteY17" fmla="*/ 191125 h 1292902"/>
              <a:gd name="connsiteX18" fmla="*/ 1068049 w 1277911"/>
              <a:gd name="connsiteY18" fmla="*/ 172387 h 1292902"/>
              <a:gd name="connsiteX19" fmla="*/ 1094282 w 1277911"/>
              <a:gd name="connsiteY19" fmla="*/ 281066 h 1292902"/>
              <a:gd name="connsiteX20" fmla="*/ 1199213 w 1277911"/>
              <a:gd name="connsiteY20" fmla="*/ 262328 h 1292902"/>
              <a:gd name="connsiteX21" fmla="*/ 1277911 w 1277911"/>
              <a:gd name="connsiteY21" fmla="*/ 858187 h 1292902"/>
              <a:gd name="connsiteX22" fmla="*/ 1202961 w 1277911"/>
              <a:gd name="connsiteY22" fmla="*/ 1180476 h 1292902"/>
              <a:gd name="connsiteX23" fmla="*/ 1113020 w 1277911"/>
              <a:gd name="connsiteY23" fmla="*/ 1139253 h 1292902"/>
              <a:gd name="connsiteX24" fmla="*/ 1049311 w 1277911"/>
              <a:gd name="connsiteY24" fmla="*/ 1094282 h 1292902"/>
              <a:gd name="connsiteX25" fmla="*/ 1000593 w 1277911"/>
              <a:gd name="connsiteY25" fmla="*/ 1217951 h 1292902"/>
              <a:gd name="connsiteX26" fmla="*/ 869429 w 1277911"/>
              <a:gd name="connsiteY26" fmla="*/ 1184223 h 1292902"/>
              <a:gd name="connsiteX27" fmla="*/ 858187 w 1277911"/>
              <a:gd name="connsiteY27" fmla="*/ 1292902 h 1292902"/>
              <a:gd name="connsiteX28" fmla="*/ 813216 w 1277911"/>
              <a:gd name="connsiteY28" fmla="*/ 1274164 h 1292902"/>
              <a:gd name="connsiteX29" fmla="*/ 824459 w 1277911"/>
              <a:gd name="connsiteY29" fmla="*/ 1172981 h 1292902"/>
              <a:gd name="connsiteX30" fmla="*/ 655820 w 1277911"/>
              <a:gd name="connsiteY30" fmla="*/ 1139253 h 1292902"/>
              <a:gd name="connsiteX31" fmla="*/ 670810 w 1277911"/>
              <a:gd name="connsiteY31" fmla="*/ 1049312 h 1292902"/>
              <a:gd name="connsiteX32" fmla="*/ 614597 w 1277911"/>
              <a:gd name="connsiteY32" fmla="*/ 1041817 h 1292902"/>
              <a:gd name="connsiteX33" fmla="*/ 562131 w 1277911"/>
              <a:gd name="connsiteY33" fmla="*/ 1026826 h 1292902"/>
              <a:gd name="connsiteX34" fmla="*/ 580869 w 1277911"/>
              <a:gd name="connsiteY34" fmla="*/ 970613 h 1292902"/>
              <a:gd name="connsiteX35" fmla="*/ 445957 w 1277911"/>
              <a:gd name="connsiteY35" fmla="*/ 974361 h 1292902"/>
              <a:gd name="connsiteX36" fmla="*/ 277318 w 1277911"/>
              <a:gd name="connsiteY36" fmla="*/ 966866 h 1292902"/>
              <a:gd name="connsiteX37" fmla="*/ 179882 w 1277911"/>
              <a:gd name="connsiteY37" fmla="*/ 966866 h 1292902"/>
              <a:gd name="connsiteX38" fmla="*/ 191124 w 1277911"/>
              <a:gd name="connsiteY38" fmla="*/ 835702 h 1292902"/>
              <a:gd name="connsiteX39" fmla="*/ 97436 w 1277911"/>
              <a:gd name="connsiteY39" fmla="*/ 835702 h 1292902"/>
              <a:gd name="connsiteX40" fmla="*/ 101183 w 1277911"/>
              <a:gd name="connsiteY40" fmla="*/ 723276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75430 h 1292902"/>
              <a:gd name="connsiteX5" fmla="*/ 382249 w 1277911"/>
              <a:gd name="connsiteY5" fmla="*/ 179882 h 1292902"/>
              <a:gd name="connsiteX6" fmla="*/ 400987 w 1277911"/>
              <a:gd name="connsiteY6" fmla="*/ 116174 h 1292902"/>
              <a:gd name="connsiteX7" fmla="*/ 464695 w 1277911"/>
              <a:gd name="connsiteY7" fmla="*/ 33728 h 1292902"/>
              <a:gd name="connsiteX8" fmla="*/ 524656 w 1277911"/>
              <a:gd name="connsiteY8" fmla="*/ 78699 h 1292902"/>
              <a:gd name="connsiteX9" fmla="*/ 573374 w 1277911"/>
              <a:gd name="connsiteY9" fmla="*/ 7495 h 1292902"/>
              <a:gd name="connsiteX10" fmla="*/ 610849 w 1277911"/>
              <a:gd name="connsiteY10" fmla="*/ 44971 h 1292902"/>
              <a:gd name="connsiteX11" fmla="*/ 644577 w 1277911"/>
              <a:gd name="connsiteY11" fmla="*/ 0 h 1292902"/>
              <a:gd name="connsiteX12" fmla="*/ 715780 w 1277911"/>
              <a:gd name="connsiteY12" fmla="*/ 56213 h 1292902"/>
              <a:gd name="connsiteX13" fmla="*/ 682052 w 1277911"/>
              <a:gd name="connsiteY13" fmla="*/ 97436 h 1292902"/>
              <a:gd name="connsiteX14" fmla="*/ 775741 w 1277911"/>
              <a:gd name="connsiteY14" fmla="*/ 153649 h 1292902"/>
              <a:gd name="connsiteX15" fmla="*/ 805041 w 1277911"/>
              <a:gd name="connsiteY15" fmla="*/ 119068 h 1292902"/>
              <a:gd name="connsiteX16" fmla="*/ 946767 w 1277911"/>
              <a:gd name="connsiteY16" fmla="*/ 134912 h 1292902"/>
              <a:gd name="connsiteX17" fmla="*/ 948128 w 1277911"/>
              <a:gd name="connsiteY17" fmla="*/ 191125 h 1292902"/>
              <a:gd name="connsiteX18" fmla="*/ 1068049 w 1277911"/>
              <a:gd name="connsiteY18" fmla="*/ 172387 h 1292902"/>
              <a:gd name="connsiteX19" fmla="*/ 1094282 w 1277911"/>
              <a:gd name="connsiteY19" fmla="*/ 281066 h 1292902"/>
              <a:gd name="connsiteX20" fmla="*/ 1199213 w 1277911"/>
              <a:gd name="connsiteY20" fmla="*/ 262328 h 1292902"/>
              <a:gd name="connsiteX21" fmla="*/ 1277911 w 1277911"/>
              <a:gd name="connsiteY21" fmla="*/ 858187 h 1292902"/>
              <a:gd name="connsiteX22" fmla="*/ 1202961 w 1277911"/>
              <a:gd name="connsiteY22" fmla="*/ 1180476 h 1292902"/>
              <a:gd name="connsiteX23" fmla="*/ 1113020 w 1277911"/>
              <a:gd name="connsiteY23" fmla="*/ 1139253 h 1292902"/>
              <a:gd name="connsiteX24" fmla="*/ 1049311 w 1277911"/>
              <a:gd name="connsiteY24" fmla="*/ 1094282 h 1292902"/>
              <a:gd name="connsiteX25" fmla="*/ 1000593 w 1277911"/>
              <a:gd name="connsiteY25" fmla="*/ 1217951 h 1292902"/>
              <a:gd name="connsiteX26" fmla="*/ 869429 w 1277911"/>
              <a:gd name="connsiteY26" fmla="*/ 1184223 h 1292902"/>
              <a:gd name="connsiteX27" fmla="*/ 858187 w 1277911"/>
              <a:gd name="connsiteY27" fmla="*/ 1292902 h 1292902"/>
              <a:gd name="connsiteX28" fmla="*/ 813216 w 1277911"/>
              <a:gd name="connsiteY28" fmla="*/ 1274164 h 1292902"/>
              <a:gd name="connsiteX29" fmla="*/ 824459 w 1277911"/>
              <a:gd name="connsiteY29" fmla="*/ 1172981 h 1292902"/>
              <a:gd name="connsiteX30" fmla="*/ 655820 w 1277911"/>
              <a:gd name="connsiteY30" fmla="*/ 1139253 h 1292902"/>
              <a:gd name="connsiteX31" fmla="*/ 670810 w 1277911"/>
              <a:gd name="connsiteY31" fmla="*/ 1049312 h 1292902"/>
              <a:gd name="connsiteX32" fmla="*/ 614597 w 1277911"/>
              <a:gd name="connsiteY32" fmla="*/ 1041817 h 1292902"/>
              <a:gd name="connsiteX33" fmla="*/ 562131 w 1277911"/>
              <a:gd name="connsiteY33" fmla="*/ 1026826 h 1292902"/>
              <a:gd name="connsiteX34" fmla="*/ 580869 w 1277911"/>
              <a:gd name="connsiteY34" fmla="*/ 970613 h 1292902"/>
              <a:gd name="connsiteX35" fmla="*/ 445957 w 1277911"/>
              <a:gd name="connsiteY35" fmla="*/ 974361 h 1292902"/>
              <a:gd name="connsiteX36" fmla="*/ 277318 w 1277911"/>
              <a:gd name="connsiteY36" fmla="*/ 966866 h 1292902"/>
              <a:gd name="connsiteX37" fmla="*/ 179882 w 1277911"/>
              <a:gd name="connsiteY37" fmla="*/ 966866 h 1292902"/>
              <a:gd name="connsiteX38" fmla="*/ 191124 w 1277911"/>
              <a:gd name="connsiteY38" fmla="*/ 835702 h 1292902"/>
              <a:gd name="connsiteX39" fmla="*/ 97436 w 1277911"/>
              <a:gd name="connsiteY39" fmla="*/ 835702 h 1292902"/>
              <a:gd name="connsiteX40" fmla="*/ 101183 w 1277911"/>
              <a:gd name="connsiteY40" fmla="*/ 723276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75430 h 1292902"/>
              <a:gd name="connsiteX5" fmla="*/ 382249 w 1277911"/>
              <a:gd name="connsiteY5" fmla="*/ 179882 h 1292902"/>
              <a:gd name="connsiteX6" fmla="*/ 408103 w 1277911"/>
              <a:gd name="connsiteY6" fmla="*/ 97551 h 1292902"/>
              <a:gd name="connsiteX7" fmla="*/ 464695 w 1277911"/>
              <a:gd name="connsiteY7" fmla="*/ 33728 h 1292902"/>
              <a:gd name="connsiteX8" fmla="*/ 524656 w 1277911"/>
              <a:gd name="connsiteY8" fmla="*/ 78699 h 1292902"/>
              <a:gd name="connsiteX9" fmla="*/ 573374 w 1277911"/>
              <a:gd name="connsiteY9" fmla="*/ 7495 h 1292902"/>
              <a:gd name="connsiteX10" fmla="*/ 610849 w 1277911"/>
              <a:gd name="connsiteY10" fmla="*/ 44971 h 1292902"/>
              <a:gd name="connsiteX11" fmla="*/ 644577 w 1277911"/>
              <a:gd name="connsiteY11" fmla="*/ 0 h 1292902"/>
              <a:gd name="connsiteX12" fmla="*/ 715780 w 1277911"/>
              <a:gd name="connsiteY12" fmla="*/ 56213 h 1292902"/>
              <a:gd name="connsiteX13" fmla="*/ 682052 w 1277911"/>
              <a:gd name="connsiteY13" fmla="*/ 97436 h 1292902"/>
              <a:gd name="connsiteX14" fmla="*/ 775741 w 1277911"/>
              <a:gd name="connsiteY14" fmla="*/ 153649 h 1292902"/>
              <a:gd name="connsiteX15" fmla="*/ 805041 w 1277911"/>
              <a:gd name="connsiteY15" fmla="*/ 119068 h 1292902"/>
              <a:gd name="connsiteX16" fmla="*/ 946767 w 1277911"/>
              <a:gd name="connsiteY16" fmla="*/ 134912 h 1292902"/>
              <a:gd name="connsiteX17" fmla="*/ 948128 w 1277911"/>
              <a:gd name="connsiteY17" fmla="*/ 191125 h 1292902"/>
              <a:gd name="connsiteX18" fmla="*/ 1068049 w 1277911"/>
              <a:gd name="connsiteY18" fmla="*/ 172387 h 1292902"/>
              <a:gd name="connsiteX19" fmla="*/ 1094282 w 1277911"/>
              <a:gd name="connsiteY19" fmla="*/ 281066 h 1292902"/>
              <a:gd name="connsiteX20" fmla="*/ 1199213 w 1277911"/>
              <a:gd name="connsiteY20" fmla="*/ 262328 h 1292902"/>
              <a:gd name="connsiteX21" fmla="*/ 1277911 w 1277911"/>
              <a:gd name="connsiteY21" fmla="*/ 858187 h 1292902"/>
              <a:gd name="connsiteX22" fmla="*/ 1202961 w 1277911"/>
              <a:gd name="connsiteY22" fmla="*/ 1180476 h 1292902"/>
              <a:gd name="connsiteX23" fmla="*/ 1113020 w 1277911"/>
              <a:gd name="connsiteY23" fmla="*/ 1139253 h 1292902"/>
              <a:gd name="connsiteX24" fmla="*/ 1049311 w 1277911"/>
              <a:gd name="connsiteY24" fmla="*/ 1094282 h 1292902"/>
              <a:gd name="connsiteX25" fmla="*/ 1000593 w 1277911"/>
              <a:gd name="connsiteY25" fmla="*/ 1217951 h 1292902"/>
              <a:gd name="connsiteX26" fmla="*/ 869429 w 1277911"/>
              <a:gd name="connsiteY26" fmla="*/ 1184223 h 1292902"/>
              <a:gd name="connsiteX27" fmla="*/ 858187 w 1277911"/>
              <a:gd name="connsiteY27" fmla="*/ 1292902 h 1292902"/>
              <a:gd name="connsiteX28" fmla="*/ 813216 w 1277911"/>
              <a:gd name="connsiteY28" fmla="*/ 1274164 h 1292902"/>
              <a:gd name="connsiteX29" fmla="*/ 824459 w 1277911"/>
              <a:gd name="connsiteY29" fmla="*/ 1172981 h 1292902"/>
              <a:gd name="connsiteX30" fmla="*/ 655820 w 1277911"/>
              <a:gd name="connsiteY30" fmla="*/ 1139253 h 1292902"/>
              <a:gd name="connsiteX31" fmla="*/ 670810 w 1277911"/>
              <a:gd name="connsiteY31" fmla="*/ 1049312 h 1292902"/>
              <a:gd name="connsiteX32" fmla="*/ 614597 w 1277911"/>
              <a:gd name="connsiteY32" fmla="*/ 1041817 h 1292902"/>
              <a:gd name="connsiteX33" fmla="*/ 562131 w 1277911"/>
              <a:gd name="connsiteY33" fmla="*/ 1026826 h 1292902"/>
              <a:gd name="connsiteX34" fmla="*/ 580869 w 1277911"/>
              <a:gd name="connsiteY34" fmla="*/ 970613 h 1292902"/>
              <a:gd name="connsiteX35" fmla="*/ 445957 w 1277911"/>
              <a:gd name="connsiteY35" fmla="*/ 974361 h 1292902"/>
              <a:gd name="connsiteX36" fmla="*/ 277318 w 1277911"/>
              <a:gd name="connsiteY36" fmla="*/ 966866 h 1292902"/>
              <a:gd name="connsiteX37" fmla="*/ 179882 w 1277911"/>
              <a:gd name="connsiteY37" fmla="*/ 966866 h 1292902"/>
              <a:gd name="connsiteX38" fmla="*/ 191124 w 1277911"/>
              <a:gd name="connsiteY38" fmla="*/ 835702 h 1292902"/>
              <a:gd name="connsiteX39" fmla="*/ 97436 w 1277911"/>
              <a:gd name="connsiteY39" fmla="*/ 835702 h 1292902"/>
              <a:gd name="connsiteX40" fmla="*/ 101183 w 1277911"/>
              <a:gd name="connsiteY40" fmla="*/ 723276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75430 h 1292902"/>
              <a:gd name="connsiteX5" fmla="*/ 405375 w 1277911"/>
              <a:gd name="connsiteY5" fmla="*/ 88627 h 1292902"/>
              <a:gd name="connsiteX6" fmla="*/ 408103 w 1277911"/>
              <a:gd name="connsiteY6" fmla="*/ 97551 h 1292902"/>
              <a:gd name="connsiteX7" fmla="*/ 464695 w 1277911"/>
              <a:gd name="connsiteY7" fmla="*/ 33728 h 1292902"/>
              <a:gd name="connsiteX8" fmla="*/ 524656 w 1277911"/>
              <a:gd name="connsiteY8" fmla="*/ 78699 h 1292902"/>
              <a:gd name="connsiteX9" fmla="*/ 573374 w 1277911"/>
              <a:gd name="connsiteY9" fmla="*/ 7495 h 1292902"/>
              <a:gd name="connsiteX10" fmla="*/ 610849 w 1277911"/>
              <a:gd name="connsiteY10" fmla="*/ 44971 h 1292902"/>
              <a:gd name="connsiteX11" fmla="*/ 644577 w 1277911"/>
              <a:gd name="connsiteY11" fmla="*/ 0 h 1292902"/>
              <a:gd name="connsiteX12" fmla="*/ 715780 w 1277911"/>
              <a:gd name="connsiteY12" fmla="*/ 56213 h 1292902"/>
              <a:gd name="connsiteX13" fmla="*/ 682052 w 1277911"/>
              <a:gd name="connsiteY13" fmla="*/ 97436 h 1292902"/>
              <a:gd name="connsiteX14" fmla="*/ 775741 w 1277911"/>
              <a:gd name="connsiteY14" fmla="*/ 153649 h 1292902"/>
              <a:gd name="connsiteX15" fmla="*/ 805041 w 1277911"/>
              <a:gd name="connsiteY15" fmla="*/ 119068 h 1292902"/>
              <a:gd name="connsiteX16" fmla="*/ 946767 w 1277911"/>
              <a:gd name="connsiteY16" fmla="*/ 134912 h 1292902"/>
              <a:gd name="connsiteX17" fmla="*/ 948128 w 1277911"/>
              <a:gd name="connsiteY17" fmla="*/ 191125 h 1292902"/>
              <a:gd name="connsiteX18" fmla="*/ 1068049 w 1277911"/>
              <a:gd name="connsiteY18" fmla="*/ 172387 h 1292902"/>
              <a:gd name="connsiteX19" fmla="*/ 1094282 w 1277911"/>
              <a:gd name="connsiteY19" fmla="*/ 281066 h 1292902"/>
              <a:gd name="connsiteX20" fmla="*/ 1199213 w 1277911"/>
              <a:gd name="connsiteY20" fmla="*/ 262328 h 1292902"/>
              <a:gd name="connsiteX21" fmla="*/ 1277911 w 1277911"/>
              <a:gd name="connsiteY21" fmla="*/ 858187 h 1292902"/>
              <a:gd name="connsiteX22" fmla="*/ 1202961 w 1277911"/>
              <a:gd name="connsiteY22" fmla="*/ 1180476 h 1292902"/>
              <a:gd name="connsiteX23" fmla="*/ 1113020 w 1277911"/>
              <a:gd name="connsiteY23" fmla="*/ 1139253 h 1292902"/>
              <a:gd name="connsiteX24" fmla="*/ 1049311 w 1277911"/>
              <a:gd name="connsiteY24" fmla="*/ 1094282 h 1292902"/>
              <a:gd name="connsiteX25" fmla="*/ 1000593 w 1277911"/>
              <a:gd name="connsiteY25" fmla="*/ 1217951 h 1292902"/>
              <a:gd name="connsiteX26" fmla="*/ 869429 w 1277911"/>
              <a:gd name="connsiteY26" fmla="*/ 1184223 h 1292902"/>
              <a:gd name="connsiteX27" fmla="*/ 858187 w 1277911"/>
              <a:gd name="connsiteY27" fmla="*/ 1292902 h 1292902"/>
              <a:gd name="connsiteX28" fmla="*/ 813216 w 1277911"/>
              <a:gd name="connsiteY28" fmla="*/ 1274164 h 1292902"/>
              <a:gd name="connsiteX29" fmla="*/ 824459 w 1277911"/>
              <a:gd name="connsiteY29" fmla="*/ 1172981 h 1292902"/>
              <a:gd name="connsiteX30" fmla="*/ 655820 w 1277911"/>
              <a:gd name="connsiteY30" fmla="*/ 1139253 h 1292902"/>
              <a:gd name="connsiteX31" fmla="*/ 670810 w 1277911"/>
              <a:gd name="connsiteY31" fmla="*/ 1049312 h 1292902"/>
              <a:gd name="connsiteX32" fmla="*/ 614597 w 1277911"/>
              <a:gd name="connsiteY32" fmla="*/ 1041817 h 1292902"/>
              <a:gd name="connsiteX33" fmla="*/ 562131 w 1277911"/>
              <a:gd name="connsiteY33" fmla="*/ 1026826 h 1292902"/>
              <a:gd name="connsiteX34" fmla="*/ 580869 w 1277911"/>
              <a:gd name="connsiteY34" fmla="*/ 970613 h 1292902"/>
              <a:gd name="connsiteX35" fmla="*/ 445957 w 1277911"/>
              <a:gd name="connsiteY35" fmla="*/ 974361 h 1292902"/>
              <a:gd name="connsiteX36" fmla="*/ 277318 w 1277911"/>
              <a:gd name="connsiteY36" fmla="*/ 966866 h 1292902"/>
              <a:gd name="connsiteX37" fmla="*/ 179882 w 1277911"/>
              <a:gd name="connsiteY37" fmla="*/ 966866 h 1292902"/>
              <a:gd name="connsiteX38" fmla="*/ 191124 w 1277911"/>
              <a:gd name="connsiteY38" fmla="*/ 835702 h 1292902"/>
              <a:gd name="connsiteX39" fmla="*/ 97436 w 1277911"/>
              <a:gd name="connsiteY39" fmla="*/ 835702 h 1292902"/>
              <a:gd name="connsiteX40" fmla="*/ 101183 w 1277911"/>
              <a:gd name="connsiteY40" fmla="*/ 723276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88627 h 1292902"/>
              <a:gd name="connsiteX6" fmla="*/ 408103 w 1277911"/>
              <a:gd name="connsiteY6" fmla="*/ 97551 h 1292902"/>
              <a:gd name="connsiteX7" fmla="*/ 464695 w 1277911"/>
              <a:gd name="connsiteY7" fmla="*/ 33728 h 1292902"/>
              <a:gd name="connsiteX8" fmla="*/ 524656 w 1277911"/>
              <a:gd name="connsiteY8" fmla="*/ 78699 h 1292902"/>
              <a:gd name="connsiteX9" fmla="*/ 573374 w 1277911"/>
              <a:gd name="connsiteY9" fmla="*/ 7495 h 1292902"/>
              <a:gd name="connsiteX10" fmla="*/ 610849 w 1277911"/>
              <a:gd name="connsiteY10" fmla="*/ 44971 h 1292902"/>
              <a:gd name="connsiteX11" fmla="*/ 644577 w 1277911"/>
              <a:gd name="connsiteY11" fmla="*/ 0 h 1292902"/>
              <a:gd name="connsiteX12" fmla="*/ 715780 w 1277911"/>
              <a:gd name="connsiteY12" fmla="*/ 56213 h 1292902"/>
              <a:gd name="connsiteX13" fmla="*/ 682052 w 1277911"/>
              <a:gd name="connsiteY13" fmla="*/ 97436 h 1292902"/>
              <a:gd name="connsiteX14" fmla="*/ 775741 w 1277911"/>
              <a:gd name="connsiteY14" fmla="*/ 153649 h 1292902"/>
              <a:gd name="connsiteX15" fmla="*/ 805041 w 1277911"/>
              <a:gd name="connsiteY15" fmla="*/ 119068 h 1292902"/>
              <a:gd name="connsiteX16" fmla="*/ 946767 w 1277911"/>
              <a:gd name="connsiteY16" fmla="*/ 134912 h 1292902"/>
              <a:gd name="connsiteX17" fmla="*/ 948128 w 1277911"/>
              <a:gd name="connsiteY17" fmla="*/ 191125 h 1292902"/>
              <a:gd name="connsiteX18" fmla="*/ 1068049 w 1277911"/>
              <a:gd name="connsiteY18" fmla="*/ 172387 h 1292902"/>
              <a:gd name="connsiteX19" fmla="*/ 1094282 w 1277911"/>
              <a:gd name="connsiteY19" fmla="*/ 281066 h 1292902"/>
              <a:gd name="connsiteX20" fmla="*/ 1199213 w 1277911"/>
              <a:gd name="connsiteY20" fmla="*/ 262328 h 1292902"/>
              <a:gd name="connsiteX21" fmla="*/ 1277911 w 1277911"/>
              <a:gd name="connsiteY21" fmla="*/ 858187 h 1292902"/>
              <a:gd name="connsiteX22" fmla="*/ 1202961 w 1277911"/>
              <a:gd name="connsiteY22" fmla="*/ 1180476 h 1292902"/>
              <a:gd name="connsiteX23" fmla="*/ 1113020 w 1277911"/>
              <a:gd name="connsiteY23" fmla="*/ 1139253 h 1292902"/>
              <a:gd name="connsiteX24" fmla="*/ 1049311 w 1277911"/>
              <a:gd name="connsiteY24" fmla="*/ 1094282 h 1292902"/>
              <a:gd name="connsiteX25" fmla="*/ 1000593 w 1277911"/>
              <a:gd name="connsiteY25" fmla="*/ 1217951 h 1292902"/>
              <a:gd name="connsiteX26" fmla="*/ 869429 w 1277911"/>
              <a:gd name="connsiteY26" fmla="*/ 1184223 h 1292902"/>
              <a:gd name="connsiteX27" fmla="*/ 858187 w 1277911"/>
              <a:gd name="connsiteY27" fmla="*/ 1292902 h 1292902"/>
              <a:gd name="connsiteX28" fmla="*/ 813216 w 1277911"/>
              <a:gd name="connsiteY28" fmla="*/ 1274164 h 1292902"/>
              <a:gd name="connsiteX29" fmla="*/ 824459 w 1277911"/>
              <a:gd name="connsiteY29" fmla="*/ 1172981 h 1292902"/>
              <a:gd name="connsiteX30" fmla="*/ 655820 w 1277911"/>
              <a:gd name="connsiteY30" fmla="*/ 1139253 h 1292902"/>
              <a:gd name="connsiteX31" fmla="*/ 670810 w 1277911"/>
              <a:gd name="connsiteY31" fmla="*/ 1049312 h 1292902"/>
              <a:gd name="connsiteX32" fmla="*/ 614597 w 1277911"/>
              <a:gd name="connsiteY32" fmla="*/ 1041817 h 1292902"/>
              <a:gd name="connsiteX33" fmla="*/ 562131 w 1277911"/>
              <a:gd name="connsiteY33" fmla="*/ 1026826 h 1292902"/>
              <a:gd name="connsiteX34" fmla="*/ 580869 w 1277911"/>
              <a:gd name="connsiteY34" fmla="*/ 970613 h 1292902"/>
              <a:gd name="connsiteX35" fmla="*/ 445957 w 1277911"/>
              <a:gd name="connsiteY35" fmla="*/ 974361 h 1292902"/>
              <a:gd name="connsiteX36" fmla="*/ 277318 w 1277911"/>
              <a:gd name="connsiteY36" fmla="*/ 966866 h 1292902"/>
              <a:gd name="connsiteX37" fmla="*/ 179882 w 1277911"/>
              <a:gd name="connsiteY37" fmla="*/ 966866 h 1292902"/>
              <a:gd name="connsiteX38" fmla="*/ 191124 w 1277911"/>
              <a:gd name="connsiteY38" fmla="*/ 835702 h 1292902"/>
              <a:gd name="connsiteX39" fmla="*/ 97436 w 1277911"/>
              <a:gd name="connsiteY39" fmla="*/ 835702 h 1292902"/>
              <a:gd name="connsiteX40" fmla="*/ 101183 w 1277911"/>
              <a:gd name="connsiteY40" fmla="*/ 723276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88627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179882 w 1277911"/>
              <a:gd name="connsiteY36" fmla="*/ 966866 h 1292902"/>
              <a:gd name="connsiteX37" fmla="*/ 191124 w 1277911"/>
              <a:gd name="connsiteY37" fmla="*/ 835702 h 1292902"/>
              <a:gd name="connsiteX38" fmla="*/ 97436 w 1277911"/>
              <a:gd name="connsiteY38" fmla="*/ 835702 h 1292902"/>
              <a:gd name="connsiteX39" fmla="*/ 101183 w 1277911"/>
              <a:gd name="connsiteY39" fmla="*/ 723276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179882 w 1277911"/>
              <a:gd name="connsiteY36" fmla="*/ 966866 h 1292902"/>
              <a:gd name="connsiteX37" fmla="*/ 191124 w 1277911"/>
              <a:gd name="connsiteY37" fmla="*/ 835702 h 1292902"/>
              <a:gd name="connsiteX38" fmla="*/ 97436 w 1277911"/>
              <a:gd name="connsiteY38" fmla="*/ 835702 h 1292902"/>
              <a:gd name="connsiteX39" fmla="*/ 101183 w 1277911"/>
              <a:gd name="connsiteY39" fmla="*/ 723276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179882 w 1277911"/>
              <a:gd name="connsiteY36" fmla="*/ 966866 h 1292902"/>
              <a:gd name="connsiteX37" fmla="*/ 191124 w 1277911"/>
              <a:gd name="connsiteY37" fmla="*/ 835702 h 1292902"/>
              <a:gd name="connsiteX38" fmla="*/ 97436 w 1277911"/>
              <a:gd name="connsiteY38" fmla="*/ 835702 h 1292902"/>
              <a:gd name="connsiteX39" fmla="*/ 115415 w 1277911"/>
              <a:gd name="connsiteY39" fmla="*/ 723276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179882 w 1277911"/>
              <a:gd name="connsiteY36" fmla="*/ 966866 h 1292902"/>
              <a:gd name="connsiteX37" fmla="*/ 191124 w 1277911"/>
              <a:gd name="connsiteY37" fmla="*/ 835702 h 1292902"/>
              <a:gd name="connsiteX38" fmla="*/ 104552 w 1277911"/>
              <a:gd name="connsiteY38" fmla="*/ 856188 h 1292902"/>
              <a:gd name="connsiteX39" fmla="*/ 115415 w 1277911"/>
              <a:gd name="connsiteY39" fmla="*/ 723276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179882 w 1277911"/>
              <a:gd name="connsiteY36" fmla="*/ 966866 h 1292902"/>
              <a:gd name="connsiteX37" fmla="*/ 189345 w 1277911"/>
              <a:gd name="connsiteY37" fmla="*/ 867362 h 1292902"/>
              <a:gd name="connsiteX38" fmla="*/ 104552 w 1277911"/>
              <a:gd name="connsiteY38" fmla="*/ 856188 h 1292902"/>
              <a:gd name="connsiteX39" fmla="*/ 115415 w 1277911"/>
              <a:gd name="connsiteY39" fmla="*/ 723276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179882 w 1277911"/>
              <a:gd name="connsiteY36" fmla="*/ 966866 h 1292902"/>
              <a:gd name="connsiteX37" fmla="*/ 189345 w 1277911"/>
              <a:gd name="connsiteY37" fmla="*/ 867362 h 1292902"/>
              <a:gd name="connsiteX38" fmla="*/ 106331 w 1277911"/>
              <a:gd name="connsiteY38" fmla="*/ 865500 h 1292902"/>
              <a:gd name="connsiteX39" fmla="*/ 115415 w 1277911"/>
              <a:gd name="connsiteY39" fmla="*/ 723276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179882 w 1277911"/>
              <a:gd name="connsiteY36" fmla="*/ 966866 h 1292902"/>
              <a:gd name="connsiteX37" fmla="*/ 189345 w 1277911"/>
              <a:gd name="connsiteY37" fmla="*/ 867362 h 1292902"/>
              <a:gd name="connsiteX38" fmla="*/ 106331 w 1277911"/>
              <a:gd name="connsiteY38" fmla="*/ 865500 h 1292902"/>
              <a:gd name="connsiteX39" fmla="*/ 120752 w 1277911"/>
              <a:gd name="connsiteY39" fmla="*/ 725138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179882 w 1277911"/>
              <a:gd name="connsiteY36" fmla="*/ 966866 h 1292902"/>
              <a:gd name="connsiteX37" fmla="*/ 226703 w 1277911"/>
              <a:gd name="connsiteY37" fmla="*/ 872949 h 1292902"/>
              <a:gd name="connsiteX38" fmla="*/ 106331 w 1277911"/>
              <a:gd name="connsiteY38" fmla="*/ 865500 h 1292902"/>
              <a:gd name="connsiteX39" fmla="*/ 120752 w 1277911"/>
              <a:gd name="connsiteY39" fmla="*/ 725138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179882 w 1277911"/>
              <a:gd name="connsiteY36" fmla="*/ 966866 h 1292902"/>
              <a:gd name="connsiteX37" fmla="*/ 226703 w 1277911"/>
              <a:gd name="connsiteY37" fmla="*/ 872949 h 1292902"/>
              <a:gd name="connsiteX38" fmla="*/ 108110 w 1277911"/>
              <a:gd name="connsiteY38" fmla="*/ 861775 h 1292902"/>
              <a:gd name="connsiteX39" fmla="*/ 120752 w 1277911"/>
              <a:gd name="connsiteY39" fmla="*/ 725138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77318 w 1277911"/>
              <a:gd name="connsiteY35" fmla="*/ 966866 h 1292902"/>
              <a:gd name="connsiteX36" fmla="*/ 220799 w 1277911"/>
              <a:gd name="connsiteY36" fmla="*/ 992939 h 1292902"/>
              <a:gd name="connsiteX37" fmla="*/ 226703 w 1277911"/>
              <a:gd name="connsiteY37" fmla="*/ 872949 h 1292902"/>
              <a:gd name="connsiteX38" fmla="*/ 108110 w 1277911"/>
              <a:gd name="connsiteY38" fmla="*/ 861775 h 1292902"/>
              <a:gd name="connsiteX39" fmla="*/ 120752 w 1277911"/>
              <a:gd name="connsiteY39" fmla="*/ 725138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45957 w 1277911"/>
              <a:gd name="connsiteY34" fmla="*/ 974361 h 1292902"/>
              <a:gd name="connsiteX35" fmla="*/ 220799 w 1277911"/>
              <a:gd name="connsiteY35" fmla="*/ 992939 h 1292902"/>
              <a:gd name="connsiteX36" fmla="*/ 226703 w 1277911"/>
              <a:gd name="connsiteY36" fmla="*/ 872949 h 1292902"/>
              <a:gd name="connsiteX37" fmla="*/ 108110 w 1277911"/>
              <a:gd name="connsiteY37" fmla="*/ 861775 h 1292902"/>
              <a:gd name="connsiteX38" fmla="*/ 120752 w 1277911"/>
              <a:gd name="connsiteY38" fmla="*/ 725138 h 1292902"/>
              <a:gd name="connsiteX39" fmla="*/ 0 w 1277911"/>
              <a:gd name="connsiteY39" fmla="*/ 713850 h 1292902"/>
              <a:gd name="connsiteX40" fmla="*/ 21085 w 1277911"/>
              <a:gd name="connsiteY40"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38841 w 1277911"/>
              <a:gd name="connsiteY34" fmla="*/ 1013470 h 1292902"/>
              <a:gd name="connsiteX35" fmla="*/ 220799 w 1277911"/>
              <a:gd name="connsiteY35" fmla="*/ 992939 h 1292902"/>
              <a:gd name="connsiteX36" fmla="*/ 226703 w 1277911"/>
              <a:gd name="connsiteY36" fmla="*/ 872949 h 1292902"/>
              <a:gd name="connsiteX37" fmla="*/ 108110 w 1277911"/>
              <a:gd name="connsiteY37" fmla="*/ 861775 h 1292902"/>
              <a:gd name="connsiteX38" fmla="*/ 120752 w 1277911"/>
              <a:gd name="connsiteY38" fmla="*/ 725138 h 1292902"/>
              <a:gd name="connsiteX39" fmla="*/ 0 w 1277911"/>
              <a:gd name="connsiteY39" fmla="*/ 713850 h 1292902"/>
              <a:gd name="connsiteX40" fmla="*/ 21085 w 1277911"/>
              <a:gd name="connsiteY40"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38841 w 1277911"/>
              <a:gd name="connsiteY34" fmla="*/ 1013470 h 1292902"/>
              <a:gd name="connsiteX35" fmla="*/ 353095 w 1277911"/>
              <a:gd name="connsiteY35" fmla="*/ 1008251 h 1292902"/>
              <a:gd name="connsiteX36" fmla="*/ 220799 w 1277911"/>
              <a:gd name="connsiteY36" fmla="*/ 992939 h 1292902"/>
              <a:gd name="connsiteX37" fmla="*/ 226703 w 1277911"/>
              <a:gd name="connsiteY37" fmla="*/ 872949 h 1292902"/>
              <a:gd name="connsiteX38" fmla="*/ 108110 w 1277911"/>
              <a:gd name="connsiteY38" fmla="*/ 861775 h 1292902"/>
              <a:gd name="connsiteX39" fmla="*/ 120752 w 1277911"/>
              <a:gd name="connsiteY39" fmla="*/ 725138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339218 w 1277911"/>
              <a:gd name="connsiteY34" fmla="*/ 1158732 h 1292902"/>
              <a:gd name="connsiteX35" fmla="*/ 353095 w 1277911"/>
              <a:gd name="connsiteY35" fmla="*/ 1008251 h 1292902"/>
              <a:gd name="connsiteX36" fmla="*/ 220799 w 1277911"/>
              <a:gd name="connsiteY36" fmla="*/ 992939 h 1292902"/>
              <a:gd name="connsiteX37" fmla="*/ 226703 w 1277911"/>
              <a:gd name="connsiteY37" fmla="*/ 872949 h 1292902"/>
              <a:gd name="connsiteX38" fmla="*/ 108110 w 1277911"/>
              <a:gd name="connsiteY38" fmla="*/ 861775 h 1292902"/>
              <a:gd name="connsiteX39" fmla="*/ 120752 w 1277911"/>
              <a:gd name="connsiteY39" fmla="*/ 725138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339218 w 1277911"/>
              <a:gd name="connsiteY34" fmla="*/ 1158732 h 1292902"/>
              <a:gd name="connsiteX35" fmla="*/ 353095 w 1277911"/>
              <a:gd name="connsiteY35" fmla="*/ 1008251 h 1292902"/>
              <a:gd name="connsiteX36" fmla="*/ 220799 w 1277911"/>
              <a:gd name="connsiteY36" fmla="*/ 992939 h 1292902"/>
              <a:gd name="connsiteX37" fmla="*/ 226703 w 1277911"/>
              <a:gd name="connsiteY37" fmla="*/ 872949 h 1292902"/>
              <a:gd name="connsiteX38" fmla="*/ 108110 w 1277911"/>
              <a:gd name="connsiteY38" fmla="*/ 861775 h 1292902"/>
              <a:gd name="connsiteX39" fmla="*/ 120752 w 1277911"/>
              <a:gd name="connsiteY39" fmla="*/ 725138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66949 w 1277911"/>
              <a:gd name="connsiteY34" fmla="*/ 1108818 h 1292902"/>
              <a:gd name="connsiteX35" fmla="*/ 339218 w 1277911"/>
              <a:gd name="connsiteY35" fmla="*/ 1158732 h 1292902"/>
              <a:gd name="connsiteX36" fmla="*/ 353095 w 1277911"/>
              <a:gd name="connsiteY36" fmla="*/ 1008251 h 1292902"/>
              <a:gd name="connsiteX37" fmla="*/ 220799 w 1277911"/>
              <a:gd name="connsiteY37" fmla="*/ 992939 h 1292902"/>
              <a:gd name="connsiteX38" fmla="*/ 226703 w 1277911"/>
              <a:gd name="connsiteY38" fmla="*/ 872949 h 1292902"/>
              <a:gd name="connsiteX39" fmla="*/ 108110 w 1277911"/>
              <a:gd name="connsiteY39" fmla="*/ 861775 h 1292902"/>
              <a:gd name="connsiteX40" fmla="*/ 120752 w 1277911"/>
              <a:gd name="connsiteY40" fmla="*/ 725138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56276 w 1277911"/>
              <a:gd name="connsiteY34" fmla="*/ 1159102 h 1292902"/>
              <a:gd name="connsiteX35" fmla="*/ 339218 w 1277911"/>
              <a:gd name="connsiteY35" fmla="*/ 1158732 h 1292902"/>
              <a:gd name="connsiteX36" fmla="*/ 353095 w 1277911"/>
              <a:gd name="connsiteY36" fmla="*/ 1008251 h 1292902"/>
              <a:gd name="connsiteX37" fmla="*/ 220799 w 1277911"/>
              <a:gd name="connsiteY37" fmla="*/ 992939 h 1292902"/>
              <a:gd name="connsiteX38" fmla="*/ 226703 w 1277911"/>
              <a:gd name="connsiteY38" fmla="*/ 872949 h 1292902"/>
              <a:gd name="connsiteX39" fmla="*/ 108110 w 1277911"/>
              <a:gd name="connsiteY39" fmla="*/ 861775 h 1292902"/>
              <a:gd name="connsiteX40" fmla="*/ 120752 w 1277911"/>
              <a:gd name="connsiteY40" fmla="*/ 725138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56276 w 1277911"/>
              <a:gd name="connsiteY34" fmla="*/ 1159102 h 1292902"/>
              <a:gd name="connsiteX35" fmla="*/ 339218 w 1277911"/>
              <a:gd name="connsiteY35" fmla="*/ 1158732 h 1292902"/>
              <a:gd name="connsiteX36" fmla="*/ 353095 w 1277911"/>
              <a:gd name="connsiteY36" fmla="*/ 1008251 h 1292902"/>
              <a:gd name="connsiteX37" fmla="*/ 220799 w 1277911"/>
              <a:gd name="connsiteY37" fmla="*/ 992939 h 1292902"/>
              <a:gd name="connsiteX38" fmla="*/ 226703 w 1277911"/>
              <a:gd name="connsiteY38" fmla="*/ 872949 h 1292902"/>
              <a:gd name="connsiteX39" fmla="*/ 108110 w 1277911"/>
              <a:gd name="connsiteY39" fmla="*/ 861775 h 1292902"/>
              <a:gd name="connsiteX40" fmla="*/ 120752 w 1277911"/>
              <a:gd name="connsiteY40" fmla="*/ 725138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580869 w 1277911"/>
              <a:gd name="connsiteY33" fmla="*/ 970613 h 1292902"/>
              <a:gd name="connsiteX34" fmla="*/ 459834 w 1277911"/>
              <a:gd name="connsiteY34" fmla="*/ 1177726 h 1292902"/>
              <a:gd name="connsiteX35" fmla="*/ 339218 w 1277911"/>
              <a:gd name="connsiteY35" fmla="*/ 1158732 h 1292902"/>
              <a:gd name="connsiteX36" fmla="*/ 353095 w 1277911"/>
              <a:gd name="connsiteY36" fmla="*/ 1008251 h 1292902"/>
              <a:gd name="connsiteX37" fmla="*/ 220799 w 1277911"/>
              <a:gd name="connsiteY37" fmla="*/ 992939 h 1292902"/>
              <a:gd name="connsiteX38" fmla="*/ 226703 w 1277911"/>
              <a:gd name="connsiteY38" fmla="*/ 872949 h 1292902"/>
              <a:gd name="connsiteX39" fmla="*/ 108110 w 1277911"/>
              <a:gd name="connsiteY39" fmla="*/ 861775 h 1292902"/>
              <a:gd name="connsiteX40" fmla="*/ 120752 w 1277911"/>
              <a:gd name="connsiteY40" fmla="*/ 725138 h 1292902"/>
              <a:gd name="connsiteX41" fmla="*/ 0 w 1277911"/>
              <a:gd name="connsiteY41" fmla="*/ 713850 h 1292902"/>
              <a:gd name="connsiteX42" fmla="*/ 21085 w 1277911"/>
              <a:gd name="connsiteY42"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562131 w 1277911"/>
              <a:gd name="connsiteY32" fmla="*/ 1026826 h 1292902"/>
              <a:gd name="connsiteX33" fmla="*/ 459834 w 1277911"/>
              <a:gd name="connsiteY33" fmla="*/ 1177726 h 1292902"/>
              <a:gd name="connsiteX34" fmla="*/ 339218 w 1277911"/>
              <a:gd name="connsiteY34" fmla="*/ 1158732 h 1292902"/>
              <a:gd name="connsiteX35" fmla="*/ 353095 w 1277911"/>
              <a:gd name="connsiteY35" fmla="*/ 1008251 h 1292902"/>
              <a:gd name="connsiteX36" fmla="*/ 220799 w 1277911"/>
              <a:gd name="connsiteY36" fmla="*/ 992939 h 1292902"/>
              <a:gd name="connsiteX37" fmla="*/ 226703 w 1277911"/>
              <a:gd name="connsiteY37" fmla="*/ 872949 h 1292902"/>
              <a:gd name="connsiteX38" fmla="*/ 108110 w 1277911"/>
              <a:gd name="connsiteY38" fmla="*/ 861775 h 1292902"/>
              <a:gd name="connsiteX39" fmla="*/ 120752 w 1277911"/>
              <a:gd name="connsiteY39" fmla="*/ 725138 h 1292902"/>
              <a:gd name="connsiteX40" fmla="*/ 0 w 1277911"/>
              <a:gd name="connsiteY40" fmla="*/ 713850 h 1292902"/>
              <a:gd name="connsiteX41" fmla="*/ 21085 w 1277911"/>
              <a:gd name="connsiteY41"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614597 w 1277911"/>
              <a:gd name="connsiteY31" fmla="*/ 1041817 h 1292902"/>
              <a:gd name="connsiteX32" fmla="*/ 459834 w 1277911"/>
              <a:gd name="connsiteY32" fmla="*/ 1177726 h 1292902"/>
              <a:gd name="connsiteX33" fmla="*/ 339218 w 1277911"/>
              <a:gd name="connsiteY33" fmla="*/ 1158732 h 1292902"/>
              <a:gd name="connsiteX34" fmla="*/ 353095 w 1277911"/>
              <a:gd name="connsiteY34" fmla="*/ 1008251 h 1292902"/>
              <a:gd name="connsiteX35" fmla="*/ 220799 w 1277911"/>
              <a:gd name="connsiteY35" fmla="*/ 992939 h 1292902"/>
              <a:gd name="connsiteX36" fmla="*/ 226703 w 1277911"/>
              <a:gd name="connsiteY36" fmla="*/ 872949 h 1292902"/>
              <a:gd name="connsiteX37" fmla="*/ 108110 w 1277911"/>
              <a:gd name="connsiteY37" fmla="*/ 861775 h 1292902"/>
              <a:gd name="connsiteX38" fmla="*/ 120752 w 1277911"/>
              <a:gd name="connsiteY38" fmla="*/ 725138 h 1292902"/>
              <a:gd name="connsiteX39" fmla="*/ 0 w 1277911"/>
              <a:gd name="connsiteY39" fmla="*/ 713850 h 1292902"/>
              <a:gd name="connsiteX40" fmla="*/ 21085 w 1277911"/>
              <a:gd name="connsiteY40"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70810 w 1277911"/>
              <a:gd name="connsiteY30" fmla="*/ 1049312 h 1292902"/>
              <a:gd name="connsiteX31" fmla="*/ 554112 w 1277911"/>
              <a:gd name="connsiteY31" fmla="*/ 1190804 h 1292902"/>
              <a:gd name="connsiteX32" fmla="*/ 459834 w 1277911"/>
              <a:gd name="connsiteY32" fmla="*/ 1177726 h 1292902"/>
              <a:gd name="connsiteX33" fmla="*/ 339218 w 1277911"/>
              <a:gd name="connsiteY33" fmla="*/ 1158732 h 1292902"/>
              <a:gd name="connsiteX34" fmla="*/ 353095 w 1277911"/>
              <a:gd name="connsiteY34" fmla="*/ 1008251 h 1292902"/>
              <a:gd name="connsiteX35" fmla="*/ 220799 w 1277911"/>
              <a:gd name="connsiteY35" fmla="*/ 992939 h 1292902"/>
              <a:gd name="connsiteX36" fmla="*/ 226703 w 1277911"/>
              <a:gd name="connsiteY36" fmla="*/ 872949 h 1292902"/>
              <a:gd name="connsiteX37" fmla="*/ 108110 w 1277911"/>
              <a:gd name="connsiteY37" fmla="*/ 861775 h 1292902"/>
              <a:gd name="connsiteX38" fmla="*/ 120752 w 1277911"/>
              <a:gd name="connsiteY38" fmla="*/ 725138 h 1292902"/>
              <a:gd name="connsiteX39" fmla="*/ 0 w 1277911"/>
              <a:gd name="connsiteY39" fmla="*/ 713850 h 1292902"/>
              <a:gd name="connsiteX40" fmla="*/ 21085 w 1277911"/>
              <a:gd name="connsiteY40"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55820 w 1277911"/>
              <a:gd name="connsiteY29" fmla="*/ 1139253 h 1292902"/>
              <a:gd name="connsiteX30" fmla="*/ 619220 w 1277911"/>
              <a:gd name="connsiteY30" fmla="*/ 1192712 h 1292902"/>
              <a:gd name="connsiteX31" fmla="*/ 554112 w 1277911"/>
              <a:gd name="connsiteY31" fmla="*/ 1190804 h 1292902"/>
              <a:gd name="connsiteX32" fmla="*/ 459834 w 1277911"/>
              <a:gd name="connsiteY32" fmla="*/ 1177726 h 1292902"/>
              <a:gd name="connsiteX33" fmla="*/ 339218 w 1277911"/>
              <a:gd name="connsiteY33" fmla="*/ 1158732 h 1292902"/>
              <a:gd name="connsiteX34" fmla="*/ 353095 w 1277911"/>
              <a:gd name="connsiteY34" fmla="*/ 1008251 h 1292902"/>
              <a:gd name="connsiteX35" fmla="*/ 220799 w 1277911"/>
              <a:gd name="connsiteY35" fmla="*/ 992939 h 1292902"/>
              <a:gd name="connsiteX36" fmla="*/ 226703 w 1277911"/>
              <a:gd name="connsiteY36" fmla="*/ 872949 h 1292902"/>
              <a:gd name="connsiteX37" fmla="*/ 108110 w 1277911"/>
              <a:gd name="connsiteY37" fmla="*/ 861775 h 1292902"/>
              <a:gd name="connsiteX38" fmla="*/ 120752 w 1277911"/>
              <a:gd name="connsiteY38" fmla="*/ 725138 h 1292902"/>
              <a:gd name="connsiteX39" fmla="*/ 0 w 1277911"/>
              <a:gd name="connsiteY39" fmla="*/ 713850 h 1292902"/>
              <a:gd name="connsiteX40" fmla="*/ 21085 w 1277911"/>
              <a:gd name="connsiteY40"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824459 w 1277911"/>
              <a:gd name="connsiteY28" fmla="*/ 1172981 h 1292902"/>
              <a:gd name="connsiteX29" fmla="*/ 684284 w 1277911"/>
              <a:gd name="connsiteY29" fmla="*/ 1202572 h 1292902"/>
              <a:gd name="connsiteX30" fmla="*/ 619220 w 1277911"/>
              <a:gd name="connsiteY30" fmla="*/ 1192712 h 1292902"/>
              <a:gd name="connsiteX31" fmla="*/ 554112 w 1277911"/>
              <a:gd name="connsiteY31" fmla="*/ 1190804 h 1292902"/>
              <a:gd name="connsiteX32" fmla="*/ 459834 w 1277911"/>
              <a:gd name="connsiteY32" fmla="*/ 1177726 h 1292902"/>
              <a:gd name="connsiteX33" fmla="*/ 339218 w 1277911"/>
              <a:gd name="connsiteY33" fmla="*/ 1158732 h 1292902"/>
              <a:gd name="connsiteX34" fmla="*/ 353095 w 1277911"/>
              <a:gd name="connsiteY34" fmla="*/ 1008251 h 1292902"/>
              <a:gd name="connsiteX35" fmla="*/ 220799 w 1277911"/>
              <a:gd name="connsiteY35" fmla="*/ 992939 h 1292902"/>
              <a:gd name="connsiteX36" fmla="*/ 226703 w 1277911"/>
              <a:gd name="connsiteY36" fmla="*/ 872949 h 1292902"/>
              <a:gd name="connsiteX37" fmla="*/ 108110 w 1277911"/>
              <a:gd name="connsiteY37" fmla="*/ 861775 h 1292902"/>
              <a:gd name="connsiteX38" fmla="*/ 120752 w 1277911"/>
              <a:gd name="connsiteY38" fmla="*/ 725138 h 1292902"/>
              <a:gd name="connsiteX39" fmla="*/ 0 w 1277911"/>
              <a:gd name="connsiteY39" fmla="*/ 713850 h 1292902"/>
              <a:gd name="connsiteX40" fmla="*/ 21085 w 1277911"/>
              <a:gd name="connsiteY40"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733732 w 1277911"/>
              <a:gd name="connsiteY28" fmla="*/ 1208366 h 1292902"/>
              <a:gd name="connsiteX29" fmla="*/ 684284 w 1277911"/>
              <a:gd name="connsiteY29" fmla="*/ 1202572 h 1292902"/>
              <a:gd name="connsiteX30" fmla="*/ 619220 w 1277911"/>
              <a:gd name="connsiteY30" fmla="*/ 1192712 h 1292902"/>
              <a:gd name="connsiteX31" fmla="*/ 554112 w 1277911"/>
              <a:gd name="connsiteY31" fmla="*/ 1190804 h 1292902"/>
              <a:gd name="connsiteX32" fmla="*/ 459834 w 1277911"/>
              <a:gd name="connsiteY32" fmla="*/ 1177726 h 1292902"/>
              <a:gd name="connsiteX33" fmla="*/ 339218 w 1277911"/>
              <a:gd name="connsiteY33" fmla="*/ 1158732 h 1292902"/>
              <a:gd name="connsiteX34" fmla="*/ 353095 w 1277911"/>
              <a:gd name="connsiteY34" fmla="*/ 1008251 h 1292902"/>
              <a:gd name="connsiteX35" fmla="*/ 220799 w 1277911"/>
              <a:gd name="connsiteY35" fmla="*/ 992939 h 1292902"/>
              <a:gd name="connsiteX36" fmla="*/ 226703 w 1277911"/>
              <a:gd name="connsiteY36" fmla="*/ 872949 h 1292902"/>
              <a:gd name="connsiteX37" fmla="*/ 108110 w 1277911"/>
              <a:gd name="connsiteY37" fmla="*/ 861775 h 1292902"/>
              <a:gd name="connsiteX38" fmla="*/ 120752 w 1277911"/>
              <a:gd name="connsiteY38" fmla="*/ 725138 h 1292902"/>
              <a:gd name="connsiteX39" fmla="*/ 0 w 1277911"/>
              <a:gd name="connsiteY39" fmla="*/ 713850 h 1292902"/>
              <a:gd name="connsiteX40" fmla="*/ 21085 w 1277911"/>
              <a:gd name="connsiteY40"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733732 w 1277911"/>
              <a:gd name="connsiteY28" fmla="*/ 1208366 h 1292902"/>
              <a:gd name="connsiteX29" fmla="*/ 684284 w 1277911"/>
              <a:gd name="connsiteY29" fmla="*/ 1202572 h 1292902"/>
              <a:gd name="connsiteX30" fmla="*/ 619220 w 1277911"/>
              <a:gd name="connsiteY30" fmla="*/ 1192712 h 1292902"/>
              <a:gd name="connsiteX31" fmla="*/ 554112 w 1277911"/>
              <a:gd name="connsiteY31" fmla="*/ 1190804 h 1292902"/>
              <a:gd name="connsiteX32" fmla="*/ 459834 w 1277911"/>
              <a:gd name="connsiteY32" fmla="*/ 1177726 h 1292902"/>
              <a:gd name="connsiteX33" fmla="*/ 339218 w 1277911"/>
              <a:gd name="connsiteY33" fmla="*/ 1158732 h 1292902"/>
              <a:gd name="connsiteX34" fmla="*/ 353095 w 1277911"/>
              <a:gd name="connsiteY34" fmla="*/ 1008251 h 1292902"/>
              <a:gd name="connsiteX35" fmla="*/ 220799 w 1277911"/>
              <a:gd name="connsiteY35" fmla="*/ 992939 h 1292902"/>
              <a:gd name="connsiteX36" fmla="*/ 226703 w 1277911"/>
              <a:gd name="connsiteY36" fmla="*/ 872949 h 1292902"/>
              <a:gd name="connsiteX37" fmla="*/ 108110 w 1277911"/>
              <a:gd name="connsiteY37" fmla="*/ 861775 h 1292902"/>
              <a:gd name="connsiteX38" fmla="*/ 120752 w 1277911"/>
              <a:gd name="connsiteY38" fmla="*/ 725138 h 1292902"/>
              <a:gd name="connsiteX39" fmla="*/ 0 w 1277911"/>
              <a:gd name="connsiteY39" fmla="*/ 713850 h 1292902"/>
              <a:gd name="connsiteX40" fmla="*/ 21085 w 1277911"/>
              <a:gd name="connsiteY40" fmla="*/ 457749 h 1292902"/>
              <a:gd name="connsiteX0" fmla="*/ 21085 w 1277911"/>
              <a:gd name="connsiteY0" fmla="*/ 457749 h 1292902"/>
              <a:gd name="connsiteX1" fmla="*/ 141398 w 1277911"/>
              <a:gd name="connsiteY1" fmla="*/ 464448 h 1292902"/>
              <a:gd name="connsiteX2" fmla="*/ 160966 w 1277911"/>
              <a:gd name="connsiteY2" fmla="*/ 199996 h 1292902"/>
              <a:gd name="connsiteX3" fmla="*/ 278378 w 1277911"/>
              <a:gd name="connsiteY3" fmla="*/ 207445 h 1292902"/>
              <a:gd name="connsiteX4" fmla="*/ 289129 w 1277911"/>
              <a:gd name="connsiteY4" fmla="*/ 81017 h 1292902"/>
              <a:gd name="connsiteX5" fmla="*/ 405375 w 1277911"/>
              <a:gd name="connsiteY5" fmla="*/ 92351 h 1292902"/>
              <a:gd name="connsiteX6" fmla="*/ 464695 w 1277911"/>
              <a:gd name="connsiteY6" fmla="*/ 33728 h 1292902"/>
              <a:gd name="connsiteX7" fmla="*/ 524656 w 1277911"/>
              <a:gd name="connsiteY7" fmla="*/ 78699 h 1292902"/>
              <a:gd name="connsiteX8" fmla="*/ 573374 w 1277911"/>
              <a:gd name="connsiteY8" fmla="*/ 7495 h 1292902"/>
              <a:gd name="connsiteX9" fmla="*/ 610849 w 1277911"/>
              <a:gd name="connsiteY9" fmla="*/ 44971 h 1292902"/>
              <a:gd name="connsiteX10" fmla="*/ 644577 w 1277911"/>
              <a:gd name="connsiteY10" fmla="*/ 0 h 1292902"/>
              <a:gd name="connsiteX11" fmla="*/ 715780 w 1277911"/>
              <a:gd name="connsiteY11" fmla="*/ 56213 h 1292902"/>
              <a:gd name="connsiteX12" fmla="*/ 682052 w 1277911"/>
              <a:gd name="connsiteY12" fmla="*/ 97436 h 1292902"/>
              <a:gd name="connsiteX13" fmla="*/ 775741 w 1277911"/>
              <a:gd name="connsiteY13" fmla="*/ 153649 h 1292902"/>
              <a:gd name="connsiteX14" fmla="*/ 805041 w 1277911"/>
              <a:gd name="connsiteY14" fmla="*/ 119068 h 1292902"/>
              <a:gd name="connsiteX15" fmla="*/ 946767 w 1277911"/>
              <a:gd name="connsiteY15" fmla="*/ 134912 h 1292902"/>
              <a:gd name="connsiteX16" fmla="*/ 948128 w 1277911"/>
              <a:gd name="connsiteY16" fmla="*/ 191125 h 1292902"/>
              <a:gd name="connsiteX17" fmla="*/ 1068049 w 1277911"/>
              <a:gd name="connsiteY17" fmla="*/ 172387 h 1292902"/>
              <a:gd name="connsiteX18" fmla="*/ 1094282 w 1277911"/>
              <a:gd name="connsiteY18" fmla="*/ 281066 h 1292902"/>
              <a:gd name="connsiteX19" fmla="*/ 1199213 w 1277911"/>
              <a:gd name="connsiteY19" fmla="*/ 262328 h 1292902"/>
              <a:gd name="connsiteX20" fmla="*/ 1277911 w 1277911"/>
              <a:gd name="connsiteY20" fmla="*/ 858187 h 1292902"/>
              <a:gd name="connsiteX21" fmla="*/ 1202961 w 1277911"/>
              <a:gd name="connsiteY21" fmla="*/ 1180476 h 1292902"/>
              <a:gd name="connsiteX22" fmla="*/ 1113020 w 1277911"/>
              <a:gd name="connsiteY22" fmla="*/ 1139253 h 1292902"/>
              <a:gd name="connsiteX23" fmla="*/ 1049311 w 1277911"/>
              <a:gd name="connsiteY23" fmla="*/ 1094282 h 1292902"/>
              <a:gd name="connsiteX24" fmla="*/ 1000593 w 1277911"/>
              <a:gd name="connsiteY24" fmla="*/ 1217951 h 1292902"/>
              <a:gd name="connsiteX25" fmla="*/ 869429 w 1277911"/>
              <a:gd name="connsiteY25" fmla="*/ 1184223 h 1292902"/>
              <a:gd name="connsiteX26" fmla="*/ 858187 w 1277911"/>
              <a:gd name="connsiteY26" fmla="*/ 1292902 h 1292902"/>
              <a:gd name="connsiteX27" fmla="*/ 813216 w 1277911"/>
              <a:gd name="connsiteY27" fmla="*/ 1274164 h 1292902"/>
              <a:gd name="connsiteX28" fmla="*/ 733732 w 1277911"/>
              <a:gd name="connsiteY28" fmla="*/ 1208366 h 1292902"/>
              <a:gd name="connsiteX29" fmla="*/ 684284 w 1277911"/>
              <a:gd name="connsiteY29" fmla="*/ 1202572 h 1292902"/>
              <a:gd name="connsiteX30" fmla="*/ 619220 w 1277911"/>
              <a:gd name="connsiteY30" fmla="*/ 1192712 h 1292902"/>
              <a:gd name="connsiteX31" fmla="*/ 554112 w 1277911"/>
              <a:gd name="connsiteY31" fmla="*/ 1190804 h 1292902"/>
              <a:gd name="connsiteX32" fmla="*/ 459834 w 1277911"/>
              <a:gd name="connsiteY32" fmla="*/ 1177726 h 1292902"/>
              <a:gd name="connsiteX33" fmla="*/ 339218 w 1277911"/>
              <a:gd name="connsiteY33" fmla="*/ 1158732 h 1292902"/>
              <a:gd name="connsiteX34" fmla="*/ 353095 w 1277911"/>
              <a:gd name="connsiteY34" fmla="*/ 1008251 h 1292902"/>
              <a:gd name="connsiteX35" fmla="*/ 220799 w 1277911"/>
              <a:gd name="connsiteY35" fmla="*/ 992939 h 1292902"/>
              <a:gd name="connsiteX36" fmla="*/ 226703 w 1277911"/>
              <a:gd name="connsiteY36" fmla="*/ 872949 h 1292902"/>
              <a:gd name="connsiteX37" fmla="*/ 108110 w 1277911"/>
              <a:gd name="connsiteY37" fmla="*/ 861775 h 1292902"/>
              <a:gd name="connsiteX38" fmla="*/ 120752 w 1277911"/>
              <a:gd name="connsiteY38" fmla="*/ 725138 h 1292902"/>
              <a:gd name="connsiteX39" fmla="*/ 0 w 1277911"/>
              <a:gd name="connsiteY39" fmla="*/ 713850 h 1292902"/>
              <a:gd name="connsiteX40" fmla="*/ 21085 w 1277911"/>
              <a:gd name="connsiteY40" fmla="*/ 457749 h 1292902"/>
              <a:gd name="connsiteX0" fmla="*/ 21085 w 1277911"/>
              <a:gd name="connsiteY0" fmla="*/ 457749 h 1300237"/>
              <a:gd name="connsiteX1" fmla="*/ 141398 w 1277911"/>
              <a:gd name="connsiteY1" fmla="*/ 464448 h 1300237"/>
              <a:gd name="connsiteX2" fmla="*/ 160966 w 1277911"/>
              <a:gd name="connsiteY2" fmla="*/ 199996 h 1300237"/>
              <a:gd name="connsiteX3" fmla="*/ 278378 w 1277911"/>
              <a:gd name="connsiteY3" fmla="*/ 207445 h 1300237"/>
              <a:gd name="connsiteX4" fmla="*/ 289129 w 1277911"/>
              <a:gd name="connsiteY4" fmla="*/ 81017 h 1300237"/>
              <a:gd name="connsiteX5" fmla="*/ 405375 w 1277911"/>
              <a:gd name="connsiteY5" fmla="*/ 92351 h 1300237"/>
              <a:gd name="connsiteX6" fmla="*/ 464695 w 1277911"/>
              <a:gd name="connsiteY6" fmla="*/ 33728 h 1300237"/>
              <a:gd name="connsiteX7" fmla="*/ 524656 w 1277911"/>
              <a:gd name="connsiteY7" fmla="*/ 78699 h 1300237"/>
              <a:gd name="connsiteX8" fmla="*/ 573374 w 1277911"/>
              <a:gd name="connsiteY8" fmla="*/ 7495 h 1300237"/>
              <a:gd name="connsiteX9" fmla="*/ 610849 w 1277911"/>
              <a:gd name="connsiteY9" fmla="*/ 44971 h 1300237"/>
              <a:gd name="connsiteX10" fmla="*/ 644577 w 1277911"/>
              <a:gd name="connsiteY10" fmla="*/ 0 h 1300237"/>
              <a:gd name="connsiteX11" fmla="*/ 715780 w 1277911"/>
              <a:gd name="connsiteY11" fmla="*/ 56213 h 1300237"/>
              <a:gd name="connsiteX12" fmla="*/ 682052 w 1277911"/>
              <a:gd name="connsiteY12" fmla="*/ 97436 h 1300237"/>
              <a:gd name="connsiteX13" fmla="*/ 775741 w 1277911"/>
              <a:gd name="connsiteY13" fmla="*/ 153649 h 1300237"/>
              <a:gd name="connsiteX14" fmla="*/ 805041 w 1277911"/>
              <a:gd name="connsiteY14" fmla="*/ 119068 h 1300237"/>
              <a:gd name="connsiteX15" fmla="*/ 946767 w 1277911"/>
              <a:gd name="connsiteY15" fmla="*/ 134912 h 1300237"/>
              <a:gd name="connsiteX16" fmla="*/ 948128 w 1277911"/>
              <a:gd name="connsiteY16" fmla="*/ 191125 h 1300237"/>
              <a:gd name="connsiteX17" fmla="*/ 1068049 w 1277911"/>
              <a:gd name="connsiteY17" fmla="*/ 172387 h 1300237"/>
              <a:gd name="connsiteX18" fmla="*/ 1094282 w 1277911"/>
              <a:gd name="connsiteY18" fmla="*/ 281066 h 1300237"/>
              <a:gd name="connsiteX19" fmla="*/ 1199213 w 1277911"/>
              <a:gd name="connsiteY19" fmla="*/ 262328 h 1300237"/>
              <a:gd name="connsiteX20" fmla="*/ 1277911 w 1277911"/>
              <a:gd name="connsiteY20" fmla="*/ 858187 h 1300237"/>
              <a:gd name="connsiteX21" fmla="*/ 1202961 w 1277911"/>
              <a:gd name="connsiteY21" fmla="*/ 1180476 h 1300237"/>
              <a:gd name="connsiteX22" fmla="*/ 1113020 w 1277911"/>
              <a:gd name="connsiteY22" fmla="*/ 1139253 h 1300237"/>
              <a:gd name="connsiteX23" fmla="*/ 1049311 w 1277911"/>
              <a:gd name="connsiteY23" fmla="*/ 1094282 h 1300237"/>
              <a:gd name="connsiteX24" fmla="*/ 1000593 w 1277911"/>
              <a:gd name="connsiteY24" fmla="*/ 1217951 h 1300237"/>
              <a:gd name="connsiteX25" fmla="*/ 869429 w 1277911"/>
              <a:gd name="connsiteY25" fmla="*/ 1184223 h 1300237"/>
              <a:gd name="connsiteX26" fmla="*/ 858187 w 1277911"/>
              <a:gd name="connsiteY26" fmla="*/ 1292902 h 1300237"/>
              <a:gd name="connsiteX27" fmla="*/ 726046 w 1277911"/>
              <a:gd name="connsiteY27" fmla="*/ 1300237 h 1300237"/>
              <a:gd name="connsiteX28" fmla="*/ 733732 w 1277911"/>
              <a:gd name="connsiteY28" fmla="*/ 1208366 h 1300237"/>
              <a:gd name="connsiteX29" fmla="*/ 684284 w 1277911"/>
              <a:gd name="connsiteY29" fmla="*/ 1202572 h 1300237"/>
              <a:gd name="connsiteX30" fmla="*/ 619220 w 1277911"/>
              <a:gd name="connsiteY30" fmla="*/ 1192712 h 1300237"/>
              <a:gd name="connsiteX31" fmla="*/ 554112 w 1277911"/>
              <a:gd name="connsiteY31" fmla="*/ 1190804 h 1300237"/>
              <a:gd name="connsiteX32" fmla="*/ 459834 w 1277911"/>
              <a:gd name="connsiteY32" fmla="*/ 1177726 h 1300237"/>
              <a:gd name="connsiteX33" fmla="*/ 339218 w 1277911"/>
              <a:gd name="connsiteY33" fmla="*/ 1158732 h 1300237"/>
              <a:gd name="connsiteX34" fmla="*/ 353095 w 1277911"/>
              <a:gd name="connsiteY34" fmla="*/ 1008251 h 1300237"/>
              <a:gd name="connsiteX35" fmla="*/ 220799 w 1277911"/>
              <a:gd name="connsiteY35" fmla="*/ 992939 h 1300237"/>
              <a:gd name="connsiteX36" fmla="*/ 226703 w 1277911"/>
              <a:gd name="connsiteY36" fmla="*/ 872949 h 1300237"/>
              <a:gd name="connsiteX37" fmla="*/ 108110 w 1277911"/>
              <a:gd name="connsiteY37" fmla="*/ 861775 h 1300237"/>
              <a:gd name="connsiteX38" fmla="*/ 120752 w 1277911"/>
              <a:gd name="connsiteY38" fmla="*/ 725138 h 1300237"/>
              <a:gd name="connsiteX39" fmla="*/ 0 w 1277911"/>
              <a:gd name="connsiteY39" fmla="*/ 713850 h 1300237"/>
              <a:gd name="connsiteX40" fmla="*/ 21085 w 1277911"/>
              <a:gd name="connsiteY40" fmla="*/ 457749 h 1300237"/>
              <a:gd name="connsiteX0" fmla="*/ 21085 w 1277911"/>
              <a:gd name="connsiteY0" fmla="*/ 457749 h 1320837"/>
              <a:gd name="connsiteX1" fmla="*/ 141398 w 1277911"/>
              <a:gd name="connsiteY1" fmla="*/ 464448 h 1320837"/>
              <a:gd name="connsiteX2" fmla="*/ 160966 w 1277911"/>
              <a:gd name="connsiteY2" fmla="*/ 199996 h 1320837"/>
              <a:gd name="connsiteX3" fmla="*/ 278378 w 1277911"/>
              <a:gd name="connsiteY3" fmla="*/ 207445 h 1320837"/>
              <a:gd name="connsiteX4" fmla="*/ 289129 w 1277911"/>
              <a:gd name="connsiteY4" fmla="*/ 81017 h 1320837"/>
              <a:gd name="connsiteX5" fmla="*/ 405375 w 1277911"/>
              <a:gd name="connsiteY5" fmla="*/ 92351 h 1320837"/>
              <a:gd name="connsiteX6" fmla="*/ 464695 w 1277911"/>
              <a:gd name="connsiteY6" fmla="*/ 33728 h 1320837"/>
              <a:gd name="connsiteX7" fmla="*/ 524656 w 1277911"/>
              <a:gd name="connsiteY7" fmla="*/ 78699 h 1320837"/>
              <a:gd name="connsiteX8" fmla="*/ 573374 w 1277911"/>
              <a:gd name="connsiteY8" fmla="*/ 7495 h 1320837"/>
              <a:gd name="connsiteX9" fmla="*/ 610849 w 1277911"/>
              <a:gd name="connsiteY9" fmla="*/ 44971 h 1320837"/>
              <a:gd name="connsiteX10" fmla="*/ 644577 w 1277911"/>
              <a:gd name="connsiteY10" fmla="*/ 0 h 1320837"/>
              <a:gd name="connsiteX11" fmla="*/ 715780 w 1277911"/>
              <a:gd name="connsiteY11" fmla="*/ 56213 h 1320837"/>
              <a:gd name="connsiteX12" fmla="*/ 682052 w 1277911"/>
              <a:gd name="connsiteY12" fmla="*/ 97436 h 1320837"/>
              <a:gd name="connsiteX13" fmla="*/ 775741 w 1277911"/>
              <a:gd name="connsiteY13" fmla="*/ 153649 h 1320837"/>
              <a:gd name="connsiteX14" fmla="*/ 805041 w 1277911"/>
              <a:gd name="connsiteY14" fmla="*/ 119068 h 1320837"/>
              <a:gd name="connsiteX15" fmla="*/ 946767 w 1277911"/>
              <a:gd name="connsiteY15" fmla="*/ 134912 h 1320837"/>
              <a:gd name="connsiteX16" fmla="*/ 948128 w 1277911"/>
              <a:gd name="connsiteY16" fmla="*/ 191125 h 1320837"/>
              <a:gd name="connsiteX17" fmla="*/ 1068049 w 1277911"/>
              <a:gd name="connsiteY17" fmla="*/ 172387 h 1320837"/>
              <a:gd name="connsiteX18" fmla="*/ 1094282 w 1277911"/>
              <a:gd name="connsiteY18" fmla="*/ 281066 h 1320837"/>
              <a:gd name="connsiteX19" fmla="*/ 1199213 w 1277911"/>
              <a:gd name="connsiteY19" fmla="*/ 262328 h 1320837"/>
              <a:gd name="connsiteX20" fmla="*/ 1277911 w 1277911"/>
              <a:gd name="connsiteY20" fmla="*/ 858187 h 1320837"/>
              <a:gd name="connsiteX21" fmla="*/ 1202961 w 1277911"/>
              <a:gd name="connsiteY21" fmla="*/ 1180476 h 1320837"/>
              <a:gd name="connsiteX22" fmla="*/ 1113020 w 1277911"/>
              <a:gd name="connsiteY22" fmla="*/ 1139253 h 1320837"/>
              <a:gd name="connsiteX23" fmla="*/ 1049311 w 1277911"/>
              <a:gd name="connsiteY23" fmla="*/ 1094282 h 1320837"/>
              <a:gd name="connsiteX24" fmla="*/ 1000593 w 1277911"/>
              <a:gd name="connsiteY24" fmla="*/ 1217951 h 1320837"/>
              <a:gd name="connsiteX25" fmla="*/ 869429 w 1277911"/>
              <a:gd name="connsiteY25" fmla="*/ 1184223 h 1320837"/>
              <a:gd name="connsiteX26" fmla="*/ 875977 w 1277911"/>
              <a:gd name="connsiteY26" fmla="*/ 1320837 h 1320837"/>
              <a:gd name="connsiteX27" fmla="*/ 726046 w 1277911"/>
              <a:gd name="connsiteY27" fmla="*/ 1300237 h 1320837"/>
              <a:gd name="connsiteX28" fmla="*/ 733732 w 1277911"/>
              <a:gd name="connsiteY28" fmla="*/ 1208366 h 1320837"/>
              <a:gd name="connsiteX29" fmla="*/ 684284 w 1277911"/>
              <a:gd name="connsiteY29" fmla="*/ 1202572 h 1320837"/>
              <a:gd name="connsiteX30" fmla="*/ 619220 w 1277911"/>
              <a:gd name="connsiteY30" fmla="*/ 1192712 h 1320837"/>
              <a:gd name="connsiteX31" fmla="*/ 554112 w 1277911"/>
              <a:gd name="connsiteY31" fmla="*/ 1190804 h 1320837"/>
              <a:gd name="connsiteX32" fmla="*/ 459834 w 1277911"/>
              <a:gd name="connsiteY32" fmla="*/ 1177726 h 1320837"/>
              <a:gd name="connsiteX33" fmla="*/ 339218 w 1277911"/>
              <a:gd name="connsiteY33" fmla="*/ 1158732 h 1320837"/>
              <a:gd name="connsiteX34" fmla="*/ 353095 w 1277911"/>
              <a:gd name="connsiteY34" fmla="*/ 1008251 h 1320837"/>
              <a:gd name="connsiteX35" fmla="*/ 220799 w 1277911"/>
              <a:gd name="connsiteY35" fmla="*/ 992939 h 1320837"/>
              <a:gd name="connsiteX36" fmla="*/ 226703 w 1277911"/>
              <a:gd name="connsiteY36" fmla="*/ 872949 h 1320837"/>
              <a:gd name="connsiteX37" fmla="*/ 108110 w 1277911"/>
              <a:gd name="connsiteY37" fmla="*/ 861775 h 1320837"/>
              <a:gd name="connsiteX38" fmla="*/ 120752 w 1277911"/>
              <a:gd name="connsiteY38" fmla="*/ 725138 h 1320837"/>
              <a:gd name="connsiteX39" fmla="*/ 0 w 1277911"/>
              <a:gd name="connsiteY39" fmla="*/ 713850 h 1320837"/>
              <a:gd name="connsiteX40" fmla="*/ 21085 w 1277911"/>
              <a:gd name="connsiteY40" fmla="*/ 457749 h 1320837"/>
              <a:gd name="connsiteX0" fmla="*/ 21085 w 1277911"/>
              <a:gd name="connsiteY0" fmla="*/ 457749 h 1320837"/>
              <a:gd name="connsiteX1" fmla="*/ 141398 w 1277911"/>
              <a:gd name="connsiteY1" fmla="*/ 464448 h 1320837"/>
              <a:gd name="connsiteX2" fmla="*/ 160966 w 1277911"/>
              <a:gd name="connsiteY2" fmla="*/ 199996 h 1320837"/>
              <a:gd name="connsiteX3" fmla="*/ 278378 w 1277911"/>
              <a:gd name="connsiteY3" fmla="*/ 207445 h 1320837"/>
              <a:gd name="connsiteX4" fmla="*/ 289129 w 1277911"/>
              <a:gd name="connsiteY4" fmla="*/ 81017 h 1320837"/>
              <a:gd name="connsiteX5" fmla="*/ 405375 w 1277911"/>
              <a:gd name="connsiteY5" fmla="*/ 92351 h 1320837"/>
              <a:gd name="connsiteX6" fmla="*/ 464695 w 1277911"/>
              <a:gd name="connsiteY6" fmla="*/ 33728 h 1320837"/>
              <a:gd name="connsiteX7" fmla="*/ 524656 w 1277911"/>
              <a:gd name="connsiteY7" fmla="*/ 78699 h 1320837"/>
              <a:gd name="connsiteX8" fmla="*/ 573374 w 1277911"/>
              <a:gd name="connsiteY8" fmla="*/ 7495 h 1320837"/>
              <a:gd name="connsiteX9" fmla="*/ 610849 w 1277911"/>
              <a:gd name="connsiteY9" fmla="*/ 44971 h 1320837"/>
              <a:gd name="connsiteX10" fmla="*/ 644577 w 1277911"/>
              <a:gd name="connsiteY10" fmla="*/ 0 h 1320837"/>
              <a:gd name="connsiteX11" fmla="*/ 715780 w 1277911"/>
              <a:gd name="connsiteY11" fmla="*/ 56213 h 1320837"/>
              <a:gd name="connsiteX12" fmla="*/ 682052 w 1277911"/>
              <a:gd name="connsiteY12" fmla="*/ 97436 h 1320837"/>
              <a:gd name="connsiteX13" fmla="*/ 775741 w 1277911"/>
              <a:gd name="connsiteY13" fmla="*/ 153649 h 1320837"/>
              <a:gd name="connsiteX14" fmla="*/ 805041 w 1277911"/>
              <a:gd name="connsiteY14" fmla="*/ 119068 h 1320837"/>
              <a:gd name="connsiteX15" fmla="*/ 946767 w 1277911"/>
              <a:gd name="connsiteY15" fmla="*/ 134912 h 1320837"/>
              <a:gd name="connsiteX16" fmla="*/ 948128 w 1277911"/>
              <a:gd name="connsiteY16" fmla="*/ 191125 h 1320837"/>
              <a:gd name="connsiteX17" fmla="*/ 1068049 w 1277911"/>
              <a:gd name="connsiteY17" fmla="*/ 172387 h 1320837"/>
              <a:gd name="connsiteX18" fmla="*/ 1094282 w 1277911"/>
              <a:gd name="connsiteY18" fmla="*/ 281066 h 1320837"/>
              <a:gd name="connsiteX19" fmla="*/ 1199213 w 1277911"/>
              <a:gd name="connsiteY19" fmla="*/ 262328 h 1320837"/>
              <a:gd name="connsiteX20" fmla="*/ 1277911 w 1277911"/>
              <a:gd name="connsiteY20" fmla="*/ 858187 h 1320837"/>
              <a:gd name="connsiteX21" fmla="*/ 1202961 w 1277911"/>
              <a:gd name="connsiteY21" fmla="*/ 1180476 h 1320837"/>
              <a:gd name="connsiteX22" fmla="*/ 1113020 w 1277911"/>
              <a:gd name="connsiteY22" fmla="*/ 1139253 h 1320837"/>
              <a:gd name="connsiteX23" fmla="*/ 1049311 w 1277911"/>
              <a:gd name="connsiteY23" fmla="*/ 1094282 h 1320837"/>
              <a:gd name="connsiteX24" fmla="*/ 1000593 w 1277911"/>
              <a:gd name="connsiteY24" fmla="*/ 1217951 h 1320837"/>
              <a:gd name="connsiteX25" fmla="*/ 869429 w 1277911"/>
              <a:gd name="connsiteY25" fmla="*/ 1184223 h 1320837"/>
              <a:gd name="connsiteX26" fmla="*/ 875977 w 1277911"/>
              <a:gd name="connsiteY26" fmla="*/ 1320837 h 1320837"/>
              <a:gd name="connsiteX27" fmla="*/ 724267 w 1277911"/>
              <a:gd name="connsiteY27" fmla="*/ 1303961 h 1320837"/>
              <a:gd name="connsiteX28" fmla="*/ 733732 w 1277911"/>
              <a:gd name="connsiteY28" fmla="*/ 1208366 h 1320837"/>
              <a:gd name="connsiteX29" fmla="*/ 684284 w 1277911"/>
              <a:gd name="connsiteY29" fmla="*/ 1202572 h 1320837"/>
              <a:gd name="connsiteX30" fmla="*/ 619220 w 1277911"/>
              <a:gd name="connsiteY30" fmla="*/ 1192712 h 1320837"/>
              <a:gd name="connsiteX31" fmla="*/ 554112 w 1277911"/>
              <a:gd name="connsiteY31" fmla="*/ 1190804 h 1320837"/>
              <a:gd name="connsiteX32" fmla="*/ 459834 w 1277911"/>
              <a:gd name="connsiteY32" fmla="*/ 1177726 h 1320837"/>
              <a:gd name="connsiteX33" fmla="*/ 339218 w 1277911"/>
              <a:gd name="connsiteY33" fmla="*/ 1158732 h 1320837"/>
              <a:gd name="connsiteX34" fmla="*/ 353095 w 1277911"/>
              <a:gd name="connsiteY34" fmla="*/ 1008251 h 1320837"/>
              <a:gd name="connsiteX35" fmla="*/ 220799 w 1277911"/>
              <a:gd name="connsiteY35" fmla="*/ 992939 h 1320837"/>
              <a:gd name="connsiteX36" fmla="*/ 226703 w 1277911"/>
              <a:gd name="connsiteY36" fmla="*/ 872949 h 1320837"/>
              <a:gd name="connsiteX37" fmla="*/ 108110 w 1277911"/>
              <a:gd name="connsiteY37" fmla="*/ 861775 h 1320837"/>
              <a:gd name="connsiteX38" fmla="*/ 120752 w 1277911"/>
              <a:gd name="connsiteY38" fmla="*/ 725138 h 1320837"/>
              <a:gd name="connsiteX39" fmla="*/ 0 w 1277911"/>
              <a:gd name="connsiteY39" fmla="*/ 713850 h 1320837"/>
              <a:gd name="connsiteX40" fmla="*/ 21085 w 1277911"/>
              <a:gd name="connsiteY40" fmla="*/ 457749 h 1320837"/>
              <a:gd name="connsiteX0" fmla="*/ 21085 w 1277911"/>
              <a:gd name="connsiteY0" fmla="*/ 457749 h 1320837"/>
              <a:gd name="connsiteX1" fmla="*/ 141398 w 1277911"/>
              <a:gd name="connsiteY1" fmla="*/ 464448 h 1320837"/>
              <a:gd name="connsiteX2" fmla="*/ 160966 w 1277911"/>
              <a:gd name="connsiteY2" fmla="*/ 199996 h 1320837"/>
              <a:gd name="connsiteX3" fmla="*/ 278378 w 1277911"/>
              <a:gd name="connsiteY3" fmla="*/ 207445 h 1320837"/>
              <a:gd name="connsiteX4" fmla="*/ 289129 w 1277911"/>
              <a:gd name="connsiteY4" fmla="*/ 81017 h 1320837"/>
              <a:gd name="connsiteX5" fmla="*/ 405375 w 1277911"/>
              <a:gd name="connsiteY5" fmla="*/ 92351 h 1320837"/>
              <a:gd name="connsiteX6" fmla="*/ 464695 w 1277911"/>
              <a:gd name="connsiteY6" fmla="*/ 33728 h 1320837"/>
              <a:gd name="connsiteX7" fmla="*/ 524656 w 1277911"/>
              <a:gd name="connsiteY7" fmla="*/ 78699 h 1320837"/>
              <a:gd name="connsiteX8" fmla="*/ 573374 w 1277911"/>
              <a:gd name="connsiteY8" fmla="*/ 7495 h 1320837"/>
              <a:gd name="connsiteX9" fmla="*/ 610849 w 1277911"/>
              <a:gd name="connsiteY9" fmla="*/ 44971 h 1320837"/>
              <a:gd name="connsiteX10" fmla="*/ 644577 w 1277911"/>
              <a:gd name="connsiteY10" fmla="*/ 0 h 1320837"/>
              <a:gd name="connsiteX11" fmla="*/ 715780 w 1277911"/>
              <a:gd name="connsiteY11" fmla="*/ 56213 h 1320837"/>
              <a:gd name="connsiteX12" fmla="*/ 682052 w 1277911"/>
              <a:gd name="connsiteY12" fmla="*/ 97436 h 1320837"/>
              <a:gd name="connsiteX13" fmla="*/ 775741 w 1277911"/>
              <a:gd name="connsiteY13" fmla="*/ 153649 h 1320837"/>
              <a:gd name="connsiteX14" fmla="*/ 805041 w 1277911"/>
              <a:gd name="connsiteY14" fmla="*/ 119068 h 1320837"/>
              <a:gd name="connsiteX15" fmla="*/ 946767 w 1277911"/>
              <a:gd name="connsiteY15" fmla="*/ 134912 h 1320837"/>
              <a:gd name="connsiteX16" fmla="*/ 948128 w 1277911"/>
              <a:gd name="connsiteY16" fmla="*/ 191125 h 1320837"/>
              <a:gd name="connsiteX17" fmla="*/ 1068049 w 1277911"/>
              <a:gd name="connsiteY17" fmla="*/ 172387 h 1320837"/>
              <a:gd name="connsiteX18" fmla="*/ 1094282 w 1277911"/>
              <a:gd name="connsiteY18" fmla="*/ 281066 h 1320837"/>
              <a:gd name="connsiteX19" fmla="*/ 1199213 w 1277911"/>
              <a:gd name="connsiteY19" fmla="*/ 262328 h 1320837"/>
              <a:gd name="connsiteX20" fmla="*/ 1277911 w 1277911"/>
              <a:gd name="connsiteY20" fmla="*/ 858187 h 1320837"/>
              <a:gd name="connsiteX21" fmla="*/ 1202961 w 1277911"/>
              <a:gd name="connsiteY21" fmla="*/ 1180476 h 1320837"/>
              <a:gd name="connsiteX22" fmla="*/ 1113020 w 1277911"/>
              <a:gd name="connsiteY22" fmla="*/ 1139253 h 1320837"/>
              <a:gd name="connsiteX23" fmla="*/ 1049311 w 1277911"/>
              <a:gd name="connsiteY23" fmla="*/ 1094282 h 1320837"/>
              <a:gd name="connsiteX24" fmla="*/ 1000593 w 1277911"/>
              <a:gd name="connsiteY24" fmla="*/ 1217951 h 1320837"/>
              <a:gd name="connsiteX25" fmla="*/ 876545 w 1277911"/>
              <a:gd name="connsiteY25" fmla="*/ 1219608 h 1320837"/>
              <a:gd name="connsiteX26" fmla="*/ 875977 w 1277911"/>
              <a:gd name="connsiteY26" fmla="*/ 1320837 h 1320837"/>
              <a:gd name="connsiteX27" fmla="*/ 724267 w 1277911"/>
              <a:gd name="connsiteY27" fmla="*/ 1303961 h 1320837"/>
              <a:gd name="connsiteX28" fmla="*/ 733732 w 1277911"/>
              <a:gd name="connsiteY28" fmla="*/ 1208366 h 1320837"/>
              <a:gd name="connsiteX29" fmla="*/ 684284 w 1277911"/>
              <a:gd name="connsiteY29" fmla="*/ 1202572 h 1320837"/>
              <a:gd name="connsiteX30" fmla="*/ 619220 w 1277911"/>
              <a:gd name="connsiteY30" fmla="*/ 1192712 h 1320837"/>
              <a:gd name="connsiteX31" fmla="*/ 554112 w 1277911"/>
              <a:gd name="connsiteY31" fmla="*/ 1190804 h 1320837"/>
              <a:gd name="connsiteX32" fmla="*/ 459834 w 1277911"/>
              <a:gd name="connsiteY32" fmla="*/ 1177726 h 1320837"/>
              <a:gd name="connsiteX33" fmla="*/ 339218 w 1277911"/>
              <a:gd name="connsiteY33" fmla="*/ 1158732 h 1320837"/>
              <a:gd name="connsiteX34" fmla="*/ 353095 w 1277911"/>
              <a:gd name="connsiteY34" fmla="*/ 1008251 h 1320837"/>
              <a:gd name="connsiteX35" fmla="*/ 220799 w 1277911"/>
              <a:gd name="connsiteY35" fmla="*/ 992939 h 1320837"/>
              <a:gd name="connsiteX36" fmla="*/ 226703 w 1277911"/>
              <a:gd name="connsiteY36" fmla="*/ 872949 h 1320837"/>
              <a:gd name="connsiteX37" fmla="*/ 108110 w 1277911"/>
              <a:gd name="connsiteY37" fmla="*/ 861775 h 1320837"/>
              <a:gd name="connsiteX38" fmla="*/ 120752 w 1277911"/>
              <a:gd name="connsiteY38" fmla="*/ 725138 h 1320837"/>
              <a:gd name="connsiteX39" fmla="*/ 0 w 1277911"/>
              <a:gd name="connsiteY39" fmla="*/ 713850 h 1320837"/>
              <a:gd name="connsiteX40" fmla="*/ 21085 w 1277911"/>
              <a:gd name="connsiteY40" fmla="*/ 457749 h 1320837"/>
              <a:gd name="connsiteX0" fmla="*/ 21085 w 1277911"/>
              <a:gd name="connsiteY0" fmla="*/ 457749 h 1320837"/>
              <a:gd name="connsiteX1" fmla="*/ 141398 w 1277911"/>
              <a:gd name="connsiteY1" fmla="*/ 464448 h 1320837"/>
              <a:gd name="connsiteX2" fmla="*/ 160966 w 1277911"/>
              <a:gd name="connsiteY2" fmla="*/ 199996 h 1320837"/>
              <a:gd name="connsiteX3" fmla="*/ 278378 w 1277911"/>
              <a:gd name="connsiteY3" fmla="*/ 207445 h 1320837"/>
              <a:gd name="connsiteX4" fmla="*/ 289129 w 1277911"/>
              <a:gd name="connsiteY4" fmla="*/ 81017 h 1320837"/>
              <a:gd name="connsiteX5" fmla="*/ 405375 w 1277911"/>
              <a:gd name="connsiteY5" fmla="*/ 92351 h 1320837"/>
              <a:gd name="connsiteX6" fmla="*/ 464695 w 1277911"/>
              <a:gd name="connsiteY6" fmla="*/ 33728 h 1320837"/>
              <a:gd name="connsiteX7" fmla="*/ 524656 w 1277911"/>
              <a:gd name="connsiteY7" fmla="*/ 78699 h 1320837"/>
              <a:gd name="connsiteX8" fmla="*/ 573374 w 1277911"/>
              <a:gd name="connsiteY8" fmla="*/ 7495 h 1320837"/>
              <a:gd name="connsiteX9" fmla="*/ 610849 w 1277911"/>
              <a:gd name="connsiteY9" fmla="*/ 44971 h 1320837"/>
              <a:gd name="connsiteX10" fmla="*/ 644577 w 1277911"/>
              <a:gd name="connsiteY10" fmla="*/ 0 h 1320837"/>
              <a:gd name="connsiteX11" fmla="*/ 715780 w 1277911"/>
              <a:gd name="connsiteY11" fmla="*/ 56213 h 1320837"/>
              <a:gd name="connsiteX12" fmla="*/ 682052 w 1277911"/>
              <a:gd name="connsiteY12" fmla="*/ 97436 h 1320837"/>
              <a:gd name="connsiteX13" fmla="*/ 775741 w 1277911"/>
              <a:gd name="connsiteY13" fmla="*/ 153649 h 1320837"/>
              <a:gd name="connsiteX14" fmla="*/ 805041 w 1277911"/>
              <a:gd name="connsiteY14" fmla="*/ 119068 h 1320837"/>
              <a:gd name="connsiteX15" fmla="*/ 946767 w 1277911"/>
              <a:gd name="connsiteY15" fmla="*/ 134912 h 1320837"/>
              <a:gd name="connsiteX16" fmla="*/ 948128 w 1277911"/>
              <a:gd name="connsiteY16" fmla="*/ 191125 h 1320837"/>
              <a:gd name="connsiteX17" fmla="*/ 1068049 w 1277911"/>
              <a:gd name="connsiteY17" fmla="*/ 172387 h 1320837"/>
              <a:gd name="connsiteX18" fmla="*/ 1094282 w 1277911"/>
              <a:gd name="connsiteY18" fmla="*/ 281066 h 1320837"/>
              <a:gd name="connsiteX19" fmla="*/ 1199213 w 1277911"/>
              <a:gd name="connsiteY19" fmla="*/ 262328 h 1320837"/>
              <a:gd name="connsiteX20" fmla="*/ 1277911 w 1277911"/>
              <a:gd name="connsiteY20" fmla="*/ 858187 h 1320837"/>
              <a:gd name="connsiteX21" fmla="*/ 1202961 w 1277911"/>
              <a:gd name="connsiteY21" fmla="*/ 1180476 h 1320837"/>
              <a:gd name="connsiteX22" fmla="*/ 1113020 w 1277911"/>
              <a:gd name="connsiteY22" fmla="*/ 1139253 h 1320837"/>
              <a:gd name="connsiteX23" fmla="*/ 1049311 w 1277911"/>
              <a:gd name="connsiteY23" fmla="*/ 1094282 h 1320837"/>
              <a:gd name="connsiteX24" fmla="*/ 988140 w 1277911"/>
              <a:gd name="connsiteY24" fmla="*/ 1234712 h 1320837"/>
              <a:gd name="connsiteX25" fmla="*/ 876545 w 1277911"/>
              <a:gd name="connsiteY25" fmla="*/ 1219608 h 1320837"/>
              <a:gd name="connsiteX26" fmla="*/ 875977 w 1277911"/>
              <a:gd name="connsiteY26" fmla="*/ 1320837 h 1320837"/>
              <a:gd name="connsiteX27" fmla="*/ 724267 w 1277911"/>
              <a:gd name="connsiteY27" fmla="*/ 1303961 h 1320837"/>
              <a:gd name="connsiteX28" fmla="*/ 733732 w 1277911"/>
              <a:gd name="connsiteY28" fmla="*/ 1208366 h 1320837"/>
              <a:gd name="connsiteX29" fmla="*/ 684284 w 1277911"/>
              <a:gd name="connsiteY29" fmla="*/ 1202572 h 1320837"/>
              <a:gd name="connsiteX30" fmla="*/ 619220 w 1277911"/>
              <a:gd name="connsiteY30" fmla="*/ 1192712 h 1320837"/>
              <a:gd name="connsiteX31" fmla="*/ 554112 w 1277911"/>
              <a:gd name="connsiteY31" fmla="*/ 1190804 h 1320837"/>
              <a:gd name="connsiteX32" fmla="*/ 459834 w 1277911"/>
              <a:gd name="connsiteY32" fmla="*/ 1177726 h 1320837"/>
              <a:gd name="connsiteX33" fmla="*/ 339218 w 1277911"/>
              <a:gd name="connsiteY33" fmla="*/ 1158732 h 1320837"/>
              <a:gd name="connsiteX34" fmla="*/ 353095 w 1277911"/>
              <a:gd name="connsiteY34" fmla="*/ 1008251 h 1320837"/>
              <a:gd name="connsiteX35" fmla="*/ 220799 w 1277911"/>
              <a:gd name="connsiteY35" fmla="*/ 992939 h 1320837"/>
              <a:gd name="connsiteX36" fmla="*/ 226703 w 1277911"/>
              <a:gd name="connsiteY36" fmla="*/ 872949 h 1320837"/>
              <a:gd name="connsiteX37" fmla="*/ 108110 w 1277911"/>
              <a:gd name="connsiteY37" fmla="*/ 861775 h 1320837"/>
              <a:gd name="connsiteX38" fmla="*/ 120752 w 1277911"/>
              <a:gd name="connsiteY38" fmla="*/ 725138 h 1320837"/>
              <a:gd name="connsiteX39" fmla="*/ 0 w 1277911"/>
              <a:gd name="connsiteY39" fmla="*/ 713850 h 1320837"/>
              <a:gd name="connsiteX40" fmla="*/ 21085 w 1277911"/>
              <a:gd name="connsiteY40" fmla="*/ 457749 h 1320837"/>
              <a:gd name="connsiteX0" fmla="*/ 21085 w 1277911"/>
              <a:gd name="connsiteY0" fmla="*/ 457749 h 1320837"/>
              <a:gd name="connsiteX1" fmla="*/ 141398 w 1277911"/>
              <a:gd name="connsiteY1" fmla="*/ 464448 h 1320837"/>
              <a:gd name="connsiteX2" fmla="*/ 160966 w 1277911"/>
              <a:gd name="connsiteY2" fmla="*/ 199996 h 1320837"/>
              <a:gd name="connsiteX3" fmla="*/ 278378 w 1277911"/>
              <a:gd name="connsiteY3" fmla="*/ 207445 h 1320837"/>
              <a:gd name="connsiteX4" fmla="*/ 289129 w 1277911"/>
              <a:gd name="connsiteY4" fmla="*/ 81017 h 1320837"/>
              <a:gd name="connsiteX5" fmla="*/ 405375 w 1277911"/>
              <a:gd name="connsiteY5" fmla="*/ 92351 h 1320837"/>
              <a:gd name="connsiteX6" fmla="*/ 464695 w 1277911"/>
              <a:gd name="connsiteY6" fmla="*/ 33728 h 1320837"/>
              <a:gd name="connsiteX7" fmla="*/ 524656 w 1277911"/>
              <a:gd name="connsiteY7" fmla="*/ 78699 h 1320837"/>
              <a:gd name="connsiteX8" fmla="*/ 573374 w 1277911"/>
              <a:gd name="connsiteY8" fmla="*/ 7495 h 1320837"/>
              <a:gd name="connsiteX9" fmla="*/ 610849 w 1277911"/>
              <a:gd name="connsiteY9" fmla="*/ 44971 h 1320837"/>
              <a:gd name="connsiteX10" fmla="*/ 644577 w 1277911"/>
              <a:gd name="connsiteY10" fmla="*/ 0 h 1320837"/>
              <a:gd name="connsiteX11" fmla="*/ 715780 w 1277911"/>
              <a:gd name="connsiteY11" fmla="*/ 56213 h 1320837"/>
              <a:gd name="connsiteX12" fmla="*/ 682052 w 1277911"/>
              <a:gd name="connsiteY12" fmla="*/ 97436 h 1320837"/>
              <a:gd name="connsiteX13" fmla="*/ 775741 w 1277911"/>
              <a:gd name="connsiteY13" fmla="*/ 153649 h 1320837"/>
              <a:gd name="connsiteX14" fmla="*/ 805041 w 1277911"/>
              <a:gd name="connsiteY14" fmla="*/ 119068 h 1320837"/>
              <a:gd name="connsiteX15" fmla="*/ 946767 w 1277911"/>
              <a:gd name="connsiteY15" fmla="*/ 134912 h 1320837"/>
              <a:gd name="connsiteX16" fmla="*/ 948128 w 1277911"/>
              <a:gd name="connsiteY16" fmla="*/ 191125 h 1320837"/>
              <a:gd name="connsiteX17" fmla="*/ 1068049 w 1277911"/>
              <a:gd name="connsiteY17" fmla="*/ 172387 h 1320837"/>
              <a:gd name="connsiteX18" fmla="*/ 1094282 w 1277911"/>
              <a:gd name="connsiteY18" fmla="*/ 281066 h 1320837"/>
              <a:gd name="connsiteX19" fmla="*/ 1199213 w 1277911"/>
              <a:gd name="connsiteY19" fmla="*/ 262328 h 1320837"/>
              <a:gd name="connsiteX20" fmla="*/ 1277911 w 1277911"/>
              <a:gd name="connsiteY20" fmla="*/ 858187 h 1320837"/>
              <a:gd name="connsiteX21" fmla="*/ 1202961 w 1277911"/>
              <a:gd name="connsiteY21" fmla="*/ 1180476 h 1320837"/>
              <a:gd name="connsiteX22" fmla="*/ 1113020 w 1277911"/>
              <a:gd name="connsiteY22" fmla="*/ 1139253 h 1320837"/>
              <a:gd name="connsiteX23" fmla="*/ 1004837 w 1277911"/>
              <a:gd name="connsiteY23" fmla="*/ 1101731 h 1320837"/>
              <a:gd name="connsiteX24" fmla="*/ 988140 w 1277911"/>
              <a:gd name="connsiteY24" fmla="*/ 1234712 h 1320837"/>
              <a:gd name="connsiteX25" fmla="*/ 876545 w 1277911"/>
              <a:gd name="connsiteY25" fmla="*/ 1219608 h 1320837"/>
              <a:gd name="connsiteX26" fmla="*/ 875977 w 1277911"/>
              <a:gd name="connsiteY26" fmla="*/ 1320837 h 1320837"/>
              <a:gd name="connsiteX27" fmla="*/ 724267 w 1277911"/>
              <a:gd name="connsiteY27" fmla="*/ 1303961 h 1320837"/>
              <a:gd name="connsiteX28" fmla="*/ 733732 w 1277911"/>
              <a:gd name="connsiteY28" fmla="*/ 1208366 h 1320837"/>
              <a:gd name="connsiteX29" fmla="*/ 684284 w 1277911"/>
              <a:gd name="connsiteY29" fmla="*/ 1202572 h 1320837"/>
              <a:gd name="connsiteX30" fmla="*/ 619220 w 1277911"/>
              <a:gd name="connsiteY30" fmla="*/ 1192712 h 1320837"/>
              <a:gd name="connsiteX31" fmla="*/ 554112 w 1277911"/>
              <a:gd name="connsiteY31" fmla="*/ 1190804 h 1320837"/>
              <a:gd name="connsiteX32" fmla="*/ 459834 w 1277911"/>
              <a:gd name="connsiteY32" fmla="*/ 1177726 h 1320837"/>
              <a:gd name="connsiteX33" fmla="*/ 339218 w 1277911"/>
              <a:gd name="connsiteY33" fmla="*/ 1158732 h 1320837"/>
              <a:gd name="connsiteX34" fmla="*/ 353095 w 1277911"/>
              <a:gd name="connsiteY34" fmla="*/ 1008251 h 1320837"/>
              <a:gd name="connsiteX35" fmla="*/ 220799 w 1277911"/>
              <a:gd name="connsiteY35" fmla="*/ 992939 h 1320837"/>
              <a:gd name="connsiteX36" fmla="*/ 226703 w 1277911"/>
              <a:gd name="connsiteY36" fmla="*/ 872949 h 1320837"/>
              <a:gd name="connsiteX37" fmla="*/ 108110 w 1277911"/>
              <a:gd name="connsiteY37" fmla="*/ 861775 h 1320837"/>
              <a:gd name="connsiteX38" fmla="*/ 120752 w 1277911"/>
              <a:gd name="connsiteY38" fmla="*/ 725138 h 1320837"/>
              <a:gd name="connsiteX39" fmla="*/ 0 w 1277911"/>
              <a:gd name="connsiteY39" fmla="*/ 713850 h 1320837"/>
              <a:gd name="connsiteX40" fmla="*/ 21085 w 1277911"/>
              <a:gd name="connsiteY40" fmla="*/ 457749 h 1320837"/>
              <a:gd name="connsiteX0" fmla="*/ 21085 w 1277911"/>
              <a:gd name="connsiteY0" fmla="*/ 457749 h 1320837"/>
              <a:gd name="connsiteX1" fmla="*/ 141398 w 1277911"/>
              <a:gd name="connsiteY1" fmla="*/ 464448 h 1320837"/>
              <a:gd name="connsiteX2" fmla="*/ 160966 w 1277911"/>
              <a:gd name="connsiteY2" fmla="*/ 199996 h 1320837"/>
              <a:gd name="connsiteX3" fmla="*/ 278378 w 1277911"/>
              <a:gd name="connsiteY3" fmla="*/ 207445 h 1320837"/>
              <a:gd name="connsiteX4" fmla="*/ 289129 w 1277911"/>
              <a:gd name="connsiteY4" fmla="*/ 81017 h 1320837"/>
              <a:gd name="connsiteX5" fmla="*/ 405375 w 1277911"/>
              <a:gd name="connsiteY5" fmla="*/ 92351 h 1320837"/>
              <a:gd name="connsiteX6" fmla="*/ 464695 w 1277911"/>
              <a:gd name="connsiteY6" fmla="*/ 33728 h 1320837"/>
              <a:gd name="connsiteX7" fmla="*/ 524656 w 1277911"/>
              <a:gd name="connsiteY7" fmla="*/ 78699 h 1320837"/>
              <a:gd name="connsiteX8" fmla="*/ 573374 w 1277911"/>
              <a:gd name="connsiteY8" fmla="*/ 7495 h 1320837"/>
              <a:gd name="connsiteX9" fmla="*/ 610849 w 1277911"/>
              <a:gd name="connsiteY9" fmla="*/ 44971 h 1320837"/>
              <a:gd name="connsiteX10" fmla="*/ 644577 w 1277911"/>
              <a:gd name="connsiteY10" fmla="*/ 0 h 1320837"/>
              <a:gd name="connsiteX11" fmla="*/ 715780 w 1277911"/>
              <a:gd name="connsiteY11" fmla="*/ 56213 h 1320837"/>
              <a:gd name="connsiteX12" fmla="*/ 682052 w 1277911"/>
              <a:gd name="connsiteY12" fmla="*/ 97436 h 1320837"/>
              <a:gd name="connsiteX13" fmla="*/ 775741 w 1277911"/>
              <a:gd name="connsiteY13" fmla="*/ 153649 h 1320837"/>
              <a:gd name="connsiteX14" fmla="*/ 805041 w 1277911"/>
              <a:gd name="connsiteY14" fmla="*/ 119068 h 1320837"/>
              <a:gd name="connsiteX15" fmla="*/ 946767 w 1277911"/>
              <a:gd name="connsiteY15" fmla="*/ 134912 h 1320837"/>
              <a:gd name="connsiteX16" fmla="*/ 948128 w 1277911"/>
              <a:gd name="connsiteY16" fmla="*/ 191125 h 1320837"/>
              <a:gd name="connsiteX17" fmla="*/ 1068049 w 1277911"/>
              <a:gd name="connsiteY17" fmla="*/ 172387 h 1320837"/>
              <a:gd name="connsiteX18" fmla="*/ 1094282 w 1277911"/>
              <a:gd name="connsiteY18" fmla="*/ 281066 h 1320837"/>
              <a:gd name="connsiteX19" fmla="*/ 1199213 w 1277911"/>
              <a:gd name="connsiteY19" fmla="*/ 262328 h 1320837"/>
              <a:gd name="connsiteX20" fmla="*/ 1277911 w 1277911"/>
              <a:gd name="connsiteY20" fmla="*/ 858187 h 1320837"/>
              <a:gd name="connsiteX21" fmla="*/ 1178055 w 1277911"/>
              <a:gd name="connsiteY21" fmla="*/ 1124606 h 1320837"/>
              <a:gd name="connsiteX22" fmla="*/ 1113020 w 1277911"/>
              <a:gd name="connsiteY22" fmla="*/ 1139253 h 1320837"/>
              <a:gd name="connsiteX23" fmla="*/ 1004837 w 1277911"/>
              <a:gd name="connsiteY23" fmla="*/ 1101731 h 1320837"/>
              <a:gd name="connsiteX24" fmla="*/ 988140 w 1277911"/>
              <a:gd name="connsiteY24" fmla="*/ 1234712 h 1320837"/>
              <a:gd name="connsiteX25" fmla="*/ 876545 w 1277911"/>
              <a:gd name="connsiteY25" fmla="*/ 1219608 h 1320837"/>
              <a:gd name="connsiteX26" fmla="*/ 875977 w 1277911"/>
              <a:gd name="connsiteY26" fmla="*/ 1320837 h 1320837"/>
              <a:gd name="connsiteX27" fmla="*/ 724267 w 1277911"/>
              <a:gd name="connsiteY27" fmla="*/ 1303961 h 1320837"/>
              <a:gd name="connsiteX28" fmla="*/ 733732 w 1277911"/>
              <a:gd name="connsiteY28" fmla="*/ 1208366 h 1320837"/>
              <a:gd name="connsiteX29" fmla="*/ 684284 w 1277911"/>
              <a:gd name="connsiteY29" fmla="*/ 1202572 h 1320837"/>
              <a:gd name="connsiteX30" fmla="*/ 619220 w 1277911"/>
              <a:gd name="connsiteY30" fmla="*/ 1192712 h 1320837"/>
              <a:gd name="connsiteX31" fmla="*/ 554112 w 1277911"/>
              <a:gd name="connsiteY31" fmla="*/ 1190804 h 1320837"/>
              <a:gd name="connsiteX32" fmla="*/ 459834 w 1277911"/>
              <a:gd name="connsiteY32" fmla="*/ 1177726 h 1320837"/>
              <a:gd name="connsiteX33" fmla="*/ 339218 w 1277911"/>
              <a:gd name="connsiteY33" fmla="*/ 1158732 h 1320837"/>
              <a:gd name="connsiteX34" fmla="*/ 353095 w 1277911"/>
              <a:gd name="connsiteY34" fmla="*/ 1008251 h 1320837"/>
              <a:gd name="connsiteX35" fmla="*/ 220799 w 1277911"/>
              <a:gd name="connsiteY35" fmla="*/ 992939 h 1320837"/>
              <a:gd name="connsiteX36" fmla="*/ 226703 w 1277911"/>
              <a:gd name="connsiteY36" fmla="*/ 872949 h 1320837"/>
              <a:gd name="connsiteX37" fmla="*/ 108110 w 1277911"/>
              <a:gd name="connsiteY37" fmla="*/ 861775 h 1320837"/>
              <a:gd name="connsiteX38" fmla="*/ 120752 w 1277911"/>
              <a:gd name="connsiteY38" fmla="*/ 725138 h 1320837"/>
              <a:gd name="connsiteX39" fmla="*/ 0 w 1277911"/>
              <a:gd name="connsiteY39" fmla="*/ 713850 h 1320837"/>
              <a:gd name="connsiteX40" fmla="*/ 21085 w 1277911"/>
              <a:gd name="connsiteY40" fmla="*/ 457749 h 1320837"/>
              <a:gd name="connsiteX0" fmla="*/ 21085 w 1277911"/>
              <a:gd name="connsiteY0" fmla="*/ 457749 h 1320837"/>
              <a:gd name="connsiteX1" fmla="*/ 141398 w 1277911"/>
              <a:gd name="connsiteY1" fmla="*/ 464448 h 1320837"/>
              <a:gd name="connsiteX2" fmla="*/ 160966 w 1277911"/>
              <a:gd name="connsiteY2" fmla="*/ 199996 h 1320837"/>
              <a:gd name="connsiteX3" fmla="*/ 278378 w 1277911"/>
              <a:gd name="connsiteY3" fmla="*/ 207445 h 1320837"/>
              <a:gd name="connsiteX4" fmla="*/ 289129 w 1277911"/>
              <a:gd name="connsiteY4" fmla="*/ 81017 h 1320837"/>
              <a:gd name="connsiteX5" fmla="*/ 405375 w 1277911"/>
              <a:gd name="connsiteY5" fmla="*/ 92351 h 1320837"/>
              <a:gd name="connsiteX6" fmla="*/ 464695 w 1277911"/>
              <a:gd name="connsiteY6" fmla="*/ 33728 h 1320837"/>
              <a:gd name="connsiteX7" fmla="*/ 524656 w 1277911"/>
              <a:gd name="connsiteY7" fmla="*/ 78699 h 1320837"/>
              <a:gd name="connsiteX8" fmla="*/ 573374 w 1277911"/>
              <a:gd name="connsiteY8" fmla="*/ 7495 h 1320837"/>
              <a:gd name="connsiteX9" fmla="*/ 610849 w 1277911"/>
              <a:gd name="connsiteY9" fmla="*/ 44971 h 1320837"/>
              <a:gd name="connsiteX10" fmla="*/ 644577 w 1277911"/>
              <a:gd name="connsiteY10" fmla="*/ 0 h 1320837"/>
              <a:gd name="connsiteX11" fmla="*/ 715780 w 1277911"/>
              <a:gd name="connsiteY11" fmla="*/ 56213 h 1320837"/>
              <a:gd name="connsiteX12" fmla="*/ 682052 w 1277911"/>
              <a:gd name="connsiteY12" fmla="*/ 97436 h 1320837"/>
              <a:gd name="connsiteX13" fmla="*/ 775741 w 1277911"/>
              <a:gd name="connsiteY13" fmla="*/ 153649 h 1320837"/>
              <a:gd name="connsiteX14" fmla="*/ 805041 w 1277911"/>
              <a:gd name="connsiteY14" fmla="*/ 119068 h 1320837"/>
              <a:gd name="connsiteX15" fmla="*/ 946767 w 1277911"/>
              <a:gd name="connsiteY15" fmla="*/ 134912 h 1320837"/>
              <a:gd name="connsiteX16" fmla="*/ 948128 w 1277911"/>
              <a:gd name="connsiteY16" fmla="*/ 191125 h 1320837"/>
              <a:gd name="connsiteX17" fmla="*/ 1068049 w 1277911"/>
              <a:gd name="connsiteY17" fmla="*/ 172387 h 1320837"/>
              <a:gd name="connsiteX18" fmla="*/ 1094282 w 1277911"/>
              <a:gd name="connsiteY18" fmla="*/ 281066 h 1320837"/>
              <a:gd name="connsiteX19" fmla="*/ 1199213 w 1277911"/>
              <a:gd name="connsiteY19" fmla="*/ 262328 h 1320837"/>
              <a:gd name="connsiteX20" fmla="*/ 1277911 w 1277911"/>
              <a:gd name="connsiteY20" fmla="*/ 858187 h 1320837"/>
              <a:gd name="connsiteX21" fmla="*/ 1178055 w 1277911"/>
              <a:gd name="connsiteY21" fmla="*/ 1124606 h 1320837"/>
              <a:gd name="connsiteX22" fmla="*/ 1004837 w 1277911"/>
              <a:gd name="connsiteY22" fmla="*/ 1101731 h 1320837"/>
              <a:gd name="connsiteX23" fmla="*/ 988140 w 1277911"/>
              <a:gd name="connsiteY23" fmla="*/ 1234712 h 1320837"/>
              <a:gd name="connsiteX24" fmla="*/ 876545 w 1277911"/>
              <a:gd name="connsiteY24" fmla="*/ 1219608 h 1320837"/>
              <a:gd name="connsiteX25" fmla="*/ 875977 w 1277911"/>
              <a:gd name="connsiteY25" fmla="*/ 1320837 h 1320837"/>
              <a:gd name="connsiteX26" fmla="*/ 724267 w 1277911"/>
              <a:gd name="connsiteY26" fmla="*/ 1303961 h 1320837"/>
              <a:gd name="connsiteX27" fmla="*/ 733732 w 1277911"/>
              <a:gd name="connsiteY27" fmla="*/ 1208366 h 1320837"/>
              <a:gd name="connsiteX28" fmla="*/ 684284 w 1277911"/>
              <a:gd name="connsiteY28" fmla="*/ 1202572 h 1320837"/>
              <a:gd name="connsiteX29" fmla="*/ 619220 w 1277911"/>
              <a:gd name="connsiteY29" fmla="*/ 1192712 h 1320837"/>
              <a:gd name="connsiteX30" fmla="*/ 554112 w 1277911"/>
              <a:gd name="connsiteY30" fmla="*/ 1190804 h 1320837"/>
              <a:gd name="connsiteX31" fmla="*/ 459834 w 1277911"/>
              <a:gd name="connsiteY31" fmla="*/ 1177726 h 1320837"/>
              <a:gd name="connsiteX32" fmla="*/ 339218 w 1277911"/>
              <a:gd name="connsiteY32" fmla="*/ 1158732 h 1320837"/>
              <a:gd name="connsiteX33" fmla="*/ 353095 w 1277911"/>
              <a:gd name="connsiteY33" fmla="*/ 1008251 h 1320837"/>
              <a:gd name="connsiteX34" fmla="*/ 220799 w 1277911"/>
              <a:gd name="connsiteY34" fmla="*/ 992939 h 1320837"/>
              <a:gd name="connsiteX35" fmla="*/ 226703 w 1277911"/>
              <a:gd name="connsiteY35" fmla="*/ 872949 h 1320837"/>
              <a:gd name="connsiteX36" fmla="*/ 108110 w 1277911"/>
              <a:gd name="connsiteY36" fmla="*/ 861775 h 1320837"/>
              <a:gd name="connsiteX37" fmla="*/ 120752 w 1277911"/>
              <a:gd name="connsiteY37" fmla="*/ 725138 h 1320837"/>
              <a:gd name="connsiteX38" fmla="*/ 0 w 1277911"/>
              <a:gd name="connsiteY38" fmla="*/ 713850 h 1320837"/>
              <a:gd name="connsiteX39" fmla="*/ 21085 w 1277911"/>
              <a:gd name="connsiteY39" fmla="*/ 457749 h 1320837"/>
              <a:gd name="connsiteX0" fmla="*/ 21085 w 1199213"/>
              <a:gd name="connsiteY0" fmla="*/ 457749 h 1320837"/>
              <a:gd name="connsiteX1" fmla="*/ 141398 w 1199213"/>
              <a:gd name="connsiteY1" fmla="*/ 464448 h 1320837"/>
              <a:gd name="connsiteX2" fmla="*/ 160966 w 1199213"/>
              <a:gd name="connsiteY2" fmla="*/ 199996 h 1320837"/>
              <a:gd name="connsiteX3" fmla="*/ 278378 w 1199213"/>
              <a:gd name="connsiteY3" fmla="*/ 207445 h 1320837"/>
              <a:gd name="connsiteX4" fmla="*/ 289129 w 1199213"/>
              <a:gd name="connsiteY4" fmla="*/ 81017 h 1320837"/>
              <a:gd name="connsiteX5" fmla="*/ 405375 w 1199213"/>
              <a:gd name="connsiteY5" fmla="*/ 92351 h 1320837"/>
              <a:gd name="connsiteX6" fmla="*/ 464695 w 1199213"/>
              <a:gd name="connsiteY6" fmla="*/ 33728 h 1320837"/>
              <a:gd name="connsiteX7" fmla="*/ 524656 w 1199213"/>
              <a:gd name="connsiteY7" fmla="*/ 78699 h 1320837"/>
              <a:gd name="connsiteX8" fmla="*/ 573374 w 1199213"/>
              <a:gd name="connsiteY8" fmla="*/ 7495 h 1320837"/>
              <a:gd name="connsiteX9" fmla="*/ 610849 w 1199213"/>
              <a:gd name="connsiteY9" fmla="*/ 44971 h 1320837"/>
              <a:gd name="connsiteX10" fmla="*/ 644577 w 1199213"/>
              <a:gd name="connsiteY10" fmla="*/ 0 h 1320837"/>
              <a:gd name="connsiteX11" fmla="*/ 715780 w 1199213"/>
              <a:gd name="connsiteY11" fmla="*/ 56213 h 1320837"/>
              <a:gd name="connsiteX12" fmla="*/ 682052 w 1199213"/>
              <a:gd name="connsiteY12" fmla="*/ 97436 h 1320837"/>
              <a:gd name="connsiteX13" fmla="*/ 775741 w 1199213"/>
              <a:gd name="connsiteY13" fmla="*/ 153649 h 1320837"/>
              <a:gd name="connsiteX14" fmla="*/ 805041 w 1199213"/>
              <a:gd name="connsiteY14" fmla="*/ 119068 h 1320837"/>
              <a:gd name="connsiteX15" fmla="*/ 946767 w 1199213"/>
              <a:gd name="connsiteY15" fmla="*/ 134912 h 1320837"/>
              <a:gd name="connsiteX16" fmla="*/ 948128 w 1199213"/>
              <a:gd name="connsiteY16" fmla="*/ 191125 h 1320837"/>
              <a:gd name="connsiteX17" fmla="*/ 1068049 w 1199213"/>
              <a:gd name="connsiteY17" fmla="*/ 172387 h 1320837"/>
              <a:gd name="connsiteX18" fmla="*/ 1094282 w 1199213"/>
              <a:gd name="connsiteY18" fmla="*/ 281066 h 1320837"/>
              <a:gd name="connsiteX19" fmla="*/ 1199213 w 1199213"/>
              <a:gd name="connsiteY19" fmla="*/ 262328 h 1320837"/>
              <a:gd name="connsiteX20" fmla="*/ 1192520 w 1199213"/>
              <a:gd name="connsiteY20" fmla="*/ 841425 h 1320837"/>
              <a:gd name="connsiteX21" fmla="*/ 1178055 w 1199213"/>
              <a:gd name="connsiteY21" fmla="*/ 1124606 h 1320837"/>
              <a:gd name="connsiteX22" fmla="*/ 1004837 w 1199213"/>
              <a:gd name="connsiteY22" fmla="*/ 1101731 h 1320837"/>
              <a:gd name="connsiteX23" fmla="*/ 988140 w 1199213"/>
              <a:gd name="connsiteY23" fmla="*/ 1234712 h 1320837"/>
              <a:gd name="connsiteX24" fmla="*/ 876545 w 1199213"/>
              <a:gd name="connsiteY24" fmla="*/ 1219608 h 1320837"/>
              <a:gd name="connsiteX25" fmla="*/ 875977 w 1199213"/>
              <a:gd name="connsiteY25" fmla="*/ 1320837 h 1320837"/>
              <a:gd name="connsiteX26" fmla="*/ 724267 w 1199213"/>
              <a:gd name="connsiteY26" fmla="*/ 1303961 h 1320837"/>
              <a:gd name="connsiteX27" fmla="*/ 733732 w 1199213"/>
              <a:gd name="connsiteY27" fmla="*/ 1208366 h 1320837"/>
              <a:gd name="connsiteX28" fmla="*/ 684284 w 1199213"/>
              <a:gd name="connsiteY28" fmla="*/ 1202572 h 1320837"/>
              <a:gd name="connsiteX29" fmla="*/ 619220 w 1199213"/>
              <a:gd name="connsiteY29" fmla="*/ 1192712 h 1320837"/>
              <a:gd name="connsiteX30" fmla="*/ 554112 w 1199213"/>
              <a:gd name="connsiteY30" fmla="*/ 1190804 h 1320837"/>
              <a:gd name="connsiteX31" fmla="*/ 459834 w 1199213"/>
              <a:gd name="connsiteY31" fmla="*/ 1177726 h 1320837"/>
              <a:gd name="connsiteX32" fmla="*/ 339218 w 1199213"/>
              <a:gd name="connsiteY32" fmla="*/ 1158732 h 1320837"/>
              <a:gd name="connsiteX33" fmla="*/ 353095 w 1199213"/>
              <a:gd name="connsiteY33" fmla="*/ 1008251 h 1320837"/>
              <a:gd name="connsiteX34" fmla="*/ 220799 w 1199213"/>
              <a:gd name="connsiteY34" fmla="*/ 992939 h 1320837"/>
              <a:gd name="connsiteX35" fmla="*/ 226703 w 1199213"/>
              <a:gd name="connsiteY35" fmla="*/ 872949 h 1320837"/>
              <a:gd name="connsiteX36" fmla="*/ 108110 w 1199213"/>
              <a:gd name="connsiteY36" fmla="*/ 861775 h 1320837"/>
              <a:gd name="connsiteX37" fmla="*/ 120752 w 1199213"/>
              <a:gd name="connsiteY37" fmla="*/ 725138 h 1320837"/>
              <a:gd name="connsiteX38" fmla="*/ 0 w 1199213"/>
              <a:gd name="connsiteY38" fmla="*/ 713850 h 1320837"/>
              <a:gd name="connsiteX39" fmla="*/ 21085 w 1199213"/>
              <a:gd name="connsiteY39" fmla="*/ 457749 h 1320837"/>
              <a:gd name="connsiteX0" fmla="*/ 21085 w 1199213"/>
              <a:gd name="connsiteY0" fmla="*/ 457749 h 1320837"/>
              <a:gd name="connsiteX1" fmla="*/ 141398 w 1199213"/>
              <a:gd name="connsiteY1" fmla="*/ 464448 h 1320837"/>
              <a:gd name="connsiteX2" fmla="*/ 160966 w 1199213"/>
              <a:gd name="connsiteY2" fmla="*/ 199996 h 1320837"/>
              <a:gd name="connsiteX3" fmla="*/ 278378 w 1199213"/>
              <a:gd name="connsiteY3" fmla="*/ 207445 h 1320837"/>
              <a:gd name="connsiteX4" fmla="*/ 289129 w 1199213"/>
              <a:gd name="connsiteY4" fmla="*/ 81017 h 1320837"/>
              <a:gd name="connsiteX5" fmla="*/ 405375 w 1199213"/>
              <a:gd name="connsiteY5" fmla="*/ 92351 h 1320837"/>
              <a:gd name="connsiteX6" fmla="*/ 464695 w 1199213"/>
              <a:gd name="connsiteY6" fmla="*/ 33728 h 1320837"/>
              <a:gd name="connsiteX7" fmla="*/ 524656 w 1199213"/>
              <a:gd name="connsiteY7" fmla="*/ 78699 h 1320837"/>
              <a:gd name="connsiteX8" fmla="*/ 573374 w 1199213"/>
              <a:gd name="connsiteY8" fmla="*/ 7495 h 1320837"/>
              <a:gd name="connsiteX9" fmla="*/ 610849 w 1199213"/>
              <a:gd name="connsiteY9" fmla="*/ 44971 h 1320837"/>
              <a:gd name="connsiteX10" fmla="*/ 644577 w 1199213"/>
              <a:gd name="connsiteY10" fmla="*/ 0 h 1320837"/>
              <a:gd name="connsiteX11" fmla="*/ 715780 w 1199213"/>
              <a:gd name="connsiteY11" fmla="*/ 56213 h 1320837"/>
              <a:gd name="connsiteX12" fmla="*/ 682052 w 1199213"/>
              <a:gd name="connsiteY12" fmla="*/ 97436 h 1320837"/>
              <a:gd name="connsiteX13" fmla="*/ 775741 w 1199213"/>
              <a:gd name="connsiteY13" fmla="*/ 153649 h 1320837"/>
              <a:gd name="connsiteX14" fmla="*/ 805041 w 1199213"/>
              <a:gd name="connsiteY14" fmla="*/ 119068 h 1320837"/>
              <a:gd name="connsiteX15" fmla="*/ 946767 w 1199213"/>
              <a:gd name="connsiteY15" fmla="*/ 134912 h 1320837"/>
              <a:gd name="connsiteX16" fmla="*/ 948128 w 1199213"/>
              <a:gd name="connsiteY16" fmla="*/ 191125 h 1320837"/>
              <a:gd name="connsiteX17" fmla="*/ 1068049 w 1199213"/>
              <a:gd name="connsiteY17" fmla="*/ 172387 h 1320837"/>
              <a:gd name="connsiteX18" fmla="*/ 1094282 w 1199213"/>
              <a:gd name="connsiteY18" fmla="*/ 281066 h 1320837"/>
              <a:gd name="connsiteX19" fmla="*/ 1199213 w 1199213"/>
              <a:gd name="connsiteY19" fmla="*/ 262328 h 1320837"/>
              <a:gd name="connsiteX20" fmla="*/ 1178055 w 1199213"/>
              <a:gd name="connsiteY20" fmla="*/ 1124606 h 1320837"/>
              <a:gd name="connsiteX21" fmla="*/ 1004837 w 1199213"/>
              <a:gd name="connsiteY21" fmla="*/ 1101731 h 1320837"/>
              <a:gd name="connsiteX22" fmla="*/ 988140 w 1199213"/>
              <a:gd name="connsiteY22" fmla="*/ 1234712 h 1320837"/>
              <a:gd name="connsiteX23" fmla="*/ 876545 w 1199213"/>
              <a:gd name="connsiteY23" fmla="*/ 1219608 h 1320837"/>
              <a:gd name="connsiteX24" fmla="*/ 875977 w 1199213"/>
              <a:gd name="connsiteY24" fmla="*/ 1320837 h 1320837"/>
              <a:gd name="connsiteX25" fmla="*/ 724267 w 1199213"/>
              <a:gd name="connsiteY25" fmla="*/ 1303961 h 1320837"/>
              <a:gd name="connsiteX26" fmla="*/ 733732 w 1199213"/>
              <a:gd name="connsiteY26" fmla="*/ 1208366 h 1320837"/>
              <a:gd name="connsiteX27" fmla="*/ 684284 w 1199213"/>
              <a:gd name="connsiteY27" fmla="*/ 1202572 h 1320837"/>
              <a:gd name="connsiteX28" fmla="*/ 619220 w 1199213"/>
              <a:gd name="connsiteY28" fmla="*/ 1192712 h 1320837"/>
              <a:gd name="connsiteX29" fmla="*/ 554112 w 1199213"/>
              <a:gd name="connsiteY29" fmla="*/ 1190804 h 1320837"/>
              <a:gd name="connsiteX30" fmla="*/ 459834 w 1199213"/>
              <a:gd name="connsiteY30" fmla="*/ 1177726 h 1320837"/>
              <a:gd name="connsiteX31" fmla="*/ 339218 w 1199213"/>
              <a:gd name="connsiteY31" fmla="*/ 1158732 h 1320837"/>
              <a:gd name="connsiteX32" fmla="*/ 353095 w 1199213"/>
              <a:gd name="connsiteY32" fmla="*/ 1008251 h 1320837"/>
              <a:gd name="connsiteX33" fmla="*/ 220799 w 1199213"/>
              <a:gd name="connsiteY33" fmla="*/ 992939 h 1320837"/>
              <a:gd name="connsiteX34" fmla="*/ 226703 w 1199213"/>
              <a:gd name="connsiteY34" fmla="*/ 872949 h 1320837"/>
              <a:gd name="connsiteX35" fmla="*/ 108110 w 1199213"/>
              <a:gd name="connsiteY35" fmla="*/ 861775 h 1320837"/>
              <a:gd name="connsiteX36" fmla="*/ 120752 w 1199213"/>
              <a:gd name="connsiteY36" fmla="*/ 725138 h 1320837"/>
              <a:gd name="connsiteX37" fmla="*/ 0 w 1199213"/>
              <a:gd name="connsiteY37" fmla="*/ 713850 h 1320837"/>
              <a:gd name="connsiteX38" fmla="*/ 21085 w 1199213"/>
              <a:gd name="connsiteY38"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775741 w 1238350"/>
              <a:gd name="connsiteY13" fmla="*/ 153649 h 1320837"/>
              <a:gd name="connsiteX14" fmla="*/ 805041 w 1238350"/>
              <a:gd name="connsiteY14" fmla="*/ 119068 h 1320837"/>
              <a:gd name="connsiteX15" fmla="*/ 946767 w 1238350"/>
              <a:gd name="connsiteY15" fmla="*/ 134912 h 1320837"/>
              <a:gd name="connsiteX16" fmla="*/ 948128 w 1238350"/>
              <a:gd name="connsiteY16" fmla="*/ 191125 h 1320837"/>
              <a:gd name="connsiteX17" fmla="*/ 1068049 w 1238350"/>
              <a:gd name="connsiteY17" fmla="*/ 172387 h 1320837"/>
              <a:gd name="connsiteX18" fmla="*/ 1094282 w 1238350"/>
              <a:gd name="connsiteY18" fmla="*/ 281066 h 1320837"/>
              <a:gd name="connsiteX19" fmla="*/ 1238350 w 1238350"/>
              <a:gd name="connsiteY19" fmla="*/ 295850 h 1320837"/>
              <a:gd name="connsiteX20" fmla="*/ 1178055 w 1238350"/>
              <a:gd name="connsiteY20" fmla="*/ 1124606 h 1320837"/>
              <a:gd name="connsiteX21" fmla="*/ 1004837 w 1238350"/>
              <a:gd name="connsiteY21" fmla="*/ 1101731 h 1320837"/>
              <a:gd name="connsiteX22" fmla="*/ 988140 w 1238350"/>
              <a:gd name="connsiteY22" fmla="*/ 1234712 h 1320837"/>
              <a:gd name="connsiteX23" fmla="*/ 876545 w 1238350"/>
              <a:gd name="connsiteY23" fmla="*/ 1219608 h 1320837"/>
              <a:gd name="connsiteX24" fmla="*/ 875977 w 1238350"/>
              <a:gd name="connsiteY24" fmla="*/ 1320837 h 1320837"/>
              <a:gd name="connsiteX25" fmla="*/ 724267 w 1238350"/>
              <a:gd name="connsiteY25" fmla="*/ 1303961 h 1320837"/>
              <a:gd name="connsiteX26" fmla="*/ 733732 w 1238350"/>
              <a:gd name="connsiteY26" fmla="*/ 1208366 h 1320837"/>
              <a:gd name="connsiteX27" fmla="*/ 684284 w 1238350"/>
              <a:gd name="connsiteY27" fmla="*/ 1202572 h 1320837"/>
              <a:gd name="connsiteX28" fmla="*/ 619220 w 1238350"/>
              <a:gd name="connsiteY28" fmla="*/ 1192712 h 1320837"/>
              <a:gd name="connsiteX29" fmla="*/ 554112 w 1238350"/>
              <a:gd name="connsiteY29" fmla="*/ 1190804 h 1320837"/>
              <a:gd name="connsiteX30" fmla="*/ 459834 w 1238350"/>
              <a:gd name="connsiteY30" fmla="*/ 1177726 h 1320837"/>
              <a:gd name="connsiteX31" fmla="*/ 339218 w 1238350"/>
              <a:gd name="connsiteY31" fmla="*/ 1158732 h 1320837"/>
              <a:gd name="connsiteX32" fmla="*/ 353095 w 1238350"/>
              <a:gd name="connsiteY32" fmla="*/ 1008251 h 1320837"/>
              <a:gd name="connsiteX33" fmla="*/ 220799 w 1238350"/>
              <a:gd name="connsiteY33" fmla="*/ 992939 h 1320837"/>
              <a:gd name="connsiteX34" fmla="*/ 226703 w 1238350"/>
              <a:gd name="connsiteY34" fmla="*/ 872949 h 1320837"/>
              <a:gd name="connsiteX35" fmla="*/ 108110 w 1238350"/>
              <a:gd name="connsiteY35" fmla="*/ 861775 h 1320837"/>
              <a:gd name="connsiteX36" fmla="*/ 120752 w 1238350"/>
              <a:gd name="connsiteY36" fmla="*/ 725138 h 1320837"/>
              <a:gd name="connsiteX37" fmla="*/ 0 w 1238350"/>
              <a:gd name="connsiteY37" fmla="*/ 713850 h 1320837"/>
              <a:gd name="connsiteX38" fmla="*/ 21085 w 1238350"/>
              <a:gd name="connsiteY38"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775741 w 1238350"/>
              <a:gd name="connsiteY13" fmla="*/ 153649 h 1320837"/>
              <a:gd name="connsiteX14" fmla="*/ 805041 w 1238350"/>
              <a:gd name="connsiteY14" fmla="*/ 119068 h 1320837"/>
              <a:gd name="connsiteX15" fmla="*/ 946767 w 1238350"/>
              <a:gd name="connsiteY15" fmla="*/ 134912 h 1320837"/>
              <a:gd name="connsiteX16" fmla="*/ 948128 w 1238350"/>
              <a:gd name="connsiteY16" fmla="*/ 191125 h 1320837"/>
              <a:gd name="connsiteX17" fmla="*/ 1068049 w 1238350"/>
              <a:gd name="connsiteY17" fmla="*/ 172387 h 1320837"/>
              <a:gd name="connsiteX18" fmla="*/ 1094282 w 1238350"/>
              <a:gd name="connsiteY18" fmla="*/ 281066 h 1320837"/>
              <a:gd name="connsiteX19" fmla="*/ 1238350 w 1238350"/>
              <a:gd name="connsiteY19" fmla="*/ 295850 h 1320837"/>
              <a:gd name="connsiteX20" fmla="*/ 1226567 w 1238350"/>
              <a:gd name="connsiteY20" fmla="*/ 501694 h 1320837"/>
              <a:gd name="connsiteX21" fmla="*/ 1178055 w 1238350"/>
              <a:gd name="connsiteY21" fmla="*/ 1124606 h 1320837"/>
              <a:gd name="connsiteX22" fmla="*/ 1004837 w 1238350"/>
              <a:gd name="connsiteY22" fmla="*/ 1101731 h 1320837"/>
              <a:gd name="connsiteX23" fmla="*/ 988140 w 1238350"/>
              <a:gd name="connsiteY23" fmla="*/ 1234712 h 1320837"/>
              <a:gd name="connsiteX24" fmla="*/ 876545 w 1238350"/>
              <a:gd name="connsiteY24" fmla="*/ 1219608 h 1320837"/>
              <a:gd name="connsiteX25" fmla="*/ 875977 w 1238350"/>
              <a:gd name="connsiteY25" fmla="*/ 1320837 h 1320837"/>
              <a:gd name="connsiteX26" fmla="*/ 724267 w 1238350"/>
              <a:gd name="connsiteY26" fmla="*/ 1303961 h 1320837"/>
              <a:gd name="connsiteX27" fmla="*/ 733732 w 1238350"/>
              <a:gd name="connsiteY27" fmla="*/ 1208366 h 1320837"/>
              <a:gd name="connsiteX28" fmla="*/ 684284 w 1238350"/>
              <a:gd name="connsiteY28" fmla="*/ 1202572 h 1320837"/>
              <a:gd name="connsiteX29" fmla="*/ 619220 w 1238350"/>
              <a:gd name="connsiteY29" fmla="*/ 1192712 h 1320837"/>
              <a:gd name="connsiteX30" fmla="*/ 554112 w 1238350"/>
              <a:gd name="connsiteY30" fmla="*/ 1190804 h 1320837"/>
              <a:gd name="connsiteX31" fmla="*/ 459834 w 1238350"/>
              <a:gd name="connsiteY31" fmla="*/ 1177726 h 1320837"/>
              <a:gd name="connsiteX32" fmla="*/ 339218 w 1238350"/>
              <a:gd name="connsiteY32" fmla="*/ 1158732 h 1320837"/>
              <a:gd name="connsiteX33" fmla="*/ 353095 w 1238350"/>
              <a:gd name="connsiteY33" fmla="*/ 1008251 h 1320837"/>
              <a:gd name="connsiteX34" fmla="*/ 220799 w 1238350"/>
              <a:gd name="connsiteY34" fmla="*/ 992939 h 1320837"/>
              <a:gd name="connsiteX35" fmla="*/ 226703 w 1238350"/>
              <a:gd name="connsiteY35" fmla="*/ 872949 h 1320837"/>
              <a:gd name="connsiteX36" fmla="*/ 108110 w 1238350"/>
              <a:gd name="connsiteY36" fmla="*/ 861775 h 1320837"/>
              <a:gd name="connsiteX37" fmla="*/ 120752 w 1238350"/>
              <a:gd name="connsiteY37" fmla="*/ 725138 h 1320837"/>
              <a:gd name="connsiteX38" fmla="*/ 0 w 1238350"/>
              <a:gd name="connsiteY38" fmla="*/ 713850 h 1320837"/>
              <a:gd name="connsiteX39" fmla="*/ 21085 w 1238350"/>
              <a:gd name="connsiteY39"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775741 w 1238350"/>
              <a:gd name="connsiteY13" fmla="*/ 153649 h 1320837"/>
              <a:gd name="connsiteX14" fmla="*/ 805041 w 1238350"/>
              <a:gd name="connsiteY14" fmla="*/ 119068 h 1320837"/>
              <a:gd name="connsiteX15" fmla="*/ 946767 w 1238350"/>
              <a:gd name="connsiteY15" fmla="*/ 134912 h 1320837"/>
              <a:gd name="connsiteX16" fmla="*/ 948128 w 1238350"/>
              <a:gd name="connsiteY16" fmla="*/ 191125 h 1320837"/>
              <a:gd name="connsiteX17" fmla="*/ 1068049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78055 w 1238350"/>
              <a:gd name="connsiteY21" fmla="*/ 1124606 h 1320837"/>
              <a:gd name="connsiteX22" fmla="*/ 1004837 w 1238350"/>
              <a:gd name="connsiteY22" fmla="*/ 1101731 h 1320837"/>
              <a:gd name="connsiteX23" fmla="*/ 988140 w 1238350"/>
              <a:gd name="connsiteY23" fmla="*/ 1234712 h 1320837"/>
              <a:gd name="connsiteX24" fmla="*/ 876545 w 1238350"/>
              <a:gd name="connsiteY24" fmla="*/ 1219608 h 1320837"/>
              <a:gd name="connsiteX25" fmla="*/ 875977 w 1238350"/>
              <a:gd name="connsiteY25" fmla="*/ 1320837 h 1320837"/>
              <a:gd name="connsiteX26" fmla="*/ 724267 w 1238350"/>
              <a:gd name="connsiteY26" fmla="*/ 1303961 h 1320837"/>
              <a:gd name="connsiteX27" fmla="*/ 733732 w 1238350"/>
              <a:gd name="connsiteY27" fmla="*/ 1208366 h 1320837"/>
              <a:gd name="connsiteX28" fmla="*/ 684284 w 1238350"/>
              <a:gd name="connsiteY28" fmla="*/ 1202572 h 1320837"/>
              <a:gd name="connsiteX29" fmla="*/ 619220 w 1238350"/>
              <a:gd name="connsiteY29" fmla="*/ 1192712 h 1320837"/>
              <a:gd name="connsiteX30" fmla="*/ 554112 w 1238350"/>
              <a:gd name="connsiteY30" fmla="*/ 1190804 h 1320837"/>
              <a:gd name="connsiteX31" fmla="*/ 459834 w 1238350"/>
              <a:gd name="connsiteY31" fmla="*/ 1177726 h 1320837"/>
              <a:gd name="connsiteX32" fmla="*/ 339218 w 1238350"/>
              <a:gd name="connsiteY32" fmla="*/ 1158732 h 1320837"/>
              <a:gd name="connsiteX33" fmla="*/ 353095 w 1238350"/>
              <a:gd name="connsiteY33" fmla="*/ 1008251 h 1320837"/>
              <a:gd name="connsiteX34" fmla="*/ 220799 w 1238350"/>
              <a:gd name="connsiteY34" fmla="*/ 992939 h 1320837"/>
              <a:gd name="connsiteX35" fmla="*/ 226703 w 1238350"/>
              <a:gd name="connsiteY35" fmla="*/ 872949 h 1320837"/>
              <a:gd name="connsiteX36" fmla="*/ 108110 w 1238350"/>
              <a:gd name="connsiteY36" fmla="*/ 861775 h 1320837"/>
              <a:gd name="connsiteX37" fmla="*/ 120752 w 1238350"/>
              <a:gd name="connsiteY37" fmla="*/ 725138 h 1320837"/>
              <a:gd name="connsiteX38" fmla="*/ 0 w 1238350"/>
              <a:gd name="connsiteY38" fmla="*/ 713850 h 1320837"/>
              <a:gd name="connsiteX39" fmla="*/ 21085 w 1238350"/>
              <a:gd name="connsiteY39"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775741 w 1238350"/>
              <a:gd name="connsiteY13" fmla="*/ 153649 h 1320837"/>
              <a:gd name="connsiteX14" fmla="*/ 805041 w 1238350"/>
              <a:gd name="connsiteY14" fmla="*/ 119068 h 1320837"/>
              <a:gd name="connsiteX15" fmla="*/ 946767 w 1238350"/>
              <a:gd name="connsiteY15" fmla="*/ 134912 h 1320837"/>
              <a:gd name="connsiteX16" fmla="*/ 948128 w 1238350"/>
              <a:gd name="connsiteY16" fmla="*/ 191125 h 1320837"/>
              <a:gd name="connsiteX17" fmla="*/ 1068049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201662 w 1238350"/>
              <a:gd name="connsiteY21" fmla="*/ 773596 h 1320837"/>
              <a:gd name="connsiteX22" fmla="*/ 1178055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775741 w 1238350"/>
              <a:gd name="connsiteY13" fmla="*/ 153649 h 1320837"/>
              <a:gd name="connsiteX14" fmla="*/ 805041 w 1238350"/>
              <a:gd name="connsiteY14" fmla="*/ 119068 h 1320837"/>
              <a:gd name="connsiteX15" fmla="*/ 946767 w 1238350"/>
              <a:gd name="connsiteY15" fmla="*/ 134912 h 1320837"/>
              <a:gd name="connsiteX16" fmla="*/ 948128 w 1238350"/>
              <a:gd name="connsiteY16" fmla="*/ 191125 h 1320837"/>
              <a:gd name="connsiteX17" fmla="*/ 1068049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90988 w 1238350"/>
              <a:gd name="connsiteY21" fmla="*/ 773596 h 1320837"/>
              <a:gd name="connsiteX22" fmla="*/ 1178055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775741 w 1238350"/>
              <a:gd name="connsiteY13" fmla="*/ 153649 h 1320837"/>
              <a:gd name="connsiteX14" fmla="*/ 805041 w 1238350"/>
              <a:gd name="connsiteY14" fmla="*/ 119068 h 1320837"/>
              <a:gd name="connsiteX15" fmla="*/ 946767 w 1238350"/>
              <a:gd name="connsiteY15" fmla="*/ 134912 h 1320837"/>
              <a:gd name="connsiteX16" fmla="*/ 948128 w 1238350"/>
              <a:gd name="connsiteY16" fmla="*/ 191125 h 1320837"/>
              <a:gd name="connsiteX17" fmla="*/ 1068049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90988 w 1238350"/>
              <a:gd name="connsiteY21" fmla="*/ 773596 h 1320837"/>
              <a:gd name="connsiteX22" fmla="*/ 1165602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775741 w 1238350"/>
              <a:gd name="connsiteY13" fmla="*/ 153649 h 1320837"/>
              <a:gd name="connsiteX14" fmla="*/ 805041 w 1238350"/>
              <a:gd name="connsiteY14" fmla="*/ 119068 h 1320837"/>
              <a:gd name="connsiteX15" fmla="*/ 946767 w 1238350"/>
              <a:gd name="connsiteY15" fmla="*/ 134912 h 1320837"/>
              <a:gd name="connsiteX16" fmla="*/ 948128 w 1238350"/>
              <a:gd name="connsiteY16" fmla="*/ 191125 h 1320837"/>
              <a:gd name="connsiteX17" fmla="*/ 1108965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90988 w 1238350"/>
              <a:gd name="connsiteY21" fmla="*/ 773596 h 1320837"/>
              <a:gd name="connsiteX22" fmla="*/ 1165602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775741 w 1238350"/>
              <a:gd name="connsiteY13" fmla="*/ 153649 h 1320837"/>
              <a:gd name="connsiteX14" fmla="*/ 805041 w 1238350"/>
              <a:gd name="connsiteY14" fmla="*/ 119068 h 1320837"/>
              <a:gd name="connsiteX15" fmla="*/ 946767 w 1238350"/>
              <a:gd name="connsiteY15" fmla="*/ 134912 h 1320837"/>
              <a:gd name="connsiteX16" fmla="*/ 944570 w 1238350"/>
              <a:gd name="connsiteY16" fmla="*/ 153878 h 1320837"/>
              <a:gd name="connsiteX17" fmla="*/ 1108965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90988 w 1238350"/>
              <a:gd name="connsiteY21" fmla="*/ 773596 h 1320837"/>
              <a:gd name="connsiteX22" fmla="*/ 1165602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775741 w 1238350"/>
              <a:gd name="connsiteY13" fmla="*/ 153649 h 1320837"/>
              <a:gd name="connsiteX14" fmla="*/ 805041 w 1238350"/>
              <a:gd name="connsiteY14" fmla="*/ 119068 h 1320837"/>
              <a:gd name="connsiteX15" fmla="*/ 941430 w 1238350"/>
              <a:gd name="connsiteY15" fmla="*/ 97665 h 1320837"/>
              <a:gd name="connsiteX16" fmla="*/ 944570 w 1238350"/>
              <a:gd name="connsiteY16" fmla="*/ 153878 h 1320837"/>
              <a:gd name="connsiteX17" fmla="*/ 1108965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90988 w 1238350"/>
              <a:gd name="connsiteY21" fmla="*/ 773596 h 1320837"/>
              <a:gd name="connsiteX22" fmla="*/ 1165602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775741 w 1238350"/>
              <a:gd name="connsiteY13" fmla="*/ 153649 h 1320837"/>
              <a:gd name="connsiteX14" fmla="*/ 805041 w 1238350"/>
              <a:gd name="connsiteY14" fmla="*/ 119068 h 1320837"/>
              <a:gd name="connsiteX15" fmla="*/ 975230 w 1238350"/>
              <a:gd name="connsiteY15" fmla="*/ 82766 h 1320837"/>
              <a:gd name="connsiteX16" fmla="*/ 944570 w 1238350"/>
              <a:gd name="connsiteY16" fmla="*/ 153878 h 1320837"/>
              <a:gd name="connsiteX17" fmla="*/ 1108965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90988 w 1238350"/>
              <a:gd name="connsiteY21" fmla="*/ 773596 h 1320837"/>
              <a:gd name="connsiteX22" fmla="*/ 1165602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775741 w 1238350"/>
              <a:gd name="connsiteY13" fmla="*/ 153649 h 1320837"/>
              <a:gd name="connsiteX14" fmla="*/ 805041 w 1238350"/>
              <a:gd name="connsiteY14" fmla="*/ 119068 h 1320837"/>
              <a:gd name="connsiteX15" fmla="*/ 975230 w 1238350"/>
              <a:gd name="connsiteY15" fmla="*/ 82766 h 1320837"/>
              <a:gd name="connsiteX16" fmla="*/ 967697 w 1238350"/>
              <a:gd name="connsiteY16" fmla="*/ 157602 h 1320837"/>
              <a:gd name="connsiteX17" fmla="*/ 1108965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90988 w 1238350"/>
              <a:gd name="connsiteY21" fmla="*/ 773596 h 1320837"/>
              <a:gd name="connsiteX22" fmla="*/ 1165602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775741 w 1238350"/>
              <a:gd name="connsiteY13" fmla="*/ 153649 h 1320837"/>
              <a:gd name="connsiteX14" fmla="*/ 885095 w 1238350"/>
              <a:gd name="connsiteY14" fmla="*/ 102307 h 1320837"/>
              <a:gd name="connsiteX15" fmla="*/ 975230 w 1238350"/>
              <a:gd name="connsiteY15" fmla="*/ 82766 h 1320837"/>
              <a:gd name="connsiteX16" fmla="*/ 967697 w 1238350"/>
              <a:gd name="connsiteY16" fmla="*/ 157602 h 1320837"/>
              <a:gd name="connsiteX17" fmla="*/ 1108965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90988 w 1238350"/>
              <a:gd name="connsiteY21" fmla="*/ 773596 h 1320837"/>
              <a:gd name="connsiteX22" fmla="*/ 1165602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877142 w 1238350"/>
              <a:gd name="connsiteY13" fmla="*/ 148062 h 1320837"/>
              <a:gd name="connsiteX14" fmla="*/ 885095 w 1238350"/>
              <a:gd name="connsiteY14" fmla="*/ 102307 h 1320837"/>
              <a:gd name="connsiteX15" fmla="*/ 975230 w 1238350"/>
              <a:gd name="connsiteY15" fmla="*/ 82766 h 1320837"/>
              <a:gd name="connsiteX16" fmla="*/ 967697 w 1238350"/>
              <a:gd name="connsiteY16" fmla="*/ 157602 h 1320837"/>
              <a:gd name="connsiteX17" fmla="*/ 1108965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90988 w 1238350"/>
              <a:gd name="connsiteY21" fmla="*/ 773596 h 1320837"/>
              <a:gd name="connsiteX22" fmla="*/ 1165602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82052 w 1238350"/>
              <a:gd name="connsiteY12" fmla="*/ 97436 h 1320837"/>
              <a:gd name="connsiteX13" fmla="*/ 877142 w 1238350"/>
              <a:gd name="connsiteY13" fmla="*/ 148062 h 1320837"/>
              <a:gd name="connsiteX14" fmla="*/ 874421 w 1238350"/>
              <a:gd name="connsiteY14" fmla="*/ 102307 h 1320837"/>
              <a:gd name="connsiteX15" fmla="*/ 975230 w 1238350"/>
              <a:gd name="connsiteY15" fmla="*/ 82766 h 1320837"/>
              <a:gd name="connsiteX16" fmla="*/ 967697 w 1238350"/>
              <a:gd name="connsiteY16" fmla="*/ 157602 h 1320837"/>
              <a:gd name="connsiteX17" fmla="*/ 1108965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90988 w 1238350"/>
              <a:gd name="connsiteY21" fmla="*/ 773596 h 1320837"/>
              <a:gd name="connsiteX22" fmla="*/ 1165602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715780 w 1238350"/>
              <a:gd name="connsiteY11" fmla="*/ 56213 h 1320837"/>
              <a:gd name="connsiteX12" fmla="*/ 664262 w 1238350"/>
              <a:gd name="connsiteY12" fmla="*/ 123509 h 1320837"/>
              <a:gd name="connsiteX13" fmla="*/ 877142 w 1238350"/>
              <a:gd name="connsiteY13" fmla="*/ 148062 h 1320837"/>
              <a:gd name="connsiteX14" fmla="*/ 874421 w 1238350"/>
              <a:gd name="connsiteY14" fmla="*/ 102307 h 1320837"/>
              <a:gd name="connsiteX15" fmla="*/ 975230 w 1238350"/>
              <a:gd name="connsiteY15" fmla="*/ 82766 h 1320837"/>
              <a:gd name="connsiteX16" fmla="*/ 967697 w 1238350"/>
              <a:gd name="connsiteY16" fmla="*/ 157602 h 1320837"/>
              <a:gd name="connsiteX17" fmla="*/ 1108965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90988 w 1238350"/>
              <a:gd name="connsiteY21" fmla="*/ 773596 h 1320837"/>
              <a:gd name="connsiteX22" fmla="*/ 1165602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57749 h 1320837"/>
              <a:gd name="connsiteX1" fmla="*/ 141398 w 1238350"/>
              <a:gd name="connsiteY1" fmla="*/ 464448 h 1320837"/>
              <a:gd name="connsiteX2" fmla="*/ 160966 w 1238350"/>
              <a:gd name="connsiteY2" fmla="*/ 199996 h 1320837"/>
              <a:gd name="connsiteX3" fmla="*/ 278378 w 1238350"/>
              <a:gd name="connsiteY3" fmla="*/ 207445 h 1320837"/>
              <a:gd name="connsiteX4" fmla="*/ 289129 w 1238350"/>
              <a:gd name="connsiteY4" fmla="*/ 81017 h 1320837"/>
              <a:gd name="connsiteX5" fmla="*/ 405375 w 1238350"/>
              <a:gd name="connsiteY5" fmla="*/ 92351 h 1320837"/>
              <a:gd name="connsiteX6" fmla="*/ 464695 w 1238350"/>
              <a:gd name="connsiteY6" fmla="*/ 33728 h 1320837"/>
              <a:gd name="connsiteX7" fmla="*/ 524656 w 1238350"/>
              <a:gd name="connsiteY7" fmla="*/ 78699 h 1320837"/>
              <a:gd name="connsiteX8" fmla="*/ 573374 w 1238350"/>
              <a:gd name="connsiteY8" fmla="*/ 7495 h 1320837"/>
              <a:gd name="connsiteX9" fmla="*/ 610849 w 1238350"/>
              <a:gd name="connsiteY9" fmla="*/ 44971 h 1320837"/>
              <a:gd name="connsiteX10" fmla="*/ 644577 w 1238350"/>
              <a:gd name="connsiteY10" fmla="*/ 0 h 1320837"/>
              <a:gd name="connsiteX11" fmla="*/ 681979 w 1238350"/>
              <a:gd name="connsiteY11" fmla="*/ 56213 h 1320837"/>
              <a:gd name="connsiteX12" fmla="*/ 664262 w 1238350"/>
              <a:gd name="connsiteY12" fmla="*/ 123509 h 1320837"/>
              <a:gd name="connsiteX13" fmla="*/ 877142 w 1238350"/>
              <a:gd name="connsiteY13" fmla="*/ 148062 h 1320837"/>
              <a:gd name="connsiteX14" fmla="*/ 874421 w 1238350"/>
              <a:gd name="connsiteY14" fmla="*/ 102307 h 1320837"/>
              <a:gd name="connsiteX15" fmla="*/ 975230 w 1238350"/>
              <a:gd name="connsiteY15" fmla="*/ 82766 h 1320837"/>
              <a:gd name="connsiteX16" fmla="*/ 967697 w 1238350"/>
              <a:gd name="connsiteY16" fmla="*/ 157602 h 1320837"/>
              <a:gd name="connsiteX17" fmla="*/ 1108965 w 1238350"/>
              <a:gd name="connsiteY17" fmla="*/ 172387 h 1320837"/>
              <a:gd name="connsiteX18" fmla="*/ 1094282 w 1238350"/>
              <a:gd name="connsiteY18" fmla="*/ 281066 h 1320837"/>
              <a:gd name="connsiteX19" fmla="*/ 1238350 w 1238350"/>
              <a:gd name="connsiteY19" fmla="*/ 295850 h 1320837"/>
              <a:gd name="connsiteX20" fmla="*/ 1214114 w 1238350"/>
              <a:gd name="connsiteY20" fmla="*/ 499832 h 1320837"/>
              <a:gd name="connsiteX21" fmla="*/ 1190988 w 1238350"/>
              <a:gd name="connsiteY21" fmla="*/ 773596 h 1320837"/>
              <a:gd name="connsiteX22" fmla="*/ 1165602 w 1238350"/>
              <a:gd name="connsiteY22" fmla="*/ 1124606 h 1320837"/>
              <a:gd name="connsiteX23" fmla="*/ 1004837 w 1238350"/>
              <a:gd name="connsiteY23" fmla="*/ 1101731 h 1320837"/>
              <a:gd name="connsiteX24" fmla="*/ 988140 w 1238350"/>
              <a:gd name="connsiteY24" fmla="*/ 1234712 h 1320837"/>
              <a:gd name="connsiteX25" fmla="*/ 876545 w 1238350"/>
              <a:gd name="connsiteY25" fmla="*/ 1219608 h 1320837"/>
              <a:gd name="connsiteX26" fmla="*/ 875977 w 1238350"/>
              <a:gd name="connsiteY26" fmla="*/ 1320837 h 1320837"/>
              <a:gd name="connsiteX27" fmla="*/ 724267 w 1238350"/>
              <a:gd name="connsiteY27" fmla="*/ 1303961 h 1320837"/>
              <a:gd name="connsiteX28" fmla="*/ 733732 w 1238350"/>
              <a:gd name="connsiteY28" fmla="*/ 1208366 h 1320837"/>
              <a:gd name="connsiteX29" fmla="*/ 684284 w 1238350"/>
              <a:gd name="connsiteY29" fmla="*/ 1202572 h 1320837"/>
              <a:gd name="connsiteX30" fmla="*/ 619220 w 1238350"/>
              <a:gd name="connsiteY30" fmla="*/ 1192712 h 1320837"/>
              <a:gd name="connsiteX31" fmla="*/ 554112 w 1238350"/>
              <a:gd name="connsiteY31" fmla="*/ 1190804 h 1320837"/>
              <a:gd name="connsiteX32" fmla="*/ 459834 w 1238350"/>
              <a:gd name="connsiteY32" fmla="*/ 1177726 h 1320837"/>
              <a:gd name="connsiteX33" fmla="*/ 339218 w 1238350"/>
              <a:gd name="connsiteY33" fmla="*/ 1158732 h 1320837"/>
              <a:gd name="connsiteX34" fmla="*/ 353095 w 1238350"/>
              <a:gd name="connsiteY34" fmla="*/ 1008251 h 1320837"/>
              <a:gd name="connsiteX35" fmla="*/ 220799 w 1238350"/>
              <a:gd name="connsiteY35" fmla="*/ 992939 h 1320837"/>
              <a:gd name="connsiteX36" fmla="*/ 226703 w 1238350"/>
              <a:gd name="connsiteY36" fmla="*/ 872949 h 1320837"/>
              <a:gd name="connsiteX37" fmla="*/ 108110 w 1238350"/>
              <a:gd name="connsiteY37" fmla="*/ 861775 h 1320837"/>
              <a:gd name="connsiteX38" fmla="*/ 120752 w 1238350"/>
              <a:gd name="connsiteY38" fmla="*/ 725138 h 1320837"/>
              <a:gd name="connsiteX39" fmla="*/ 0 w 1238350"/>
              <a:gd name="connsiteY39" fmla="*/ 713850 h 1320837"/>
              <a:gd name="connsiteX40" fmla="*/ 21085 w 1238350"/>
              <a:gd name="connsiteY40" fmla="*/ 457749 h 1320837"/>
              <a:gd name="connsiteX0" fmla="*/ 21085 w 1238350"/>
              <a:gd name="connsiteY0" fmla="*/ 490929 h 1354017"/>
              <a:gd name="connsiteX1" fmla="*/ 141398 w 1238350"/>
              <a:gd name="connsiteY1" fmla="*/ 497628 h 1354017"/>
              <a:gd name="connsiteX2" fmla="*/ 160966 w 1238350"/>
              <a:gd name="connsiteY2" fmla="*/ 233176 h 1354017"/>
              <a:gd name="connsiteX3" fmla="*/ 278378 w 1238350"/>
              <a:gd name="connsiteY3" fmla="*/ 240625 h 1354017"/>
              <a:gd name="connsiteX4" fmla="*/ 289129 w 1238350"/>
              <a:gd name="connsiteY4" fmla="*/ 114197 h 1354017"/>
              <a:gd name="connsiteX5" fmla="*/ 405375 w 1238350"/>
              <a:gd name="connsiteY5" fmla="*/ 125531 h 1354017"/>
              <a:gd name="connsiteX6" fmla="*/ 464695 w 1238350"/>
              <a:gd name="connsiteY6" fmla="*/ 66908 h 1354017"/>
              <a:gd name="connsiteX7" fmla="*/ 524656 w 1238350"/>
              <a:gd name="connsiteY7" fmla="*/ 111879 h 1354017"/>
              <a:gd name="connsiteX8" fmla="*/ 573374 w 1238350"/>
              <a:gd name="connsiteY8" fmla="*/ 40675 h 1354017"/>
              <a:gd name="connsiteX9" fmla="*/ 610849 w 1238350"/>
              <a:gd name="connsiteY9" fmla="*/ 78151 h 1354017"/>
              <a:gd name="connsiteX10" fmla="*/ 644577 w 1238350"/>
              <a:gd name="connsiteY10" fmla="*/ 33180 h 1354017"/>
              <a:gd name="connsiteX11" fmla="*/ 671305 w 1238350"/>
              <a:gd name="connsiteY11" fmla="*/ 0 h 1354017"/>
              <a:gd name="connsiteX12" fmla="*/ 664262 w 1238350"/>
              <a:gd name="connsiteY12" fmla="*/ 156689 h 1354017"/>
              <a:gd name="connsiteX13" fmla="*/ 877142 w 1238350"/>
              <a:gd name="connsiteY13" fmla="*/ 181242 h 1354017"/>
              <a:gd name="connsiteX14" fmla="*/ 874421 w 1238350"/>
              <a:gd name="connsiteY14" fmla="*/ 135487 h 1354017"/>
              <a:gd name="connsiteX15" fmla="*/ 975230 w 1238350"/>
              <a:gd name="connsiteY15" fmla="*/ 115946 h 1354017"/>
              <a:gd name="connsiteX16" fmla="*/ 967697 w 1238350"/>
              <a:gd name="connsiteY16" fmla="*/ 190782 h 1354017"/>
              <a:gd name="connsiteX17" fmla="*/ 1108965 w 1238350"/>
              <a:gd name="connsiteY17" fmla="*/ 205567 h 1354017"/>
              <a:gd name="connsiteX18" fmla="*/ 1094282 w 1238350"/>
              <a:gd name="connsiteY18" fmla="*/ 314246 h 1354017"/>
              <a:gd name="connsiteX19" fmla="*/ 1238350 w 1238350"/>
              <a:gd name="connsiteY19" fmla="*/ 329030 h 1354017"/>
              <a:gd name="connsiteX20" fmla="*/ 1214114 w 1238350"/>
              <a:gd name="connsiteY20" fmla="*/ 533012 h 1354017"/>
              <a:gd name="connsiteX21" fmla="*/ 1190988 w 1238350"/>
              <a:gd name="connsiteY21" fmla="*/ 806776 h 1354017"/>
              <a:gd name="connsiteX22" fmla="*/ 1165602 w 1238350"/>
              <a:gd name="connsiteY22" fmla="*/ 1157786 h 1354017"/>
              <a:gd name="connsiteX23" fmla="*/ 1004837 w 1238350"/>
              <a:gd name="connsiteY23" fmla="*/ 1134911 h 1354017"/>
              <a:gd name="connsiteX24" fmla="*/ 988140 w 1238350"/>
              <a:gd name="connsiteY24" fmla="*/ 1267892 h 1354017"/>
              <a:gd name="connsiteX25" fmla="*/ 876545 w 1238350"/>
              <a:gd name="connsiteY25" fmla="*/ 1252788 h 1354017"/>
              <a:gd name="connsiteX26" fmla="*/ 875977 w 1238350"/>
              <a:gd name="connsiteY26" fmla="*/ 1354017 h 1354017"/>
              <a:gd name="connsiteX27" fmla="*/ 724267 w 1238350"/>
              <a:gd name="connsiteY27" fmla="*/ 1337141 h 1354017"/>
              <a:gd name="connsiteX28" fmla="*/ 733732 w 1238350"/>
              <a:gd name="connsiteY28" fmla="*/ 1241546 h 1354017"/>
              <a:gd name="connsiteX29" fmla="*/ 684284 w 1238350"/>
              <a:gd name="connsiteY29" fmla="*/ 1235752 h 1354017"/>
              <a:gd name="connsiteX30" fmla="*/ 619220 w 1238350"/>
              <a:gd name="connsiteY30" fmla="*/ 1225892 h 1354017"/>
              <a:gd name="connsiteX31" fmla="*/ 554112 w 1238350"/>
              <a:gd name="connsiteY31" fmla="*/ 1223984 h 1354017"/>
              <a:gd name="connsiteX32" fmla="*/ 459834 w 1238350"/>
              <a:gd name="connsiteY32" fmla="*/ 1210906 h 1354017"/>
              <a:gd name="connsiteX33" fmla="*/ 339218 w 1238350"/>
              <a:gd name="connsiteY33" fmla="*/ 1191912 h 1354017"/>
              <a:gd name="connsiteX34" fmla="*/ 353095 w 1238350"/>
              <a:gd name="connsiteY34" fmla="*/ 1041431 h 1354017"/>
              <a:gd name="connsiteX35" fmla="*/ 220799 w 1238350"/>
              <a:gd name="connsiteY35" fmla="*/ 1026119 h 1354017"/>
              <a:gd name="connsiteX36" fmla="*/ 226703 w 1238350"/>
              <a:gd name="connsiteY36" fmla="*/ 906129 h 1354017"/>
              <a:gd name="connsiteX37" fmla="*/ 108110 w 1238350"/>
              <a:gd name="connsiteY37" fmla="*/ 894955 h 1354017"/>
              <a:gd name="connsiteX38" fmla="*/ 120752 w 1238350"/>
              <a:gd name="connsiteY38" fmla="*/ 758318 h 1354017"/>
              <a:gd name="connsiteX39" fmla="*/ 0 w 1238350"/>
              <a:gd name="connsiteY39" fmla="*/ 747030 h 1354017"/>
              <a:gd name="connsiteX40" fmla="*/ 21085 w 1238350"/>
              <a:gd name="connsiteY40" fmla="*/ 490929 h 1354017"/>
              <a:gd name="connsiteX0" fmla="*/ 21085 w 1238350"/>
              <a:gd name="connsiteY0" fmla="*/ 509894 h 1372982"/>
              <a:gd name="connsiteX1" fmla="*/ 141398 w 1238350"/>
              <a:gd name="connsiteY1" fmla="*/ 516593 h 1372982"/>
              <a:gd name="connsiteX2" fmla="*/ 160966 w 1238350"/>
              <a:gd name="connsiteY2" fmla="*/ 252141 h 1372982"/>
              <a:gd name="connsiteX3" fmla="*/ 278378 w 1238350"/>
              <a:gd name="connsiteY3" fmla="*/ 259590 h 1372982"/>
              <a:gd name="connsiteX4" fmla="*/ 289129 w 1238350"/>
              <a:gd name="connsiteY4" fmla="*/ 133162 h 1372982"/>
              <a:gd name="connsiteX5" fmla="*/ 405375 w 1238350"/>
              <a:gd name="connsiteY5" fmla="*/ 144496 h 1372982"/>
              <a:gd name="connsiteX6" fmla="*/ 464695 w 1238350"/>
              <a:gd name="connsiteY6" fmla="*/ 85873 h 1372982"/>
              <a:gd name="connsiteX7" fmla="*/ 524656 w 1238350"/>
              <a:gd name="connsiteY7" fmla="*/ 130844 h 1372982"/>
              <a:gd name="connsiteX8" fmla="*/ 573374 w 1238350"/>
              <a:gd name="connsiteY8" fmla="*/ 59640 h 1372982"/>
              <a:gd name="connsiteX9" fmla="*/ 610849 w 1238350"/>
              <a:gd name="connsiteY9" fmla="*/ 97116 h 1372982"/>
              <a:gd name="connsiteX10" fmla="*/ 603661 w 1238350"/>
              <a:gd name="connsiteY10" fmla="*/ 0 h 1372982"/>
              <a:gd name="connsiteX11" fmla="*/ 671305 w 1238350"/>
              <a:gd name="connsiteY11" fmla="*/ 18965 h 1372982"/>
              <a:gd name="connsiteX12" fmla="*/ 664262 w 1238350"/>
              <a:gd name="connsiteY12" fmla="*/ 175654 h 1372982"/>
              <a:gd name="connsiteX13" fmla="*/ 877142 w 1238350"/>
              <a:gd name="connsiteY13" fmla="*/ 200207 h 1372982"/>
              <a:gd name="connsiteX14" fmla="*/ 874421 w 1238350"/>
              <a:gd name="connsiteY14" fmla="*/ 154452 h 1372982"/>
              <a:gd name="connsiteX15" fmla="*/ 975230 w 1238350"/>
              <a:gd name="connsiteY15" fmla="*/ 134911 h 1372982"/>
              <a:gd name="connsiteX16" fmla="*/ 967697 w 1238350"/>
              <a:gd name="connsiteY16" fmla="*/ 209747 h 1372982"/>
              <a:gd name="connsiteX17" fmla="*/ 1108965 w 1238350"/>
              <a:gd name="connsiteY17" fmla="*/ 224532 h 1372982"/>
              <a:gd name="connsiteX18" fmla="*/ 1094282 w 1238350"/>
              <a:gd name="connsiteY18" fmla="*/ 333211 h 1372982"/>
              <a:gd name="connsiteX19" fmla="*/ 1238350 w 1238350"/>
              <a:gd name="connsiteY19" fmla="*/ 347995 h 1372982"/>
              <a:gd name="connsiteX20" fmla="*/ 1214114 w 1238350"/>
              <a:gd name="connsiteY20" fmla="*/ 551977 h 1372982"/>
              <a:gd name="connsiteX21" fmla="*/ 1190988 w 1238350"/>
              <a:gd name="connsiteY21" fmla="*/ 825741 h 1372982"/>
              <a:gd name="connsiteX22" fmla="*/ 1165602 w 1238350"/>
              <a:gd name="connsiteY22" fmla="*/ 1176751 h 1372982"/>
              <a:gd name="connsiteX23" fmla="*/ 1004837 w 1238350"/>
              <a:gd name="connsiteY23" fmla="*/ 1153876 h 1372982"/>
              <a:gd name="connsiteX24" fmla="*/ 988140 w 1238350"/>
              <a:gd name="connsiteY24" fmla="*/ 1286857 h 1372982"/>
              <a:gd name="connsiteX25" fmla="*/ 876545 w 1238350"/>
              <a:gd name="connsiteY25" fmla="*/ 1271753 h 1372982"/>
              <a:gd name="connsiteX26" fmla="*/ 875977 w 1238350"/>
              <a:gd name="connsiteY26" fmla="*/ 1372982 h 1372982"/>
              <a:gd name="connsiteX27" fmla="*/ 724267 w 1238350"/>
              <a:gd name="connsiteY27" fmla="*/ 1356106 h 1372982"/>
              <a:gd name="connsiteX28" fmla="*/ 733732 w 1238350"/>
              <a:gd name="connsiteY28" fmla="*/ 1260511 h 1372982"/>
              <a:gd name="connsiteX29" fmla="*/ 684284 w 1238350"/>
              <a:gd name="connsiteY29" fmla="*/ 1254717 h 1372982"/>
              <a:gd name="connsiteX30" fmla="*/ 619220 w 1238350"/>
              <a:gd name="connsiteY30" fmla="*/ 1244857 h 1372982"/>
              <a:gd name="connsiteX31" fmla="*/ 554112 w 1238350"/>
              <a:gd name="connsiteY31" fmla="*/ 1242949 h 1372982"/>
              <a:gd name="connsiteX32" fmla="*/ 459834 w 1238350"/>
              <a:gd name="connsiteY32" fmla="*/ 1229871 h 1372982"/>
              <a:gd name="connsiteX33" fmla="*/ 339218 w 1238350"/>
              <a:gd name="connsiteY33" fmla="*/ 1210877 h 1372982"/>
              <a:gd name="connsiteX34" fmla="*/ 353095 w 1238350"/>
              <a:gd name="connsiteY34" fmla="*/ 1060396 h 1372982"/>
              <a:gd name="connsiteX35" fmla="*/ 220799 w 1238350"/>
              <a:gd name="connsiteY35" fmla="*/ 1045084 h 1372982"/>
              <a:gd name="connsiteX36" fmla="*/ 226703 w 1238350"/>
              <a:gd name="connsiteY36" fmla="*/ 925094 h 1372982"/>
              <a:gd name="connsiteX37" fmla="*/ 108110 w 1238350"/>
              <a:gd name="connsiteY37" fmla="*/ 913920 h 1372982"/>
              <a:gd name="connsiteX38" fmla="*/ 120752 w 1238350"/>
              <a:gd name="connsiteY38" fmla="*/ 777283 h 1372982"/>
              <a:gd name="connsiteX39" fmla="*/ 0 w 1238350"/>
              <a:gd name="connsiteY39" fmla="*/ 765995 h 1372982"/>
              <a:gd name="connsiteX40" fmla="*/ 21085 w 1238350"/>
              <a:gd name="connsiteY40" fmla="*/ 509894 h 1372982"/>
              <a:gd name="connsiteX0" fmla="*/ 21085 w 1238350"/>
              <a:gd name="connsiteY0" fmla="*/ 509894 h 1372982"/>
              <a:gd name="connsiteX1" fmla="*/ 141398 w 1238350"/>
              <a:gd name="connsiteY1" fmla="*/ 516593 h 1372982"/>
              <a:gd name="connsiteX2" fmla="*/ 160966 w 1238350"/>
              <a:gd name="connsiteY2" fmla="*/ 252141 h 1372982"/>
              <a:gd name="connsiteX3" fmla="*/ 278378 w 1238350"/>
              <a:gd name="connsiteY3" fmla="*/ 259590 h 1372982"/>
              <a:gd name="connsiteX4" fmla="*/ 289129 w 1238350"/>
              <a:gd name="connsiteY4" fmla="*/ 133162 h 1372982"/>
              <a:gd name="connsiteX5" fmla="*/ 405375 w 1238350"/>
              <a:gd name="connsiteY5" fmla="*/ 144496 h 1372982"/>
              <a:gd name="connsiteX6" fmla="*/ 464695 w 1238350"/>
              <a:gd name="connsiteY6" fmla="*/ 85873 h 1372982"/>
              <a:gd name="connsiteX7" fmla="*/ 524656 w 1238350"/>
              <a:gd name="connsiteY7" fmla="*/ 130844 h 1372982"/>
              <a:gd name="connsiteX8" fmla="*/ 573374 w 1238350"/>
              <a:gd name="connsiteY8" fmla="*/ 59640 h 1372982"/>
              <a:gd name="connsiteX9" fmla="*/ 610849 w 1238350"/>
              <a:gd name="connsiteY9" fmla="*/ 97116 h 1372982"/>
              <a:gd name="connsiteX10" fmla="*/ 555897 w 1238350"/>
              <a:gd name="connsiteY10" fmla="*/ 6312 h 1372982"/>
              <a:gd name="connsiteX11" fmla="*/ 603661 w 1238350"/>
              <a:gd name="connsiteY11" fmla="*/ 0 h 1372982"/>
              <a:gd name="connsiteX12" fmla="*/ 671305 w 1238350"/>
              <a:gd name="connsiteY12" fmla="*/ 18965 h 1372982"/>
              <a:gd name="connsiteX13" fmla="*/ 664262 w 1238350"/>
              <a:gd name="connsiteY13" fmla="*/ 175654 h 1372982"/>
              <a:gd name="connsiteX14" fmla="*/ 877142 w 1238350"/>
              <a:gd name="connsiteY14" fmla="*/ 200207 h 1372982"/>
              <a:gd name="connsiteX15" fmla="*/ 874421 w 1238350"/>
              <a:gd name="connsiteY15" fmla="*/ 154452 h 1372982"/>
              <a:gd name="connsiteX16" fmla="*/ 975230 w 1238350"/>
              <a:gd name="connsiteY16" fmla="*/ 134911 h 1372982"/>
              <a:gd name="connsiteX17" fmla="*/ 967697 w 1238350"/>
              <a:gd name="connsiteY17" fmla="*/ 209747 h 1372982"/>
              <a:gd name="connsiteX18" fmla="*/ 1108965 w 1238350"/>
              <a:gd name="connsiteY18" fmla="*/ 224532 h 1372982"/>
              <a:gd name="connsiteX19" fmla="*/ 1094282 w 1238350"/>
              <a:gd name="connsiteY19" fmla="*/ 333211 h 1372982"/>
              <a:gd name="connsiteX20" fmla="*/ 1238350 w 1238350"/>
              <a:gd name="connsiteY20" fmla="*/ 347995 h 1372982"/>
              <a:gd name="connsiteX21" fmla="*/ 1214114 w 1238350"/>
              <a:gd name="connsiteY21" fmla="*/ 551977 h 1372982"/>
              <a:gd name="connsiteX22" fmla="*/ 1190988 w 1238350"/>
              <a:gd name="connsiteY22" fmla="*/ 825741 h 1372982"/>
              <a:gd name="connsiteX23" fmla="*/ 1165602 w 1238350"/>
              <a:gd name="connsiteY23" fmla="*/ 1176751 h 1372982"/>
              <a:gd name="connsiteX24" fmla="*/ 1004837 w 1238350"/>
              <a:gd name="connsiteY24" fmla="*/ 1153876 h 1372982"/>
              <a:gd name="connsiteX25" fmla="*/ 988140 w 1238350"/>
              <a:gd name="connsiteY25" fmla="*/ 1286857 h 1372982"/>
              <a:gd name="connsiteX26" fmla="*/ 876545 w 1238350"/>
              <a:gd name="connsiteY26" fmla="*/ 1271753 h 1372982"/>
              <a:gd name="connsiteX27" fmla="*/ 875977 w 1238350"/>
              <a:gd name="connsiteY27" fmla="*/ 1372982 h 1372982"/>
              <a:gd name="connsiteX28" fmla="*/ 724267 w 1238350"/>
              <a:gd name="connsiteY28" fmla="*/ 1356106 h 1372982"/>
              <a:gd name="connsiteX29" fmla="*/ 733732 w 1238350"/>
              <a:gd name="connsiteY29" fmla="*/ 1260511 h 1372982"/>
              <a:gd name="connsiteX30" fmla="*/ 684284 w 1238350"/>
              <a:gd name="connsiteY30" fmla="*/ 1254717 h 1372982"/>
              <a:gd name="connsiteX31" fmla="*/ 619220 w 1238350"/>
              <a:gd name="connsiteY31" fmla="*/ 1244857 h 1372982"/>
              <a:gd name="connsiteX32" fmla="*/ 554112 w 1238350"/>
              <a:gd name="connsiteY32" fmla="*/ 1242949 h 1372982"/>
              <a:gd name="connsiteX33" fmla="*/ 459834 w 1238350"/>
              <a:gd name="connsiteY33" fmla="*/ 1229871 h 1372982"/>
              <a:gd name="connsiteX34" fmla="*/ 339218 w 1238350"/>
              <a:gd name="connsiteY34" fmla="*/ 1210877 h 1372982"/>
              <a:gd name="connsiteX35" fmla="*/ 353095 w 1238350"/>
              <a:gd name="connsiteY35" fmla="*/ 1060396 h 1372982"/>
              <a:gd name="connsiteX36" fmla="*/ 220799 w 1238350"/>
              <a:gd name="connsiteY36" fmla="*/ 1045084 h 1372982"/>
              <a:gd name="connsiteX37" fmla="*/ 226703 w 1238350"/>
              <a:gd name="connsiteY37" fmla="*/ 925094 h 1372982"/>
              <a:gd name="connsiteX38" fmla="*/ 108110 w 1238350"/>
              <a:gd name="connsiteY38" fmla="*/ 913920 h 1372982"/>
              <a:gd name="connsiteX39" fmla="*/ 120752 w 1238350"/>
              <a:gd name="connsiteY39" fmla="*/ 777283 h 1372982"/>
              <a:gd name="connsiteX40" fmla="*/ 0 w 1238350"/>
              <a:gd name="connsiteY40" fmla="*/ 765995 h 1372982"/>
              <a:gd name="connsiteX41" fmla="*/ 21085 w 1238350"/>
              <a:gd name="connsiteY41" fmla="*/ 509894 h 1372982"/>
              <a:gd name="connsiteX0" fmla="*/ 21085 w 1238350"/>
              <a:gd name="connsiteY0" fmla="*/ 509894 h 1372982"/>
              <a:gd name="connsiteX1" fmla="*/ 141398 w 1238350"/>
              <a:gd name="connsiteY1" fmla="*/ 516593 h 1372982"/>
              <a:gd name="connsiteX2" fmla="*/ 160966 w 1238350"/>
              <a:gd name="connsiteY2" fmla="*/ 252141 h 1372982"/>
              <a:gd name="connsiteX3" fmla="*/ 278378 w 1238350"/>
              <a:gd name="connsiteY3" fmla="*/ 259590 h 1372982"/>
              <a:gd name="connsiteX4" fmla="*/ 289129 w 1238350"/>
              <a:gd name="connsiteY4" fmla="*/ 133162 h 1372982"/>
              <a:gd name="connsiteX5" fmla="*/ 405375 w 1238350"/>
              <a:gd name="connsiteY5" fmla="*/ 144496 h 1372982"/>
              <a:gd name="connsiteX6" fmla="*/ 464695 w 1238350"/>
              <a:gd name="connsiteY6" fmla="*/ 85873 h 1372982"/>
              <a:gd name="connsiteX7" fmla="*/ 524656 w 1238350"/>
              <a:gd name="connsiteY7" fmla="*/ 130844 h 1372982"/>
              <a:gd name="connsiteX8" fmla="*/ 573374 w 1238350"/>
              <a:gd name="connsiteY8" fmla="*/ 59640 h 1372982"/>
              <a:gd name="connsiteX9" fmla="*/ 555897 w 1238350"/>
              <a:gd name="connsiteY9" fmla="*/ 6312 h 1372982"/>
              <a:gd name="connsiteX10" fmla="*/ 603661 w 1238350"/>
              <a:gd name="connsiteY10" fmla="*/ 0 h 1372982"/>
              <a:gd name="connsiteX11" fmla="*/ 671305 w 1238350"/>
              <a:gd name="connsiteY11" fmla="*/ 18965 h 1372982"/>
              <a:gd name="connsiteX12" fmla="*/ 664262 w 1238350"/>
              <a:gd name="connsiteY12" fmla="*/ 175654 h 1372982"/>
              <a:gd name="connsiteX13" fmla="*/ 877142 w 1238350"/>
              <a:gd name="connsiteY13" fmla="*/ 200207 h 1372982"/>
              <a:gd name="connsiteX14" fmla="*/ 874421 w 1238350"/>
              <a:gd name="connsiteY14" fmla="*/ 154452 h 1372982"/>
              <a:gd name="connsiteX15" fmla="*/ 975230 w 1238350"/>
              <a:gd name="connsiteY15" fmla="*/ 134911 h 1372982"/>
              <a:gd name="connsiteX16" fmla="*/ 967697 w 1238350"/>
              <a:gd name="connsiteY16" fmla="*/ 209747 h 1372982"/>
              <a:gd name="connsiteX17" fmla="*/ 1108965 w 1238350"/>
              <a:gd name="connsiteY17" fmla="*/ 224532 h 1372982"/>
              <a:gd name="connsiteX18" fmla="*/ 1094282 w 1238350"/>
              <a:gd name="connsiteY18" fmla="*/ 333211 h 1372982"/>
              <a:gd name="connsiteX19" fmla="*/ 1238350 w 1238350"/>
              <a:gd name="connsiteY19" fmla="*/ 347995 h 1372982"/>
              <a:gd name="connsiteX20" fmla="*/ 1214114 w 1238350"/>
              <a:gd name="connsiteY20" fmla="*/ 551977 h 1372982"/>
              <a:gd name="connsiteX21" fmla="*/ 1190988 w 1238350"/>
              <a:gd name="connsiteY21" fmla="*/ 825741 h 1372982"/>
              <a:gd name="connsiteX22" fmla="*/ 1165602 w 1238350"/>
              <a:gd name="connsiteY22" fmla="*/ 1176751 h 1372982"/>
              <a:gd name="connsiteX23" fmla="*/ 1004837 w 1238350"/>
              <a:gd name="connsiteY23" fmla="*/ 1153876 h 1372982"/>
              <a:gd name="connsiteX24" fmla="*/ 988140 w 1238350"/>
              <a:gd name="connsiteY24" fmla="*/ 1286857 h 1372982"/>
              <a:gd name="connsiteX25" fmla="*/ 876545 w 1238350"/>
              <a:gd name="connsiteY25" fmla="*/ 1271753 h 1372982"/>
              <a:gd name="connsiteX26" fmla="*/ 875977 w 1238350"/>
              <a:gd name="connsiteY26" fmla="*/ 1372982 h 1372982"/>
              <a:gd name="connsiteX27" fmla="*/ 724267 w 1238350"/>
              <a:gd name="connsiteY27" fmla="*/ 1356106 h 1372982"/>
              <a:gd name="connsiteX28" fmla="*/ 733732 w 1238350"/>
              <a:gd name="connsiteY28" fmla="*/ 1260511 h 1372982"/>
              <a:gd name="connsiteX29" fmla="*/ 684284 w 1238350"/>
              <a:gd name="connsiteY29" fmla="*/ 1254717 h 1372982"/>
              <a:gd name="connsiteX30" fmla="*/ 619220 w 1238350"/>
              <a:gd name="connsiteY30" fmla="*/ 1244857 h 1372982"/>
              <a:gd name="connsiteX31" fmla="*/ 554112 w 1238350"/>
              <a:gd name="connsiteY31" fmla="*/ 1242949 h 1372982"/>
              <a:gd name="connsiteX32" fmla="*/ 459834 w 1238350"/>
              <a:gd name="connsiteY32" fmla="*/ 1229871 h 1372982"/>
              <a:gd name="connsiteX33" fmla="*/ 339218 w 1238350"/>
              <a:gd name="connsiteY33" fmla="*/ 1210877 h 1372982"/>
              <a:gd name="connsiteX34" fmla="*/ 353095 w 1238350"/>
              <a:gd name="connsiteY34" fmla="*/ 1060396 h 1372982"/>
              <a:gd name="connsiteX35" fmla="*/ 220799 w 1238350"/>
              <a:gd name="connsiteY35" fmla="*/ 1045084 h 1372982"/>
              <a:gd name="connsiteX36" fmla="*/ 226703 w 1238350"/>
              <a:gd name="connsiteY36" fmla="*/ 925094 h 1372982"/>
              <a:gd name="connsiteX37" fmla="*/ 108110 w 1238350"/>
              <a:gd name="connsiteY37" fmla="*/ 913920 h 1372982"/>
              <a:gd name="connsiteX38" fmla="*/ 120752 w 1238350"/>
              <a:gd name="connsiteY38" fmla="*/ 777283 h 1372982"/>
              <a:gd name="connsiteX39" fmla="*/ 0 w 1238350"/>
              <a:gd name="connsiteY39" fmla="*/ 765995 h 1372982"/>
              <a:gd name="connsiteX40" fmla="*/ 21085 w 1238350"/>
              <a:gd name="connsiteY40" fmla="*/ 509894 h 1372982"/>
              <a:gd name="connsiteX0" fmla="*/ 21085 w 1238350"/>
              <a:gd name="connsiteY0" fmla="*/ 509894 h 1372982"/>
              <a:gd name="connsiteX1" fmla="*/ 141398 w 1238350"/>
              <a:gd name="connsiteY1" fmla="*/ 516593 h 1372982"/>
              <a:gd name="connsiteX2" fmla="*/ 160966 w 1238350"/>
              <a:gd name="connsiteY2" fmla="*/ 252141 h 1372982"/>
              <a:gd name="connsiteX3" fmla="*/ 278378 w 1238350"/>
              <a:gd name="connsiteY3" fmla="*/ 259590 h 1372982"/>
              <a:gd name="connsiteX4" fmla="*/ 289129 w 1238350"/>
              <a:gd name="connsiteY4" fmla="*/ 133162 h 1372982"/>
              <a:gd name="connsiteX5" fmla="*/ 405375 w 1238350"/>
              <a:gd name="connsiteY5" fmla="*/ 144496 h 1372982"/>
              <a:gd name="connsiteX6" fmla="*/ 464695 w 1238350"/>
              <a:gd name="connsiteY6" fmla="*/ 85873 h 1372982"/>
              <a:gd name="connsiteX7" fmla="*/ 524656 w 1238350"/>
              <a:gd name="connsiteY7" fmla="*/ 130844 h 1372982"/>
              <a:gd name="connsiteX8" fmla="*/ 541353 w 1238350"/>
              <a:gd name="connsiteY8" fmla="*/ 52191 h 1372982"/>
              <a:gd name="connsiteX9" fmla="*/ 555897 w 1238350"/>
              <a:gd name="connsiteY9" fmla="*/ 6312 h 1372982"/>
              <a:gd name="connsiteX10" fmla="*/ 603661 w 1238350"/>
              <a:gd name="connsiteY10" fmla="*/ 0 h 1372982"/>
              <a:gd name="connsiteX11" fmla="*/ 671305 w 1238350"/>
              <a:gd name="connsiteY11" fmla="*/ 18965 h 1372982"/>
              <a:gd name="connsiteX12" fmla="*/ 664262 w 1238350"/>
              <a:gd name="connsiteY12" fmla="*/ 175654 h 1372982"/>
              <a:gd name="connsiteX13" fmla="*/ 877142 w 1238350"/>
              <a:gd name="connsiteY13" fmla="*/ 200207 h 1372982"/>
              <a:gd name="connsiteX14" fmla="*/ 874421 w 1238350"/>
              <a:gd name="connsiteY14" fmla="*/ 154452 h 1372982"/>
              <a:gd name="connsiteX15" fmla="*/ 975230 w 1238350"/>
              <a:gd name="connsiteY15" fmla="*/ 134911 h 1372982"/>
              <a:gd name="connsiteX16" fmla="*/ 967697 w 1238350"/>
              <a:gd name="connsiteY16" fmla="*/ 209747 h 1372982"/>
              <a:gd name="connsiteX17" fmla="*/ 1108965 w 1238350"/>
              <a:gd name="connsiteY17" fmla="*/ 224532 h 1372982"/>
              <a:gd name="connsiteX18" fmla="*/ 1094282 w 1238350"/>
              <a:gd name="connsiteY18" fmla="*/ 333211 h 1372982"/>
              <a:gd name="connsiteX19" fmla="*/ 1238350 w 1238350"/>
              <a:gd name="connsiteY19" fmla="*/ 347995 h 1372982"/>
              <a:gd name="connsiteX20" fmla="*/ 1214114 w 1238350"/>
              <a:gd name="connsiteY20" fmla="*/ 551977 h 1372982"/>
              <a:gd name="connsiteX21" fmla="*/ 1190988 w 1238350"/>
              <a:gd name="connsiteY21" fmla="*/ 825741 h 1372982"/>
              <a:gd name="connsiteX22" fmla="*/ 1165602 w 1238350"/>
              <a:gd name="connsiteY22" fmla="*/ 1176751 h 1372982"/>
              <a:gd name="connsiteX23" fmla="*/ 1004837 w 1238350"/>
              <a:gd name="connsiteY23" fmla="*/ 1153876 h 1372982"/>
              <a:gd name="connsiteX24" fmla="*/ 988140 w 1238350"/>
              <a:gd name="connsiteY24" fmla="*/ 1286857 h 1372982"/>
              <a:gd name="connsiteX25" fmla="*/ 876545 w 1238350"/>
              <a:gd name="connsiteY25" fmla="*/ 1271753 h 1372982"/>
              <a:gd name="connsiteX26" fmla="*/ 875977 w 1238350"/>
              <a:gd name="connsiteY26" fmla="*/ 1372982 h 1372982"/>
              <a:gd name="connsiteX27" fmla="*/ 724267 w 1238350"/>
              <a:gd name="connsiteY27" fmla="*/ 1356106 h 1372982"/>
              <a:gd name="connsiteX28" fmla="*/ 733732 w 1238350"/>
              <a:gd name="connsiteY28" fmla="*/ 1260511 h 1372982"/>
              <a:gd name="connsiteX29" fmla="*/ 684284 w 1238350"/>
              <a:gd name="connsiteY29" fmla="*/ 1254717 h 1372982"/>
              <a:gd name="connsiteX30" fmla="*/ 619220 w 1238350"/>
              <a:gd name="connsiteY30" fmla="*/ 1244857 h 1372982"/>
              <a:gd name="connsiteX31" fmla="*/ 554112 w 1238350"/>
              <a:gd name="connsiteY31" fmla="*/ 1242949 h 1372982"/>
              <a:gd name="connsiteX32" fmla="*/ 459834 w 1238350"/>
              <a:gd name="connsiteY32" fmla="*/ 1229871 h 1372982"/>
              <a:gd name="connsiteX33" fmla="*/ 339218 w 1238350"/>
              <a:gd name="connsiteY33" fmla="*/ 1210877 h 1372982"/>
              <a:gd name="connsiteX34" fmla="*/ 353095 w 1238350"/>
              <a:gd name="connsiteY34" fmla="*/ 1060396 h 1372982"/>
              <a:gd name="connsiteX35" fmla="*/ 220799 w 1238350"/>
              <a:gd name="connsiteY35" fmla="*/ 1045084 h 1372982"/>
              <a:gd name="connsiteX36" fmla="*/ 226703 w 1238350"/>
              <a:gd name="connsiteY36" fmla="*/ 925094 h 1372982"/>
              <a:gd name="connsiteX37" fmla="*/ 108110 w 1238350"/>
              <a:gd name="connsiteY37" fmla="*/ 913920 h 1372982"/>
              <a:gd name="connsiteX38" fmla="*/ 120752 w 1238350"/>
              <a:gd name="connsiteY38" fmla="*/ 777283 h 1372982"/>
              <a:gd name="connsiteX39" fmla="*/ 0 w 1238350"/>
              <a:gd name="connsiteY39" fmla="*/ 765995 h 1372982"/>
              <a:gd name="connsiteX40" fmla="*/ 21085 w 1238350"/>
              <a:gd name="connsiteY40" fmla="*/ 509894 h 1372982"/>
              <a:gd name="connsiteX0" fmla="*/ 21085 w 1238350"/>
              <a:gd name="connsiteY0" fmla="*/ 509894 h 1372982"/>
              <a:gd name="connsiteX1" fmla="*/ 141398 w 1238350"/>
              <a:gd name="connsiteY1" fmla="*/ 516593 h 1372982"/>
              <a:gd name="connsiteX2" fmla="*/ 160966 w 1238350"/>
              <a:gd name="connsiteY2" fmla="*/ 252141 h 1372982"/>
              <a:gd name="connsiteX3" fmla="*/ 278378 w 1238350"/>
              <a:gd name="connsiteY3" fmla="*/ 259590 h 1372982"/>
              <a:gd name="connsiteX4" fmla="*/ 289129 w 1238350"/>
              <a:gd name="connsiteY4" fmla="*/ 133162 h 1372982"/>
              <a:gd name="connsiteX5" fmla="*/ 405375 w 1238350"/>
              <a:gd name="connsiteY5" fmla="*/ 144496 h 1372982"/>
              <a:gd name="connsiteX6" fmla="*/ 464695 w 1238350"/>
              <a:gd name="connsiteY6" fmla="*/ 85873 h 1372982"/>
              <a:gd name="connsiteX7" fmla="*/ 524656 w 1238350"/>
              <a:gd name="connsiteY7" fmla="*/ 130844 h 1372982"/>
              <a:gd name="connsiteX8" fmla="*/ 555897 w 1238350"/>
              <a:gd name="connsiteY8" fmla="*/ 6312 h 1372982"/>
              <a:gd name="connsiteX9" fmla="*/ 603661 w 1238350"/>
              <a:gd name="connsiteY9" fmla="*/ 0 h 1372982"/>
              <a:gd name="connsiteX10" fmla="*/ 671305 w 1238350"/>
              <a:gd name="connsiteY10" fmla="*/ 18965 h 1372982"/>
              <a:gd name="connsiteX11" fmla="*/ 664262 w 1238350"/>
              <a:gd name="connsiteY11" fmla="*/ 175654 h 1372982"/>
              <a:gd name="connsiteX12" fmla="*/ 877142 w 1238350"/>
              <a:gd name="connsiteY12" fmla="*/ 200207 h 1372982"/>
              <a:gd name="connsiteX13" fmla="*/ 874421 w 1238350"/>
              <a:gd name="connsiteY13" fmla="*/ 154452 h 1372982"/>
              <a:gd name="connsiteX14" fmla="*/ 975230 w 1238350"/>
              <a:gd name="connsiteY14" fmla="*/ 134911 h 1372982"/>
              <a:gd name="connsiteX15" fmla="*/ 967697 w 1238350"/>
              <a:gd name="connsiteY15" fmla="*/ 209747 h 1372982"/>
              <a:gd name="connsiteX16" fmla="*/ 1108965 w 1238350"/>
              <a:gd name="connsiteY16" fmla="*/ 224532 h 1372982"/>
              <a:gd name="connsiteX17" fmla="*/ 1094282 w 1238350"/>
              <a:gd name="connsiteY17" fmla="*/ 333211 h 1372982"/>
              <a:gd name="connsiteX18" fmla="*/ 1238350 w 1238350"/>
              <a:gd name="connsiteY18" fmla="*/ 347995 h 1372982"/>
              <a:gd name="connsiteX19" fmla="*/ 1214114 w 1238350"/>
              <a:gd name="connsiteY19" fmla="*/ 551977 h 1372982"/>
              <a:gd name="connsiteX20" fmla="*/ 1190988 w 1238350"/>
              <a:gd name="connsiteY20" fmla="*/ 825741 h 1372982"/>
              <a:gd name="connsiteX21" fmla="*/ 1165602 w 1238350"/>
              <a:gd name="connsiteY21" fmla="*/ 1176751 h 1372982"/>
              <a:gd name="connsiteX22" fmla="*/ 1004837 w 1238350"/>
              <a:gd name="connsiteY22" fmla="*/ 1153876 h 1372982"/>
              <a:gd name="connsiteX23" fmla="*/ 988140 w 1238350"/>
              <a:gd name="connsiteY23" fmla="*/ 1286857 h 1372982"/>
              <a:gd name="connsiteX24" fmla="*/ 876545 w 1238350"/>
              <a:gd name="connsiteY24" fmla="*/ 1271753 h 1372982"/>
              <a:gd name="connsiteX25" fmla="*/ 875977 w 1238350"/>
              <a:gd name="connsiteY25" fmla="*/ 1372982 h 1372982"/>
              <a:gd name="connsiteX26" fmla="*/ 724267 w 1238350"/>
              <a:gd name="connsiteY26" fmla="*/ 1356106 h 1372982"/>
              <a:gd name="connsiteX27" fmla="*/ 733732 w 1238350"/>
              <a:gd name="connsiteY27" fmla="*/ 1260511 h 1372982"/>
              <a:gd name="connsiteX28" fmla="*/ 684284 w 1238350"/>
              <a:gd name="connsiteY28" fmla="*/ 1254717 h 1372982"/>
              <a:gd name="connsiteX29" fmla="*/ 619220 w 1238350"/>
              <a:gd name="connsiteY29" fmla="*/ 1244857 h 1372982"/>
              <a:gd name="connsiteX30" fmla="*/ 554112 w 1238350"/>
              <a:gd name="connsiteY30" fmla="*/ 1242949 h 1372982"/>
              <a:gd name="connsiteX31" fmla="*/ 459834 w 1238350"/>
              <a:gd name="connsiteY31" fmla="*/ 1229871 h 1372982"/>
              <a:gd name="connsiteX32" fmla="*/ 339218 w 1238350"/>
              <a:gd name="connsiteY32" fmla="*/ 1210877 h 1372982"/>
              <a:gd name="connsiteX33" fmla="*/ 353095 w 1238350"/>
              <a:gd name="connsiteY33" fmla="*/ 1060396 h 1372982"/>
              <a:gd name="connsiteX34" fmla="*/ 220799 w 1238350"/>
              <a:gd name="connsiteY34" fmla="*/ 1045084 h 1372982"/>
              <a:gd name="connsiteX35" fmla="*/ 226703 w 1238350"/>
              <a:gd name="connsiteY35" fmla="*/ 925094 h 1372982"/>
              <a:gd name="connsiteX36" fmla="*/ 108110 w 1238350"/>
              <a:gd name="connsiteY36" fmla="*/ 913920 h 1372982"/>
              <a:gd name="connsiteX37" fmla="*/ 120752 w 1238350"/>
              <a:gd name="connsiteY37" fmla="*/ 777283 h 1372982"/>
              <a:gd name="connsiteX38" fmla="*/ 0 w 1238350"/>
              <a:gd name="connsiteY38" fmla="*/ 765995 h 1372982"/>
              <a:gd name="connsiteX39" fmla="*/ 21085 w 1238350"/>
              <a:gd name="connsiteY39" fmla="*/ 509894 h 1372982"/>
              <a:gd name="connsiteX0" fmla="*/ 21085 w 1238350"/>
              <a:gd name="connsiteY0" fmla="*/ 509894 h 1372982"/>
              <a:gd name="connsiteX1" fmla="*/ 141398 w 1238350"/>
              <a:gd name="connsiteY1" fmla="*/ 516593 h 1372982"/>
              <a:gd name="connsiteX2" fmla="*/ 160966 w 1238350"/>
              <a:gd name="connsiteY2" fmla="*/ 252141 h 1372982"/>
              <a:gd name="connsiteX3" fmla="*/ 278378 w 1238350"/>
              <a:gd name="connsiteY3" fmla="*/ 259590 h 1372982"/>
              <a:gd name="connsiteX4" fmla="*/ 289129 w 1238350"/>
              <a:gd name="connsiteY4" fmla="*/ 133162 h 1372982"/>
              <a:gd name="connsiteX5" fmla="*/ 405375 w 1238350"/>
              <a:gd name="connsiteY5" fmla="*/ 144496 h 1372982"/>
              <a:gd name="connsiteX6" fmla="*/ 464695 w 1238350"/>
              <a:gd name="connsiteY6" fmla="*/ 85873 h 1372982"/>
              <a:gd name="connsiteX7" fmla="*/ 531772 w 1238350"/>
              <a:gd name="connsiteY7" fmla="*/ 164366 h 1372982"/>
              <a:gd name="connsiteX8" fmla="*/ 555897 w 1238350"/>
              <a:gd name="connsiteY8" fmla="*/ 6312 h 1372982"/>
              <a:gd name="connsiteX9" fmla="*/ 603661 w 1238350"/>
              <a:gd name="connsiteY9" fmla="*/ 0 h 1372982"/>
              <a:gd name="connsiteX10" fmla="*/ 671305 w 1238350"/>
              <a:gd name="connsiteY10" fmla="*/ 18965 h 1372982"/>
              <a:gd name="connsiteX11" fmla="*/ 664262 w 1238350"/>
              <a:gd name="connsiteY11" fmla="*/ 175654 h 1372982"/>
              <a:gd name="connsiteX12" fmla="*/ 877142 w 1238350"/>
              <a:gd name="connsiteY12" fmla="*/ 200207 h 1372982"/>
              <a:gd name="connsiteX13" fmla="*/ 874421 w 1238350"/>
              <a:gd name="connsiteY13" fmla="*/ 154452 h 1372982"/>
              <a:gd name="connsiteX14" fmla="*/ 975230 w 1238350"/>
              <a:gd name="connsiteY14" fmla="*/ 134911 h 1372982"/>
              <a:gd name="connsiteX15" fmla="*/ 967697 w 1238350"/>
              <a:gd name="connsiteY15" fmla="*/ 209747 h 1372982"/>
              <a:gd name="connsiteX16" fmla="*/ 1108965 w 1238350"/>
              <a:gd name="connsiteY16" fmla="*/ 224532 h 1372982"/>
              <a:gd name="connsiteX17" fmla="*/ 1094282 w 1238350"/>
              <a:gd name="connsiteY17" fmla="*/ 333211 h 1372982"/>
              <a:gd name="connsiteX18" fmla="*/ 1238350 w 1238350"/>
              <a:gd name="connsiteY18" fmla="*/ 347995 h 1372982"/>
              <a:gd name="connsiteX19" fmla="*/ 1214114 w 1238350"/>
              <a:gd name="connsiteY19" fmla="*/ 551977 h 1372982"/>
              <a:gd name="connsiteX20" fmla="*/ 1190988 w 1238350"/>
              <a:gd name="connsiteY20" fmla="*/ 825741 h 1372982"/>
              <a:gd name="connsiteX21" fmla="*/ 1165602 w 1238350"/>
              <a:gd name="connsiteY21" fmla="*/ 1176751 h 1372982"/>
              <a:gd name="connsiteX22" fmla="*/ 1004837 w 1238350"/>
              <a:gd name="connsiteY22" fmla="*/ 1153876 h 1372982"/>
              <a:gd name="connsiteX23" fmla="*/ 988140 w 1238350"/>
              <a:gd name="connsiteY23" fmla="*/ 1286857 h 1372982"/>
              <a:gd name="connsiteX24" fmla="*/ 876545 w 1238350"/>
              <a:gd name="connsiteY24" fmla="*/ 1271753 h 1372982"/>
              <a:gd name="connsiteX25" fmla="*/ 875977 w 1238350"/>
              <a:gd name="connsiteY25" fmla="*/ 1372982 h 1372982"/>
              <a:gd name="connsiteX26" fmla="*/ 724267 w 1238350"/>
              <a:gd name="connsiteY26" fmla="*/ 1356106 h 1372982"/>
              <a:gd name="connsiteX27" fmla="*/ 733732 w 1238350"/>
              <a:gd name="connsiteY27" fmla="*/ 1260511 h 1372982"/>
              <a:gd name="connsiteX28" fmla="*/ 684284 w 1238350"/>
              <a:gd name="connsiteY28" fmla="*/ 1254717 h 1372982"/>
              <a:gd name="connsiteX29" fmla="*/ 619220 w 1238350"/>
              <a:gd name="connsiteY29" fmla="*/ 1244857 h 1372982"/>
              <a:gd name="connsiteX30" fmla="*/ 554112 w 1238350"/>
              <a:gd name="connsiteY30" fmla="*/ 1242949 h 1372982"/>
              <a:gd name="connsiteX31" fmla="*/ 459834 w 1238350"/>
              <a:gd name="connsiteY31" fmla="*/ 1229871 h 1372982"/>
              <a:gd name="connsiteX32" fmla="*/ 339218 w 1238350"/>
              <a:gd name="connsiteY32" fmla="*/ 1210877 h 1372982"/>
              <a:gd name="connsiteX33" fmla="*/ 353095 w 1238350"/>
              <a:gd name="connsiteY33" fmla="*/ 1060396 h 1372982"/>
              <a:gd name="connsiteX34" fmla="*/ 220799 w 1238350"/>
              <a:gd name="connsiteY34" fmla="*/ 1045084 h 1372982"/>
              <a:gd name="connsiteX35" fmla="*/ 226703 w 1238350"/>
              <a:gd name="connsiteY35" fmla="*/ 925094 h 1372982"/>
              <a:gd name="connsiteX36" fmla="*/ 108110 w 1238350"/>
              <a:gd name="connsiteY36" fmla="*/ 913920 h 1372982"/>
              <a:gd name="connsiteX37" fmla="*/ 120752 w 1238350"/>
              <a:gd name="connsiteY37" fmla="*/ 777283 h 1372982"/>
              <a:gd name="connsiteX38" fmla="*/ 0 w 1238350"/>
              <a:gd name="connsiteY38" fmla="*/ 765995 h 1372982"/>
              <a:gd name="connsiteX39" fmla="*/ 21085 w 1238350"/>
              <a:gd name="connsiteY39" fmla="*/ 509894 h 1372982"/>
              <a:gd name="connsiteX0" fmla="*/ 21085 w 1238350"/>
              <a:gd name="connsiteY0" fmla="*/ 503582 h 1366670"/>
              <a:gd name="connsiteX1" fmla="*/ 141398 w 1238350"/>
              <a:gd name="connsiteY1" fmla="*/ 510281 h 1366670"/>
              <a:gd name="connsiteX2" fmla="*/ 160966 w 1238350"/>
              <a:gd name="connsiteY2" fmla="*/ 245829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464695 w 1238350"/>
              <a:gd name="connsiteY6" fmla="*/ 79561 h 1366670"/>
              <a:gd name="connsiteX7" fmla="*/ 531772 w 1238350"/>
              <a:gd name="connsiteY7" fmla="*/ 158054 h 1366670"/>
              <a:gd name="connsiteX8" fmla="*/ 555897 w 1238350"/>
              <a:gd name="connsiteY8" fmla="*/ 0 h 1366670"/>
              <a:gd name="connsiteX9" fmla="*/ 671305 w 1238350"/>
              <a:gd name="connsiteY9" fmla="*/ 12653 h 1366670"/>
              <a:gd name="connsiteX10" fmla="*/ 664262 w 1238350"/>
              <a:gd name="connsiteY10" fmla="*/ 169342 h 1366670"/>
              <a:gd name="connsiteX11" fmla="*/ 877142 w 1238350"/>
              <a:gd name="connsiteY11" fmla="*/ 193895 h 1366670"/>
              <a:gd name="connsiteX12" fmla="*/ 874421 w 1238350"/>
              <a:gd name="connsiteY12" fmla="*/ 148140 h 1366670"/>
              <a:gd name="connsiteX13" fmla="*/ 975230 w 1238350"/>
              <a:gd name="connsiteY13" fmla="*/ 128599 h 1366670"/>
              <a:gd name="connsiteX14" fmla="*/ 967697 w 1238350"/>
              <a:gd name="connsiteY14" fmla="*/ 203435 h 1366670"/>
              <a:gd name="connsiteX15" fmla="*/ 1108965 w 1238350"/>
              <a:gd name="connsiteY15" fmla="*/ 218220 h 1366670"/>
              <a:gd name="connsiteX16" fmla="*/ 1094282 w 1238350"/>
              <a:gd name="connsiteY16" fmla="*/ 326899 h 1366670"/>
              <a:gd name="connsiteX17" fmla="*/ 1238350 w 1238350"/>
              <a:gd name="connsiteY17" fmla="*/ 341683 h 1366670"/>
              <a:gd name="connsiteX18" fmla="*/ 1214114 w 1238350"/>
              <a:gd name="connsiteY18" fmla="*/ 545665 h 1366670"/>
              <a:gd name="connsiteX19" fmla="*/ 1190988 w 1238350"/>
              <a:gd name="connsiteY19" fmla="*/ 819429 h 1366670"/>
              <a:gd name="connsiteX20" fmla="*/ 1165602 w 1238350"/>
              <a:gd name="connsiteY20" fmla="*/ 1170439 h 1366670"/>
              <a:gd name="connsiteX21" fmla="*/ 1004837 w 1238350"/>
              <a:gd name="connsiteY21" fmla="*/ 1147564 h 1366670"/>
              <a:gd name="connsiteX22" fmla="*/ 988140 w 1238350"/>
              <a:gd name="connsiteY22" fmla="*/ 1280545 h 1366670"/>
              <a:gd name="connsiteX23" fmla="*/ 876545 w 1238350"/>
              <a:gd name="connsiteY23" fmla="*/ 1265441 h 1366670"/>
              <a:gd name="connsiteX24" fmla="*/ 875977 w 1238350"/>
              <a:gd name="connsiteY24" fmla="*/ 1366670 h 1366670"/>
              <a:gd name="connsiteX25" fmla="*/ 724267 w 1238350"/>
              <a:gd name="connsiteY25" fmla="*/ 1349794 h 1366670"/>
              <a:gd name="connsiteX26" fmla="*/ 733732 w 1238350"/>
              <a:gd name="connsiteY26" fmla="*/ 1254199 h 1366670"/>
              <a:gd name="connsiteX27" fmla="*/ 684284 w 1238350"/>
              <a:gd name="connsiteY27" fmla="*/ 1248405 h 1366670"/>
              <a:gd name="connsiteX28" fmla="*/ 619220 w 1238350"/>
              <a:gd name="connsiteY28" fmla="*/ 1238545 h 1366670"/>
              <a:gd name="connsiteX29" fmla="*/ 554112 w 1238350"/>
              <a:gd name="connsiteY29" fmla="*/ 1236637 h 1366670"/>
              <a:gd name="connsiteX30" fmla="*/ 459834 w 1238350"/>
              <a:gd name="connsiteY30" fmla="*/ 1223559 h 1366670"/>
              <a:gd name="connsiteX31" fmla="*/ 339218 w 1238350"/>
              <a:gd name="connsiteY31" fmla="*/ 1204565 h 1366670"/>
              <a:gd name="connsiteX32" fmla="*/ 353095 w 1238350"/>
              <a:gd name="connsiteY32" fmla="*/ 1054084 h 1366670"/>
              <a:gd name="connsiteX33" fmla="*/ 220799 w 1238350"/>
              <a:gd name="connsiteY33" fmla="*/ 1038772 h 1366670"/>
              <a:gd name="connsiteX34" fmla="*/ 226703 w 1238350"/>
              <a:gd name="connsiteY34" fmla="*/ 918782 h 1366670"/>
              <a:gd name="connsiteX35" fmla="*/ 108110 w 1238350"/>
              <a:gd name="connsiteY35" fmla="*/ 907608 h 1366670"/>
              <a:gd name="connsiteX36" fmla="*/ 120752 w 1238350"/>
              <a:gd name="connsiteY36" fmla="*/ 770971 h 1366670"/>
              <a:gd name="connsiteX37" fmla="*/ 0 w 1238350"/>
              <a:gd name="connsiteY37" fmla="*/ 759683 h 1366670"/>
              <a:gd name="connsiteX38" fmla="*/ 21085 w 1238350"/>
              <a:gd name="connsiteY38" fmla="*/ 503582 h 1366670"/>
              <a:gd name="connsiteX0" fmla="*/ 21085 w 1238350"/>
              <a:gd name="connsiteY0" fmla="*/ 503582 h 1366670"/>
              <a:gd name="connsiteX1" fmla="*/ 141398 w 1238350"/>
              <a:gd name="connsiteY1" fmla="*/ 510281 h 1366670"/>
              <a:gd name="connsiteX2" fmla="*/ 160966 w 1238350"/>
              <a:gd name="connsiteY2" fmla="*/ 245829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8054 h 1366670"/>
              <a:gd name="connsiteX7" fmla="*/ 555897 w 1238350"/>
              <a:gd name="connsiteY7" fmla="*/ 0 h 1366670"/>
              <a:gd name="connsiteX8" fmla="*/ 671305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75230 w 1238350"/>
              <a:gd name="connsiteY12" fmla="*/ 128599 h 1366670"/>
              <a:gd name="connsiteX13" fmla="*/ 967697 w 1238350"/>
              <a:gd name="connsiteY13" fmla="*/ 203435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65441 h 1366670"/>
              <a:gd name="connsiteX23" fmla="*/ 875977 w 1238350"/>
              <a:gd name="connsiteY23" fmla="*/ 1366670 h 1366670"/>
              <a:gd name="connsiteX24" fmla="*/ 724267 w 1238350"/>
              <a:gd name="connsiteY24" fmla="*/ 1349794 h 1366670"/>
              <a:gd name="connsiteX25" fmla="*/ 733732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41398 w 1238350"/>
              <a:gd name="connsiteY1" fmla="*/ 510281 h 1366670"/>
              <a:gd name="connsiteX2" fmla="*/ 160966 w 1238350"/>
              <a:gd name="connsiteY2" fmla="*/ 245829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55897 w 1238350"/>
              <a:gd name="connsiteY7" fmla="*/ 0 h 1366670"/>
              <a:gd name="connsiteX8" fmla="*/ 671305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75230 w 1238350"/>
              <a:gd name="connsiteY12" fmla="*/ 128599 h 1366670"/>
              <a:gd name="connsiteX13" fmla="*/ 967697 w 1238350"/>
              <a:gd name="connsiteY13" fmla="*/ 203435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65441 h 1366670"/>
              <a:gd name="connsiteX23" fmla="*/ 875977 w 1238350"/>
              <a:gd name="connsiteY23" fmla="*/ 1366670 h 1366670"/>
              <a:gd name="connsiteX24" fmla="*/ 724267 w 1238350"/>
              <a:gd name="connsiteY24" fmla="*/ 1349794 h 1366670"/>
              <a:gd name="connsiteX25" fmla="*/ 733732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41398 w 1238350"/>
              <a:gd name="connsiteY1" fmla="*/ 510281 h 1366670"/>
              <a:gd name="connsiteX2" fmla="*/ 160966 w 1238350"/>
              <a:gd name="connsiteY2" fmla="*/ 245829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7002 w 1238350"/>
              <a:gd name="connsiteY7" fmla="*/ 0 h 1366670"/>
              <a:gd name="connsiteX8" fmla="*/ 671305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75230 w 1238350"/>
              <a:gd name="connsiteY12" fmla="*/ 128599 h 1366670"/>
              <a:gd name="connsiteX13" fmla="*/ 967697 w 1238350"/>
              <a:gd name="connsiteY13" fmla="*/ 203435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65441 h 1366670"/>
              <a:gd name="connsiteX23" fmla="*/ 875977 w 1238350"/>
              <a:gd name="connsiteY23" fmla="*/ 1366670 h 1366670"/>
              <a:gd name="connsiteX24" fmla="*/ 724267 w 1238350"/>
              <a:gd name="connsiteY24" fmla="*/ 1349794 h 1366670"/>
              <a:gd name="connsiteX25" fmla="*/ 733732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41398 w 1238350"/>
              <a:gd name="connsiteY1" fmla="*/ 510281 h 1366670"/>
              <a:gd name="connsiteX2" fmla="*/ 160966 w 1238350"/>
              <a:gd name="connsiteY2" fmla="*/ 245829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7002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75230 w 1238350"/>
              <a:gd name="connsiteY12" fmla="*/ 128599 h 1366670"/>
              <a:gd name="connsiteX13" fmla="*/ 967697 w 1238350"/>
              <a:gd name="connsiteY13" fmla="*/ 203435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65441 h 1366670"/>
              <a:gd name="connsiteX23" fmla="*/ 875977 w 1238350"/>
              <a:gd name="connsiteY23" fmla="*/ 1366670 h 1366670"/>
              <a:gd name="connsiteX24" fmla="*/ 724267 w 1238350"/>
              <a:gd name="connsiteY24" fmla="*/ 1349794 h 1366670"/>
              <a:gd name="connsiteX25" fmla="*/ 733732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41398 w 1238350"/>
              <a:gd name="connsiteY1" fmla="*/ 510281 h 1366670"/>
              <a:gd name="connsiteX2" fmla="*/ 160966 w 1238350"/>
              <a:gd name="connsiteY2" fmla="*/ 245829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7002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75230 w 1238350"/>
              <a:gd name="connsiteY12" fmla="*/ 128599 h 1366670"/>
              <a:gd name="connsiteX13" fmla="*/ 967697 w 1238350"/>
              <a:gd name="connsiteY13" fmla="*/ 203435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65441 h 1366670"/>
              <a:gd name="connsiteX23" fmla="*/ 875977 w 1238350"/>
              <a:gd name="connsiteY23" fmla="*/ 1366670 h 1366670"/>
              <a:gd name="connsiteX24" fmla="*/ 724267 w 1238350"/>
              <a:gd name="connsiteY24" fmla="*/ 1349794 h 1366670"/>
              <a:gd name="connsiteX25" fmla="*/ 726616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41398 w 1238350"/>
              <a:gd name="connsiteY1" fmla="*/ 510281 h 1366670"/>
              <a:gd name="connsiteX2" fmla="*/ 160966 w 1238350"/>
              <a:gd name="connsiteY2" fmla="*/ 245829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7002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75230 w 1238350"/>
              <a:gd name="connsiteY12" fmla="*/ 128599 h 1366670"/>
              <a:gd name="connsiteX13" fmla="*/ 967697 w 1238350"/>
              <a:gd name="connsiteY13" fmla="*/ 203435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65441 h 1366670"/>
              <a:gd name="connsiteX23" fmla="*/ 875977 w 1238350"/>
              <a:gd name="connsiteY23" fmla="*/ 1366670 h 1366670"/>
              <a:gd name="connsiteX24" fmla="*/ 724267 w 1238350"/>
              <a:gd name="connsiteY24" fmla="*/ 1349794 h 1366670"/>
              <a:gd name="connsiteX25" fmla="*/ 730174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41398 w 1238350"/>
              <a:gd name="connsiteY1" fmla="*/ 510281 h 1366670"/>
              <a:gd name="connsiteX2" fmla="*/ 160966 w 1238350"/>
              <a:gd name="connsiteY2" fmla="*/ 245829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7002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75230 w 1238350"/>
              <a:gd name="connsiteY12" fmla="*/ 128599 h 1366670"/>
              <a:gd name="connsiteX13" fmla="*/ 967697 w 1238350"/>
              <a:gd name="connsiteY13" fmla="*/ 203435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76615 h 1366670"/>
              <a:gd name="connsiteX23" fmla="*/ 875977 w 1238350"/>
              <a:gd name="connsiteY23" fmla="*/ 1366670 h 1366670"/>
              <a:gd name="connsiteX24" fmla="*/ 724267 w 1238350"/>
              <a:gd name="connsiteY24" fmla="*/ 1349794 h 1366670"/>
              <a:gd name="connsiteX25" fmla="*/ 730174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39619 w 1238350"/>
              <a:gd name="connsiteY1" fmla="*/ 515868 h 1366670"/>
              <a:gd name="connsiteX2" fmla="*/ 160966 w 1238350"/>
              <a:gd name="connsiteY2" fmla="*/ 245829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7002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75230 w 1238350"/>
              <a:gd name="connsiteY12" fmla="*/ 128599 h 1366670"/>
              <a:gd name="connsiteX13" fmla="*/ 967697 w 1238350"/>
              <a:gd name="connsiteY13" fmla="*/ 203435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76615 h 1366670"/>
              <a:gd name="connsiteX23" fmla="*/ 875977 w 1238350"/>
              <a:gd name="connsiteY23" fmla="*/ 1366670 h 1366670"/>
              <a:gd name="connsiteX24" fmla="*/ 724267 w 1238350"/>
              <a:gd name="connsiteY24" fmla="*/ 1349794 h 1366670"/>
              <a:gd name="connsiteX25" fmla="*/ 730174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7002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75230 w 1238350"/>
              <a:gd name="connsiteY12" fmla="*/ 128599 h 1366670"/>
              <a:gd name="connsiteX13" fmla="*/ 967697 w 1238350"/>
              <a:gd name="connsiteY13" fmla="*/ 203435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76615 h 1366670"/>
              <a:gd name="connsiteX23" fmla="*/ 875977 w 1238350"/>
              <a:gd name="connsiteY23" fmla="*/ 1366670 h 1366670"/>
              <a:gd name="connsiteX24" fmla="*/ 724267 w 1238350"/>
              <a:gd name="connsiteY24" fmla="*/ 1349794 h 1366670"/>
              <a:gd name="connsiteX25" fmla="*/ 730174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7002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98169 w 1238350"/>
              <a:gd name="connsiteY12" fmla="*/ 132601 h 1366670"/>
              <a:gd name="connsiteX13" fmla="*/ 967697 w 1238350"/>
              <a:gd name="connsiteY13" fmla="*/ 203435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76615 h 1366670"/>
              <a:gd name="connsiteX23" fmla="*/ 875977 w 1238350"/>
              <a:gd name="connsiteY23" fmla="*/ 1366670 h 1366670"/>
              <a:gd name="connsiteX24" fmla="*/ 724267 w 1238350"/>
              <a:gd name="connsiteY24" fmla="*/ 1349794 h 1366670"/>
              <a:gd name="connsiteX25" fmla="*/ 730174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7002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98169 w 1238350"/>
              <a:gd name="connsiteY12" fmla="*/ 132601 h 1366670"/>
              <a:gd name="connsiteX13" fmla="*/ 992547 w 1238350"/>
              <a:gd name="connsiteY13" fmla="*/ 207437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76615 h 1366670"/>
              <a:gd name="connsiteX23" fmla="*/ 875977 w 1238350"/>
              <a:gd name="connsiteY23" fmla="*/ 1366670 h 1366670"/>
              <a:gd name="connsiteX24" fmla="*/ 724267 w 1238350"/>
              <a:gd name="connsiteY24" fmla="*/ 1349794 h 1366670"/>
              <a:gd name="connsiteX25" fmla="*/ 730174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7002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98169 w 1238350"/>
              <a:gd name="connsiteY12" fmla="*/ 132601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76615 h 1366670"/>
              <a:gd name="connsiteX23" fmla="*/ 875977 w 1238350"/>
              <a:gd name="connsiteY23" fmla="*/ 1366670 h 1366670"/>
              <a:gd name="connsiteX24" fmla="*/ 724267 w 1238350"/>
              <a:gd name="connsiteY24" fmla="*/ 1349794 h 1366670"/>
              <a:gd name="connsiteX25" fmla="*/ 730174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7002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998169 w 1238350"/>
              <a:gd name="connsiteY12" fmla="*/ 132601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76615 h 1366670"/>
              <a:gd name="connsiteX23" fmla="*/ 875977 w 1238350"/>
              <a:gd name="connsiteY23" fmla="*/ 1366670 h 1366670"/>
              <a:gd name="connsiteX24" fmla="*/ 724267 w 1238350"/>
              <a:gd name="connsiteY24" fmla="*/ 1349794 h 1366670"/>
              <a:gd name="connsiteX25" fmla="*/ 730174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7002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76615 h 1366670"/>
              <a:gd name="connsiteX23" fmla="*/ 875977 w 1238350"/>
              <a:gd name="connsiteY23" fmla="*/ 1366670 h 1366670"/>
              <a:gd name="connsiteX24" fmla="*/ 724267 w 1238350"/>
              <a:gd name="connsiteY24" fmla="*/ 1349794 h 1366670"/>
              <a:gd name="connsiteX25" fmla="*/ 730174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0988 w 1238350"/>
              <a:gd name="connsiteY18" fmla="*/ 819429 h 1366670"/>
              <a:gd name="connsiteX19" fmla="*/ 1165602 w 1238350"/>
              <a:gd name="connsiteY19" fmla="*/ 1170439 h 1366670"/>
              <a:gd name="connsiteX20" fmla="*/ 1004837 w 1238350"/>
              <a:gd name="connsiteY20" fmla="*/ 1147564 h 1366670"/>
              <a:gd name="connsiteX21" fmla="*/ 988140 w 1238350"/>
              <a:gd name="connsiteY21" fmla="*/ 1280545 h 1366670"/>
              <a:gd name="connsiteX22" fmla="*/ 876545 w 1238350"/>
              <a:gd name="connsiteY22" fmla="*/ 1276615 h 1366670"/>
              <a:gd name="connsiteX23" fmla="*/ 875977 w 1238350"/>
              <a:gd name="connsiteY23" fmla="*/ 1366670 h 1366670"/>
              <a:gd name="connsiteX24" fmla="*/ 724267 w 1238350"/>
              <a:gd name="connsiteY24" fmla="*/ 1349794 h 1366670"/>
              <a:gd name="connsiteX25" fmla="*/ 730174 w 1238350"/>
              <a:gd name="connsiteY25" fmla="*/ 1254199 h 1366670"/>
              <a:gd name="connsiteX26" fmla="*/ 684284 w 1238350"/>
              <a:gd name="connsiteY26" fmla="*/ 1248405 h 1366670"/>
              <a:gd name="connsiteX27" fmla="*/ 619220 w 1238350"/>
              <a:gd name="connsiteY27" fmla="*/ 1238545 h 1366670"/>
              <a:gd name="connsiteX28" fmla="*/ 554112 w 1238350"/>
              <a:gd name="connsiteY28" fmla="*/ 1236637 h 1366670"/>
              <a:gd name="connsiteX29" fmla="*/ 459834 w 1238350"/>
              <a:gd name="connsiteY29" fmla="*/ 1223559 h 1366670"/>
              <a:gd name="connsiteX30" fmla="*/ 339218 w 1238350"/>
              <a:gd name="connsiteY30" fmla="*/ 1204565 h 1366670"/>
              <a:gd name="connsiteX31" fmla="*/ 353095 w 1238350"/>
              <a:gd name="connsiteY31" fmla="*/ 1054084 h 1366670"/>
              <a:gd name="connsiteX32" fmla="*/ 220799 w 1238350"/>
              <a:gd name="connsiteY32" fmla="*/ 1038772 h 1366670"/>
              <a:gd name="connsiteX33" fmla="*/ 226703 w 1238350"/>
              <a:gd name="connsiteY33" fmla="*/ 918782 h 1366670"/>
              <a:gd name="connsiteX34" fmla="*/ 108110 w 1238350"/>
              <a:gd name="connsiteY34" fmla="*/ 907608 h 1366670"/>
              <a:gd name="connsiteX35" fmla="*/ 120752 w 1238350"/>
              <a:gd name="connsiteY35" fmla="*/ 770971 h 1366670"/>
              <a:gd name="connsiteX36" fmla="*/ 0 w 1238350"/>
              <a:gd name="connsiteY36" fmla="*/ 759683 h 1366670"/>
              <a:gd name="connsiteX37" fmla="*/ 21085 w 1238350"/>
              <a:gd name="connsiteY37"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190988 w 1238350"/>
              <a:gd name="connsiteY19" fmla="*/ 819429 h 1366670"/>
              <a:gd name="connsiteX20" fmla="*/ 1165602 w 1238350"/>
              <a:gd name="connsiteY20" fmla="*/ 1170439 h 1366670"/>
              <a:gd name="connsiteX21" fmla="*/ 1004837 w 1238350"/>
              <a:gd name="connsiteY21" fmla="*/ 1147564 h 1366670"/>
              <a:gd name="connsiteX22" fmla="*/ 988140 w 1238350"/>
              <a:gd name="connsiteY22" fmla="*/ 1280545 h 1366670"/>
              <a:gd name="connsiteX23" fmla="*/ 876545 w 1238350"/>
              <a:gd name="connsiteY23" fmla="*/ 1276615 h 1366670"/>
              <a:gd name="connsiteX24" fmla="*/ 875977 w 1238350"/>
              <a:gd name="connsiteY24" fmla="*/ 1366670 h 1366670"/>
              <a:gd name="connsiteX25" fmla="*/ 724267 w 1238350"/>
              <a:gd name="connsiteY25" fmla="*/ 1349794 h 1366670"/>
              <a:gd name="connsiteX26" fmla="*/ 730174 w 1238350"/>
              <a:gd name="connsiteY26" fmla="*/ 1254199 h 1366670"/>
              <a:gd name="connsiteX27" fmla="*/ 684284 w 1238350"/>
              <a:gd name="connsiteY27" fmla="*/ 1248405 h 1366670"/>
              <a:gd name="connsiteX28" fmla="*/ 619220 w 1238350"/>
              <a:gd name="connsiteY28" fmla="*/ 1238545 h 1366670"/>
              <a:gd name="connsiteX29" fmla="*/ 554112 w 1238350"/>
              <a:gd name="connsiteY29" fmla="*/ 1236637 h 1366670"/>
              <a:gd name="connsiteX30" fmla="*/ 459834 w 1238350"/>
              <a:gd name="connsiteY30" fmla="*/ 1223559 h 1366670"/>
              <a:gd name="connsiteX31" fmla="*/ 339218 w 1238350"/>
              <a:gd name="connsiteY31" fmla="*/ 1204565 h 1366670"/>
              <a:gd name="connsiteX32" fmla="*/ 353095 w 1238350"/>
              <a:gd name="connsiteY32" fmla="*/ 1054084 h 1366670"/>
              <a:gd name="connsiteX33" fmla="*/ 220799 w 1238350"/>
              <a:gd name="connsiteY33" fmla="*/ 1038772 h 1366670"/>
              <a:gd name="connsiteX34" fmla="*/ 226703 w 1238350"/>
              <a:gd name="connsiteY34" fmla="*/ 918782 h 1366670"/>
              <a:gd name="connsiteX35" fmla="*/ 108110 w 1238350"/>
              <a:gd name="connsiteY35" fmla="*/ 907608 h 1366670"/>
              <a:gd name="connsiteX36" fmla="*/ 120752 w 1238350"/>
              <a:gd name="connsiteY36" fmla="*/ 770971 h 1366670"/>
              <a:gd name="connsiteX37" fmla="*/ 0 w 1238350"/>
              <a:gd name="connsiteY37" fmla="*/ 759683 h 1366670"/>
              <a:gd name="connsiteX38" fmla="*/ 21085 w 1238350"/>
              <a:gd name="connsiteY38"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194241 w 1238350"/>
              <a:gd name="connsiteY19" fmla="*/ 785379 h 1366670"/>
              <a:gd name="connsiteX20" fmla="*/ 1165602 w 1238350"/>
              <a:gd name="connsiteY20" fmla="*/ 1170439 h 1366670"/>
              <a:gd name="connsiteX21" fmla="*/ 1004837 w 1238350"/>
              <a:gd name="connsiteY21" fmla="*/ 1147564 h 1366670"/>
              <a:gd name="connsiteX22" fmla="*/ 988140 w 1238350"/>
              <a:gd name="connsiteY22" fmla="*/ 1280545 h 1366670"/>
              <a:gd name="connsiteX23" fmla="*/ 876545 w 1238350"/>
              <a:gd name="connsiteY23" fmla="*/ 1276615 h 1366670"/>
              <a:gd name="connsiteX24" fmla="*/ 875977 w 1238350"/>
              <a:gd name="connsiteY24" fmla="*/ 1366670 h 1366670"/>
              <a:gd name="connsiteX25" fmla="*/ 724267 w 1238350"/>
              <a:gd name="connsiteY25" fmla="*/ 1349794 h 1366670"/>
              <a:gd name="connsiteX26" fmla="*/ 730174 w 1238350"/>
              <a:gd name="connsiteY26" fmla="*/ 1254199 h 1366670"/>
              <a:gd name="connsiteX27" fmla="*/ 684284 w 1238350"/>
              <a:gd name="connsiteY27" fmla="*/ 1248405 h 1366670"/>
              <a:gd name="connsiteX28" fmla="*/ 619220 w 1238350"/>
              <a:gd name="connsiteY28" fmla="*/ 1238545 h 1366670"/>
              <a:gd name="connsiteX29" fmla="*/ 554112 w 1238350"/>
              <a:gd name="connsiteY29" fmla="*/ 1236637 h 1366670"/>
              <a:gd name="connsiteX30" fmla="*/ 459834 w 1238350"/>
              <a:gd name="connsiteY30" fmla="*/ 1223559 h 1366670"/>
              <a:gd name="connsiteX31" fmla="*/ 339218 w 1238350"/>
              <a:gd name="connsiteY31" fmla="*/ 1204565 h 1366670"/>
              <a:gd name="connsiteX32" fmla="*/ 353095 w 1238350"/>
              <a:gd name="connsiteY32" fmla="*/ 1054084 h 1366670"/>
              <a:gd name="connsiteX33" fmla="*/ 220799 w 1238350"/>
              <a:gd name="connsiteY33" fmla="*/ 1038772 h 1366670"/>
              <a:gd name="connsiteX34" fmla="*/ 226703 w 1238350"/>
              <a:gd name="connsiteY34" fmla="*/ 918782 h 1366670"/>
              <a:gd name="connsiteX35" fmla="*/ 108110 w 1238350"/>
              <a:gd name="connsiteY35" fmla="*/ 907608 h 1366670"/>
              <a:gd name="connsiteX36" fmla="*/ 120752 w 1238350"/>
              <a:gd name="connsiteY36" fmla="*/ 770971 h 1366670"/>
              <a:gd name="connsiteX37" fmla="*/ 0 w 1238350"/>
              <a:gd name="connsiteY37" fmla="*/ 759683 h 1366670"/>
              <a:gd name="connsiteX38" fmla="*/ 21085 w 1238350"/>
              <a:gd name="connsiteY38"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194241 w 1238350"/>
              <a:gd name="connsiteY19" fmla="*/ 785379 h 1366670"/>
              <a:gd name="connsiteX20" fmla="*/ 1165602 w 1238350"/>
              <a:gd name="connsiteY20" fmla="*/ 1170439 h 1366670"/>
              <a:gd name="connsiteX21" fmla="*/ 1004837 w 1238350"/>
              <a:gd name="connsiteY21" fmla="*/ 1147564 h 1366670"/>
              <a:gd name="connsiteX22" fmla="*/ 988140 w 1238350"/>
              <a:gd name="connsiteY22" fmla="*/ 1280545 h 1366670"/>
              <a:gd name="connsiteX23" fmla="*/ 876545 w 1238350"/>
              <a:gd name="connsiteY23" fmla="*/ 1276615 h 1366670"/>
              <a:gd name="connsiteX24" fmla="*/ 875977 w 1238350"/>
              <a:gd name="connsiteY24" fmla="*/ 1366670 h 1366670"/>
              <a:gd name="connsiteX25" fmla="*/ 724267 w 1238350"/>
              <a:gd name="connsiteY25" fmla="*/ 1349794 h 1366670"/>
              <a:gd name="connsiteX26" fmla="*/ 730174 w 1238350"/>
              <a:gd name="connsiteY26" fmla="*/ 1254199 h 1366670"/>
              <a:gd name="connsiteX27" fmla="*/ 684284 w 1238350"/>
              <a:gd name="connsiteY27" fmla="*/ 1248405 h 1366670"/>
              <a:gd name="connsiteX28" fmla="*/ 619220 w 1238350"/>
              <a:gd name="connsiteY28" fmla="*/ 1238545 h 1366670"/>
              <a:gd name="connsiteX29" fmla="*/ 554112 w 1238350"/>
              <a:gd name="connsiteY29" fmla="*/ 1236637 h 1366670"/>
              <a:gd name="connsiteX30" fmla="*/ 459834 w 1238350"/>
              <a:gd name="connsiteY30" fmla="*/ 1223559 h 1366670"/>
              <a:gd name="connsiteX31" fmla="*/ 339218 w 1238350"/>
              <a:gd name="connsiteY31" fmla="*/ 1204565 h 1366670"/>
              <a:gd name="connsiteX32" fmla="*/ 353095 w 1238350"/>
              <a:gd name="connsiteY32" fmla="*/ 1054084 h 1366670"/>
              <a:gd name="connsiteX33" fmla="*/ 220799 w 1238350"/>
              <a:gd name="connsiteY33" fmla="*/ 1038772 h 1366670"/>
              <a:gd name="connsiteX34" fmla="*/ 226703 w 1238350"/>
              <a:gd name="connsiteY34" fmla="*/ 918782 h 1366670"/>
              <a:gd name="connsiteX35" fmla="*/ 108110 w 1238350"/>
              <a:gd name="connsiteY35" fmla="*/ 907608 h 1366670"/>
              <a:gd name="connsiteX36" fmla="*/ 120752 w 1238350"/>
              <a:gd name="connsiteY36" fmla="*/ 770971 h 1366670"/>
              <a:gd name="connsiteX37" fmla="*/ 0 w 1238350"/>
              <a:gd name="connsiteY37" fmla="*/ 759683 h 1366670"/>
              <a:gd name="connsiteX38" fmla="*/ 21085 w 1238350"/>
              <a:gd name="connsiteY38"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04416 w 1238350"/>
              <a:gd name="connsiteY19" fmla="*/ 735166 h 1366670"/>
              <a:gd name="connsiteX20" fmla="*/ 1194241 w 1238350"/>
              <a:gd name="connsiteY20" fmla="*/ 785379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04416 w 1238350"/>
              <a:gd name="connsiteY19" fmla="*/ 735166 h 1366670"/>
              <a:gd name="connsiteX20" fmla="*/ 1194241 w 1238350"/>
              <a:gd name="connsiteY20" fmla="*/ 785379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04416 w 1238350"/>
              <a:gd name="connsiteY19" fmla="*/ 735166 h 1366670"/>
              <a:gd name="connsiteX20" fmla="*/ 1194241 w 1238350"/>
              <a:gd name="connsiteY20" fmla="*/ 785379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10921 w 1238350"/>
              <a:gd name="connsiteY19" fmla="*/ 759001 h 1366670"/>
              <a:gd name="connsiteX20" fmla="*/ 1194241 w 1238350"/>
              <a:gd name="connsiteY20" fmla="*/ 785379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10921 w 1238350"/>
              <a:gd name="connsiteY19" fmla="*/ 759001 h 1366670"/>
              <a:gd name="connsiteX20" fmla="*/ 1194241 w 1238350"/>
              <a:gd name="connsiteY20" fmla="*/ 785379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10921 w 1238350"/>
              <a:gd name="connsiteY19" fmla="*/ 759001 h 1366670"/>
              <a:gd name="connsiteX20" fmla="*/ 1194241 w 1238350"/>
              <a:gd name="connsiteY20" fmla="*/ 785379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194241 w 1238350"/>
              <a:gd name="connsiteY19" fmla="*/ 785379 h 1366670"/>
              <a:gd name="connsiteX20" fmla="*/ 1165602 w 1238350"/>
              <a:gd name="connsiteY20" fmla="*/ 1170439 h 1366670"/>
              <a:gd name="connsiteX21" fmla="*/ 1004837 w 1238350"/>
              <a:gd name="connsiteY21" fmla="*/ 1147564 h 1366670"/>
              <a:gd name="connsiteX22" fmla="*/ 988140 w 1238350"/>
              <a:gd name="connsiteY22" fmla="*/ 1280545 h 1366670"/>
              <a:gd name="connsiteX23" fmla="*/ 876545 w 1238350"/>
              <a:gd name="connsiteY23" fmla="*/ 1276615 h 1366670"/>
              <a:gd name="connsiteX24" fmla="*/ 875977 w 1238350"/>
              <a:gd name="connsiteY24" fmla="*/ 1366670 h 1366670"/>
              <a:gd name="connsiteX25" fmla="*/ 724267 w 1238350"/>
              <a:gd name="connsiteY25" fmla="*/ 1349794 h 1366670"/>
              <a:gd name="connsiteX26" fmla="*/ 730174 w 1238350"/>
              <a:gd name="connsiteY26" fmla="*/ 1254199 h 1366670"/>
              <a:gd name="connsiteX27" fmla="*/ 684284 w 1238350"/>
              <a:gd name="connsiteY27" fmla="*/ 1248405 h 1366670"/>
              <a:gd name="connsiteX28" fmla="*/ 619220 w 1238350"/>
              <a:gd name="connsiteY28" fmla="*/ 1238545 h 1366670"/>
              <a:gd name="connsiteX29" fmla="*/ 554112 w 1238350"/>
              <a:gd name="connsiteY29" fmla="*/ 1236637 h 1366670"/>
              <a:gd name="connsiteX30" fmla="*/ 459834 w 1238350"/>
              <a:gd name="connsiteY30" fmla="*/ 1223559 h 1366670"/>
              <a:gd name="connsiteX31" fmla="*/ 339218 w 1238350"/>
              <a:gd name="connsiteY31" fmla="*/ 1204565 h 1366670"/>
              <a:gd name="connsiteX32" fmla="*/ 353095 w 1238350"/>
              <a:gd name="connsiteY32" fmla="*/ 1054084 h 1366670"/>
              <a:gd name="connsiteX33" fmla="*/ 220799 w 1238350"/>
              <a:gd name="connsiteY33" fmla="*/ 1038772 h 1366670"/>
              <a:gd name="connsiteX34" fmla="*/ 226703 w 1238350"/>
              <a:gd name="connsiteY34" fmla="*/ 918782 h 1366670"/>
              <a:gd name="connsiteX35" fmla="*/ 108110 w 1238350"/>
              <a:gd name="connsiteY35" fmla="*/ 907608 h 1366670"/>
              <a:gd name="connsiteX36" fmla="*/ 120752 w 1238350"/>
              <a:gd name="connsiteY36" fmla="*/ 770971 h 1366670"/>
              <a:gd name="connsiteX37" fmla="*/ 0 w 1238350"/>
              <a:gd name="connsiteY37" fmla="*/ 759683 h 1366670"/>
              <a:gd name="connsiteX38" fmla="*/ 21085 w 1238350"/>
              <a:gd name="connsiteY38"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02372 w 1238350"/>
              <a:gd name="connsiteY19" fmla="*/ 773461 h 1366670"/>
              <a:gd name="connsiteX20" fmla="*/ 1165602 w 1238350"/>
              <a:gd name="connsiteY20" fmla="*/ 1170439 h 1366670"/>
              <a:gd name="connsiteX21" fmla="*/ 1004837 w 1238350"/>
              <a:gd name="connsiteY21" fmla="*/ 1147564 h 1366670"/>
              <a:gd name="connsiteX22" fmla="*/ 988140 w 1238350"/>
              <a:gd name="connsiteY22" fmla="*/ 1280545 h 1366670"/>
              <a:gd name="connsiteX23" fmla="*/ 876545 w 1238350"/>
              <a:gd name="connsiteY23" fmla="*/ 1276615 h 1366670"/>
              <a:gd name="connsiteX24" fmla="*/ 875977 w 1238350"/>
              <a:gd name="connsiteY24" fmla="*/ 1366670 h 1366670"/>
              <a:gd name="connsiteX25" fmla="*/ 724267 w 1238350"/>
              <a:gd name="connsiteY25" fmla="*/ 1349794 h 1366670"/>
              <a:gd name="connsiteX26" fmla="*/ 730174 w 1238350"/>
              <a:gd name="connsiteY26" fmla="*/ 1254199 h 1366670"/>
              <a:gd name="connsiteX27" fmla="*/ 684284 w 1238350"/>
              <a:gd name="connsiteY27" fmla="*/ 1248405 h 1366670"/>
              <a:gd name="connsiteX28" fmla="*/ 619220 w 1238350"/>
              <a:gd name="connsiteY28" fmla="*/ 1238545 h 1366670"/>
              <a:gd name="connsiteX29" fmla="*/ 554112 w 1238350"/>
              <a:gd name="connsiteY29" fmla="*/ 1236637 h 1366670"/>
              <a:gd name="connsiteX30" fmla="*/ 459834 w 1238350"/>
              <a:gd name="connsiteY30" fmla="*/ 1223559 h 1366670"/>
              <a:gd name="connsiteX31" fmla="*/ 339218 w 1238350"/>
              <a:gd name="connsiteY31" fmla="*/ 1204565 h 1366670"/>
              <a:gd name="connsiteX32" fmla="*/ 353095 w 1238350"/>
              <a:gd name="connsiteY32" fmla="*/ 1054084 h 1366670"/>
              <a:gd name="connsiteX33" fmla="*/ 220799 w 1238350"/>
              <a:gd name="connsiteY33" fmla="*/ 1038772 h 1366670"/>
              <a:gd name="connsiteX34" fmla="*/ 226703 w 1238350"/>
              <a:gd name="connsiteY34" fmla="*/ 918782 h 1366670"/>
              <a:gd name="connsiteX35" fmla="*/ 108110 w 1238350"/>
              <a:gd name="connsiteY35" fmla="*/ 907608 h 1366670"/>
              <a:gd name="connsiteX36" fmla="*/ 120752 w 1238350"/>
              <a:gd name="connsiteY36" fmla="*/ 770971 h 1366670"/>
              <a:gd name="connsiteX37" fmla="*/ 0 w 1238350"/>
              <a:gd name="connsiteY37" fmla="*/ 759683 h 1366670"/>
              <a:gd name="connsiteX38" fmla="*/ 21085 w 1238350"/>
              <a:gd name="connsiteY38"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02790 w 1238350"/>
              <a:gd name="connsiteY19" fmla="*/ 733463 h 1366670"/>
              <a:gd name="connsiteX20" fmla="*/ 1202372 w 1238350"/>
              <a:gd name="connsiteY20" fmla="*/ 773461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06043 w 1238350"/>
              <a:gd name="connsiteY19" fmla="*/ 736868 h 1366670"/>
              <a:gd name="connsiteX20" fmla="*/ 1202372 w 1238350"/>
              <a:gd name="connsiteY20" fmla="*/ 773461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06043 w 1238350"/>
              <a:gd name="connsiteY19" fmla="*/ 736868 h 1366670"/>
              <a:gd name="connsiteX20" fmla="*/ 1192615 w 1238350"/>
              <a:gd name="connsiteY20" fmla="*/ 780271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17428 w 1238350"/>
              <a:gd name="connsiteY19" fmla="*/ 748786 h 1366670"/>
              <a:gd name="connsiteX20" fmla="*/ 1192615 w 1238350"/>
              <a:gd name="connsiteY20" fmla="*/ 780271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192615 w 1238350"/>
              <a:gd name="connsiteY19" fmla="*/ 780271 h 1366670"/>
              <a:gd name="connsiteX20" fmla="*/ 1165602 w 1238350"/>
              <a:gd name="connsiteY20" fmla="*/ 1170439 h 1366670"/>
              <a:gd name="connsiteX21" fmla="*/ 1004837 w 1238350"/>
              <a:gd name="connsiteY21" fmla="*/ 1147564 h 1366670"/>
              <a:gd name="connsiteX22" fmla="*/ 988140 w 1238350"/>
              <a:gd name="connsiteY22" fmla="*/ 1280545 h 1366670"/>
              <a:gd name="connsiteX23" fmla="*/ 876545 w 1238350"/>
              <a:gd name="connsiteY23" fmla="*/ 1276615 h 1366670"/>
              <a:gd name="connsiteX24" fmla="*/ 875977 w 1238350"/>
              <a:gd name="connsiteY24" fmla="*/ 1366670 h 1366670"/>
              <a:gd name="connsiteX25" fmla="*/ 724267 w 1238350"/>
              <a:gd name="connsiteY25" fmla="*/ 1349794 h 1366670"/>
              <a:gd name="connsiteX26" fmla="*/ 730174 w 1238350"/>
              <a:gd name="connsiteY26" fmla="*/ 1254199 h 1366670"/>
              <a:gd name="connsiteX27" fmla="*/ 684284 w 1238350"/>
              <a:gd name="connsiteY27" fmla="*/ 1248405 h 1366670"/>
              <a:gd name="connsiteX28" fmla="*/ 619220 w 1238350"/>
              <a:gd name="connsiteY28" fmla="*/ 1238545 h 1366670"/>
              <a:gd name="connsiteX29" fmla="*/ 554112 w 1238350"/>
              <a:gd name="connsiteY29" fmla="*/ 1236637 h 1366670"/>
              <a:gd name="connsiteX30" fmla="*/ 459834 w 1238350"/>
              <a:gd name="connsiteY30" fmla="*/ 1223559 h 1366670"/>
              <a:gd name="connsiteX31" fmla="*/ 339218 w 1238350"/>
              <a:gd name="connsiteY31" fmla="*/ 1204565 h 1366670"/>
              <a:gd name="connsiteX32" fmla="*/ 353095 w 1238350"/>
              <a:gd name="connsiteY32" fmla="*/ 1054084 h 1366670"/>
              <a:gd name="connsiteX33" fmla="*/ 220799 w 1238350"/>
              <a:gd name="connsiteY33" fmla="*/ 1038772 h 1366670"/>
              <a:gd name="connsiteX34" fmla="*/ 226703 w 1238350"/>
              <a:gd name="connsiteY34" fmla="*/ 918782 h 1366670"/>
              <a:gd name="connsiteX35" fmla="*/ 108110 w 1238350"/>
              <a:gd name="connsiteY35" fmla="*/ 907608 h 1366670"/>
              <a:gd name="connsiteX36" fmla="*/ 120752 w 1238350"/>
              <a:gd name="connsiteY36" fmla="*/ 770971 h 1366670"/>
              <a:gd name="connsiteX37" fmla="*/ 0 w 1238350"/>
              <a:gd name="connsiteY37" fmla="*/ 759683 h 1366670"/>
              <a:gd name="connsiteX38" fmla="*/ 21085 w 1238350"/>
              <a:gd name="connsiteY38"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192615 w 1238350"/>
              <a:gd name="connsiteY19" fmla="*/ 780271 h 1366670"/>
              <a:gd name="connsiteX20" fmla="*/ 1165602 w 1238350"/>
              <a:gd name="connsiteY20" fmla="*/ 1170439 h 1366670"/>
              <a:gd name="connsiteX21" fmla="*/ 1004837 w 1238350"/>
              <a:gd name="connsiteY21" fmla="*/ 1147564 h 1366670"/>
              <a:gd name="connsiteX22" fmla="*/ 988140 w 1238350"/>
              <a:gd name="connsiteY22" fmla="*/ 1280545 h 1366670"/>
              <a:gd name="connsiteX23" fmla="*/ 876545 w 1238350"/>
              <a:gd name="connsiteY23" fmla="*/ 1276615 h 1366670"/>
              <a:gd name="connsiteX24" fmla="*/ 875977 w 1238350"/>
              <a:gd name="connsiteY24" fmla="*/ 1366670 h 1366670"/>
              <a:gd name="connsiteX25" fmla="*/ 724267 w 1238350"/>
              <a:gd name="connsiteY25" fmla="*/ 1349794 h 1366670"/>
              <a:gd name="connsiteX26" fmla="*/ 730174 w 1238350"/>
              <a:gd name="connsiteY26" fmla="*/ 1254199 h 1366670"/>
              <a:gd name="connsiteX27" fmla="*/ 684284 w 1238350"/>
              <a:gd name="connsiteY27" fmla="*/ 1248405 h 1366670"/>
              <a:gd name="connsiteX28" fmla="*/ 619220 w 1238350"/>
              <a:gd name="connsiteY28" fmla="*/ 1238545 h 1366670"/>
              <a:gd name="connsiteX29" fmla="*/ 554112 w 1238350"/>
              <a:gd name="connsiteY29" fmla="*/ 1236637 h 1366670"/>
              <a:gd name="connsiteX30" fmla="*/ 459834 w 1238350"/>
              <a:gd name="connsiteY30" fmla="*/ 1223559 h 1366670"/>
              <a:gd name="connsiteX31" fmla="*/ 339218 w 1238350"/>
              <a:gd name="connsiteY31" fmla="*/ 1204565 h 1366670"/>
              <a:gd name="connsiteX32" fmla="*/ 353095 w 1238350"/>
              <a:gd name="connsiteY32" fmla="*/ 1054084 h 1366670"/>
              <a:gd name="connsiteX33" fmla="*/ 220799 w 1238350"/>
              <a:gd name="connsiteY33" fmla="*/ 1038772 h 1366670"/>
              <a:gd name="connsiteX34" fmla="*/ 226703 w 1238350"/>
              <a:gd name="connsiteY34" fmla="*/ 918782 h 1366670"/>
              <a:gd name="connsiteX35" fmla="*/ 108110 w 1238350"/>
              <a:gd name="connsiteY35" fmla="*/ 907608 h 1366670"/>
              <a:gd name="connsiteX36" fmla="*/ 120752 w 1238350"/>
              <a:gd name="connsiteY36" fmla="*/ 770971 h 1366670"/>
              <a:gd name="connsiteX37" fmla="*/ 0 w 1238350"/>
              <a:gd name="connsiteY37" fmla="*/ 759683 h 1366670"/>
              <a:gd name="connsiteX38" fmla="*/ 21085 w 1238350"/>
              <a:gd name="connsiteY38"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193033 w 1238350"/>
              <a:gd name="connsiteY19" fmla="*/ 736868 h 1366670"/>
              <a:gd name="connsiteX20" fmla="*/ 1192615 w 1238350"/>
              <a:gd name="connsiteY20" fmla="*/ 780271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06043 w 1238350"/>
              <a:gd name="connsiteY19" fmla="*/ 745381 h 1366670"/>
              <a:gd name="connsiteX20" fmla="*/ 1192615 w 1238350"/>
              <a:gd name="connsiteY20" fmla="*/ 780271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06043 w 1238350"/>
              <a:gd name="connsiteY19" fmla="*/ 745381 h 1366670"/>
              <a:gd name="connsiteX20" fmla="*/ 1192615 w 1238350"/>
              <a:gd name="connsiteY20" fmla="*/ 780271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 name="connsiteX0" fmla="*/ 21085 w 1249083"/>
              <a:gd name="connsiteY0" fmla="*/ 503582 h 1366670"/>
              <a:gd name="connsiteX1" fmla="*/ 139619 w 1249083"/>
              <a:gd name="connsiteY1" fmla="*/ 515868 h 1366670"/>
              <a:gd name="connsiteX2" fmla="*/ 160966 w 1249083"/>
              <a:gd name="connsiteY2" fmla="*/ 243967 h 1366670"/>
              <a:gd name="connsiteX3" fmla="*/ 278378 w 1249083"/>
              <a:gd name="connsiteY3" fmla="*/ 253278 h 1366670"/>
              <a:gd name="connsiteX4" fmla="*/ 289129 w 1249083"/>
              <a:gd name="connsiteY4" fmla="*/ 126850 h 1366670"/>
              <a:gd name="connsiteX5" fmla="*/ 405375 w 1249083"/>
              <a:gd name="connsiteY5" fmla="*/ 138184 h 1366670"/>
              <a:gd name="connsiteX6" fmla="*/ 531772 w 1249083"/>
              <a:gd name="connsiteY6" fmla="*/ 152467 h 1366670"/>
              <a:gd name="connsiteX7" fmla="*/ 541267 w 1249083"/>
              <a:gd name="connsiteY7" fmla="*/ 0 h 1366670"/>
              <a:gd name="connsiteX8" fmla="*/ 674863 w 1249083"/>
              <a:gd name="connsiteY8" fmla="*/ 12653 h 1366670"/>
              <a:gd name="connsiteX9" fmla="*/ 664262 w 1249083"/>
              <a:gd name="connsiteY9" fmla="*/ 169342 h 1366670"/>
              <a:gd name="connsiteX10" fmla="*/ 877142 w 1249083"/>
              <a:gd name="connsiteY10" fmla="*/ 193895 h 1366670"/>
              <a:gd name="connsiteX11" fmla="*/ 874421 w 1249083"/>
              <a:gd name="connsiteY11" fmla="*/ 148140 h 1366670"/>
              <a:gd name="connsiteX12" fmla="*/ 1003904 w 1249083"/>
              <a:gd name="connsiteY12" fmla="*/ 136604 h 1366670"/>
              <a:gd name="connsiteX13" fmla="*/ 998281 w 1249083"/>
              <a:gd name="connsiteY13" fmla="*/ 205436 h 1366670"/>
              <a:gd name="connsiteX14" fmla="*/ 1108965 w 1249083"/>
              <a:gd name="connsiteY14" fmla="*/ 218220 h 1366670"/>
              <a:gd name="connsiteX15" fmla="*/ 1094282 w 1249083"/>
              <a:gd name="connsiteY15" fmla="*/ 326899 h 1366670"/>
              <a:gd name="connsiteX16" fmla="*/ 1238350 w 1249083"/>
              <a:gd name="connsiteY16" fmla="*/ 341683 h 1366670"/>
              <a:gd name="connsiteX17" fmla="*/ 1214114 w 1249083"/>
              <a:gd name="connsiteY17" fmla="*/ 545665 h 1366670"/>
              <a:gd name="connsiteX18" fmla="*/ 1197911 w 1249083"/>
              <a:gd name="connsiteY18" fmla="*/ 716438 h 1366670"/>
              <a:gd name="connsiteX19" fmla="*/ 1249073 w 1249083"/>
              <a:gd name="connsiteY19" fmla="*/ 771537 h 1366670"/>
              <a:gd name="connsiteX20" fmla="*/ 1192615 w 1249083"/>
              <a:gd name="connsiteY20" fmla="*/ 780271 h 1366670"/>
              <a:gd name="connsiteX21" fmla="*/ 1165602 w 1249083"/>
              <a:gd name="connsiteY21" fmla="*/ 1170439 h 1366670"/>
              <a:gd name="connsiteX22" fmla="*/ 1004837 w 1249083"/>
              <a:gd name="connsiteY22" fmla="*/ 1147564 h 1366670"/>
              <a:gd name="connsiteX23" fmla="*/ 988140 w 1249083"/>
              <a:gd name="connsiteY23" fmla="*/ 1280545 h 1366670"/>
              <a:gd name="connsiteX24" fmla="*/ 876545 w 1249083"/>
              <a:gd name="connsiteY24" fmla="*/ 1276615 h 1366670"/>
              <a:gd name="connsiteX25" fmla="*/ 875977 w 1249083"/>
              <a:gd name="connsiteY25" fmla="*/ 1366670 h 1366670"/>
              <a:gd name="connsiteX26" fmla="*/ 724267 w 1249083"/>
              <a:gd name="connsiteY26" fmla="*/ 1349794 h 1366670"/>
              <a:gd name="connsiteX27" fmla="*/ 730174 w 1249083"/>
              <a:gd name="connsiteY27" fmla="*/ 1254199 h 1366670"/>
              <a:gd name="connsiteX28" fmla="*/ 684284 w 1249083"/>
              <a:gd name="connsiteY28" fmla="*/ 1248405 h 1366670"/>
              <a:gd name="connsiteX29" fmla="*/ 619220 w 1249083"/>
              <a:gd name="connsiteY29" fmla="*/ 1238545 h 1366670"/>
              <a:gd name="connsiteX30" fmla="*/ 554112 w 1249083"/>
              <a:gd name="connsiteY30" fmla="*/ 1236637 h 1366670"/>
              <a:gd name="connsiteX31" fmla="*/ 459834 w 1249083"/>
              <a:gd name="connsiteY31" fmla="*/ 1223559 h 1366670"/>
              <a:gd name="connsiteX32" fmla="*/ 339218 w 1249083"/>
              <a:gd name="connsiteY32" fmla="*/ 1204565 h 1366670"/>
              <a:gd name="connsiteX33" fmla="*/ 353095 w 1249083"/>
              <a:gd name="connsiteY33" fmla="*/ 1054084 h 1366670"/>
              <a:gd name="connsiteX34" fmla="*/ 220799 w 1249083"/>
              <a:gd name="connsiteY34" fmla="*/ 1038772 h 1366670"/>
              <a:gd name="connsiteX35" fmla="*/ 226703 w 1249083"/>
              <a:gd name="connsiteY35" fmla="*/ 918782 h 1366670"/>
              <a:gd name="connsiteX36" fmla="*/ 108110 w 1249083"/>
              <a:gd name="connsiteY36" fmla="*/ 907608 h 1366670"/>
              <a:gd name="connsiteX37" fmla="*/ 120752 w 1249083"/>
              <a:gd name="connsiteY37" fmla="*/ 770971 h 1366670"/>
              <a:gd name="connsiteX38" fmla="*/ 0 w 1249083"/>
              <a:gd name="connsiteY38" fmla="*/ 759683 h 1366670"/>
              <a:gd name="connsiteX39" fmla="*/ 21085 w 1249083"/>
              <a:gd name="connsiteY39" fmla="*/ 503582 h 1366670"/>
              <a:gd name="connsiteX0" fmla="*/ 21085 w 1249083"/>
              <a:gd name="connsiteY0" fmla="*/ 503582 h 1366670"/>
              <a:gd name="connsiteX1" fmla="*/ 139619 w 1249083"/>
              <a:gd name="connsiteY1" fmla="*/ 515868 h 1366670"/>
              <a:gd name="connsiteX2" fmla="*/ 160966 w 1249083"/>
              <a:gd name="connsiteY2" fmla="*/ 243967 h 1366670"/>
              <a:gd name="connsiteX3" fmla="*/ 278378 w 1249083"/>
              <a:gd name="connsiteY3" fmla="*/ 253278 h 1366670"/>
              <a:gd name="connsiteX4" fmla="*/ 289129 w 1249083"/>
              <a:gd name="connsiteY4" fmla="*/ 126850 h 1366670"/>
              <a:gd name="connsiteX5" fmla="*/ 405375 w 1249083"/>
              <a:gd name="connsiteY5" fmla="*/ 138184 h 1366670"/>
              <a:gd name="connsiteX6" fmla="*/ 531772 w 1249083"/>
              <a:gd name="connsiteY6" fmla="*/ 152467 h 1366670"/>
              <a:gd name="connsiteX7" fmla="*/ 541267 w 1249083"/>
              <a:gd name="connsiteY7" fmla="*/ 0 h 1366670"/>
              <a:gd name="connsiteX8" fmla="*/ 674863 w 1249083"/>
              <a:gd name="connsiteY8" fmla="*/ 12653 h 1366670"/>
              <a:gd name="connsiteX9" fmla="*/ 664262 w 1249083"/>
              <a:gd name="connsiteY9" fmla="*/ 169342 h 1366670"/>
              <a:gd name="connsiteX10" fmla="*/ 877142 w 1249083"/>
              <a:gd name="connsiteY10" fmla="*/ 193895 h 1366670"/>
              <a:gd name="connsiteX11" fmla="*/ 874421 w 1249083"/>
              <a:gd name="connsiteY11" fmla="*/ 148140 h 1366670"/>
              <a:gd name="connsiteX12" fmla="*/ 1003904 w 1249083"/>
              <a:gd name="connsiteY12" fmla="*/ 136604 h 1366670"/>
              <a:gd name="connsiteX13" fmla="*/ 998281 w 1249083"/>
              <a:gd name="connsiteY13" fmla="*/ 205436 h 1366670"/>
              <a:gd name="connsiteX14" fmla="*/ 1108965 w 1249083"/>
              <a:gd name="connsiteY14" fmla="*/ 218220 h 1366670"/>
              <a:gd name="connsiteX15" fmla="*/ 1094282 w 1249083"/>
              <a:gd name="connsiteY15" fmla="*/ 326899 h 1366670"/>
              <a:gd name="connsiteX16" fmla="*/ 1238350 w 1249083"/>
              <a:gd name="connsiteY16" fmla="*/ 341683 h 1366670"/>
              <a:gd name="connsiteX17" fmla="*/ 1214114 w 1249083"/>
              <a:gd name="connsiteY17" fmla="*/ 545665 h 1366670"/>
              <a:gd name="connsiteX18" fmla="*/ 1197911 w 1249083"/>
              <a:gd name="connsiteY18" fmla="*/ 716438 h 1366670"/>
              <a:gd name="connsiteX19" fmla="*/ 1249073 w 1249083"/>
              <a:gd name="connsiteY19" fmla="*/ 771537 h 1366670"/>
              <a:gd name="connsiteX20" fmla="*/ 1192615 w 1249083"/>
              <a:gd name="connsiteY20" fmla="*/ 780271 h 1366670"/>
              <a:gd name="connsiteX21" fmla="*/ 1165602 w 1249083"/>
              <a:gd name="connsiteY21" fmla="*/ 1170439 h 1366670"/>
              <a:gd name="connsiteX22" fmla="*/ 1004837 w 1249083"/>
              <a:gd name="connsiteY22" fmla="*/ 1147564 h 1366670"/>
              <a:gd name="connsiteX23" fmla="*/ 988140 w 1249083"/>
              <a:gd name="connsiteY23" fmla="*/ 1280545 h 1366670"/>
              <a:gd name="connsiteX24" fmla="*/ 876545 w 1249083"/>
              <a:gd name="connsiteY24" fmla="*/ 1276615 h 1366670"/>
              <a:gd name="connsiteX25" fmla="*/ 875977 w 1249083"/>
              <a:gd name="connsiteY25" fmla="*/ 1366670 h 1366670"/>
              <a:gd name="connsiteX26" fmla="*/ 724267 w 1249083"/>
              <a:gd name="connsiteY26" fmla="*/ 1349794 h 1366670"/>
              <a:gd name="connsiteX27" fmla="*/ 730174 w 1249083"/>
              <a:gd name="connsiteY27" fmla="*/ 1254199 h 1366670"/>
              <a:gd name="connsiteX28" fmla="*/ 684284 w 1249083"/>
              <a:gd name="connsiteY28" fmla="*/ 1248405 h 1366670"/>
              <a:gd name="connsiteX29" fmla="*/ 619220 w 1249083"/>
              <a:gd name="connsiteY29" fmla="*/ 1238545 h 1366670"/>
              <a:gd name="connsiteX30" fmla="*/ 554112 w 1249083"/>
              <a:gd name="connsiteY30" fmla="*/ 1236637 h 1366670"/>
              <a:gd name="connsiteX31" fmla="*/ 459834 w 1249083"/>
              <a:gd name="connsiteY31" fmla="*/ 1223559 h 1366670"/>
              <a:gd name="connsiteX32" fmla="*/ 339218 w 1249083"/>
              <a:gd name="connsiteY32" fmla="*/ 1204565 h 1366670"/>
              <a:gd name="connsiteX33" fmla="*/ 353095 w 1249083"/>
              <a:gd name="connsiteY33" fmla="*/ 1054084 h 1366670"/>
              <a:gd name="connsiteX34" fmla="*/ 220799 w 1249083"/>
              <a:gd name="connsiteY34" fmla="*/ 1038772 h 1366670"/>
              <a:gd name="connsiteX35" fmla="*/ 226703 w 1249083"/>
              <a:gd name="connsiteY35" fmla="*/ 918782 h 1366670"/>
              <a:gd name="connsiteX36" fmla="*/ 108110 w 1249083"/>
              <a:gd name="connsiteY36" fmla="*/ 907608 h 1366670"/>
              <a:gd name="connsiteX37" fmla="*/ 120752 w 1249083"/>
              <a:gd name="connsiteY37" fmla="*/ 770971 h 1366670"/>
              <a:gd name="connsiteX38" fmla="*/ 0 w 1249083"/>
              <a:gd name="connsiteY38" fmla="*/ 759683 h 1366670"/>
              <a:gd name="connsiteX39" fmla="*/ 21085 w 1249083"/>
              <a:gd name="connsiteY39" fmla="*/ 503582 h 1366670"/>
              <a:gd name="connsiteX0" fmla="*/ 21085 w 1249073"/>
              <a:gd name="connsiteY0" fmla="*/ 503582 h 1366670"/>
              <a:gd name="connsiteX1" fmla="*/ 139619 w 1249073"/>
              <a:gd name="connsiteY1" fmla="*/ 515868 h 1366670"/>
              <a:gd name="connsiteX2" fmla="*/ 160966 w 1249073"/>
              <a:gd name="connsiteY2" fmla="*/ 243967 h 1366670"/>
              <a:gd name="connsiteX3" fmla="*/ 278378 w 1249073"/>
              <a:gd name="connsiteY3" fmla="*/ 253278 h 1366670"/>
              <a:gd name="connsiteX4" fmla="*/ 289129 w 1249073"/>
              <a:gd name="connsiteY4" fmla="*/ 126850 h 1366670"/>
              <a:gd name="connsiteX5" fmla="*/ 405375 w 1249073"/>
              <a:gd name="connsiteY5" fmla="*/ 138184 h 1366670"/>
              <a:gd name="connsiteX6" fmla="*/ 531772 w 1249073"/>
              <a:gd name="connsiteY6" fmla="*/ 152467 h 1366670"/>
              <a:gd name="connsiteX7" fmla="*/ 541267 w 1249073"/>
              <a:gd name="connsiteY7" fmla="*/ 0 h 1366670"/>
              <a:gd name="connsiteX8" fmla="*/ 674863 w 1249073"/>
              <a:gd name="connsiteY8" fmla="*/ 12653 h 1366670"/>
              <a:gd name="connsiteX9" fmla="*/ 664262 w 1249073"/>
              <a:gd name="connsiteY9" fmla="*/ 169342 h 1366670"/>
              <a:gd name="connsiteX10" fmla="*/ 877142 w 1249073"/>
              <a:gd name="connsiteY10" fmla="*/ 193895 h 1366670"/>
              <a:gd name="connsiteX11" fmla="*/ 874421 w 1249073"/>
              <a:gd name="connsiteY11" fmla="*/ 148140 h 1366670"/>
              <a:gd name="connsiteX12" fmla="*/ 1003904 w 1249073"/>
              <a:gd name="connsiteY12" fmla="*/ 136604 h 1366670"/>
              <a:gd name="connsiteX13" fmla="*/ 998281 w 1249073"/>
              <a:gd name="connsiteY13" fmla="*/ 205436 h 1366670"/>
              <a:gd name="connsiteX14" fmla="*/ 1108965 w 1249073"/>
              <a:gd name="connsiteY14" fmla="*/ 218220 h 1366670"/>
              <a:gd name="connsiteX15" fmla="*/ 1094282 w 1249073"/>
              <a:gd name="connsiteY15" fmla="*/ 326899 h 1366670"/>
              <a:gd name="connsiteX16" fmla="*/ 1238350 w 1249073"/>
              <a:gd name="connsiteY16" fmla="*/ 341683 h 1366670"/>
              <a:gd name="connsiteX17" fmla="*/ 1214114 w 1249073"/>
              <a:gd name="connsiteY17" fmla="*/ 545665 h 1366670"/>
              <a:gd name="connsiteX18" fmla="*/ 1197911 w 1249073"/>
              <a:gd name="connsiteY18" fmla="*/ 716438 h 1366670"/>
              <a:gd name="connsiteX19" fmla="*/ 1249073 w 1249073"/>
              <a:gd name="connsiteY19" fmla="*/ 771537 h 1366670"/>
              <a:gd name="connsiteX20" fmla="*/ 1192615 w 1249073"/>
              <a:gd name="connsiteY20" fmla="*/ 780271 h 1366670"/>
              <a:gd name="connsiteX21" fmla="*/ 1165602 w 1249073"/>
              <a:gd name="connsiteY21" fmla="*/ 1170439 h 1366670"/>
              <a:gd name="connsiteX22" fmla="*/ 1004837 w 1249073"/>
              <a:gd name="connsiteY22" fmla="*/ 1147564 h 1366670"/>
              <a:gd name="connsiteX23" fmla="*/ 988140 w 1249073"/>
              <a:gd name="connsiteY23" fmla="*/ 1280545 h 1366670"/>
              <a:gd name="connsiteX24" fmla="*/ 876545 w 1249073"/>
              <a:gd name="connsiteY24" fmla="*/ 1276615 h 1366670"/>
              <a:gd name="connsiteX25" fmla="*/ 875977 w 1249073"/>
              <a:gd name="connsiteY25" fmla="*/ 1366670 h 1366670"/>
              <a:gd name="connsiteX26" fmla="*/ 724267 w 1249073"/>
              <a:gd name="connsiteY26" fmla="*/ 1349794 h 1366670"/>
              <a:gd name="connsiteX27" fmla="*/ 730174 w 1249073"/>
              <a:gd name="connsiteY27" fmla="*/ 1254199 h 1366670"/>
              <a:gd name="connsiteX28" fmla="*/ 684284 w 1249073"/>
              <a:gd name="connsiteY28" fmla="*/ 1248405 h 1366670"/>
              <a:gd name="connsiteX29" fmla="*/ 619220 w 1249073"/>
              <a:gd name="connsiteY29" fmla="*/ 1238545 h 1366670"/>
              <a:gd name="connsiteX30" fmla="*/ 554112 w 1249073"/>
              <a:gd name="connsiteY30" fmla="*/ 1236637 h 1366670"/>
              <a:gd name="connsiteX31" fmla="*/ 459834 w 1249073"/>
              <a:gd name="connsiteY31" fmla="*/ 1223559 h 1366670"/>
              <a:gd name="connsiteX32" fmla="*/ 339218 w 1249073"/>
              <a:gd name="connsiteY32" fmla="*/ 1204565 h 1366670"/>
              <a:gd name="connsiteX33" fmla="*/ 353095 w 1249073"/>
              <a:gd name="connsiteY33" fmla="*/ 1054084 h 1366670"/>
              <a:gd name="connsiteX34" fmla="*/ 220799 w 1249073"/>
              <a:gd name="connsiteY34" fmla="*/ 1038772 h 1366670"/>
              <a:gd name="connsiteX35" fmla="*/ 226703 w 1249073"/>
              <a:gd name="connsiteY35" fmla="*/ 918782 h 1366670"/>
              <a:gd name="connsiteX36" fmla="*/ 108110 w 1249073"/>
              <a:gd name="connsiteY36" fmla="*/ 907608 h 1366670"/>
              <a:gd name="connsiteX37" fmla="*/ 120752 w 1249073"/>
              <a:gd name="connsiteY37" fmla="*/ 770971 h 1366670"/>
              <a:gd name="connsiteX38" fmla="*/ 0 w 1249073"/>
              <a:gd name="connsiteY38" fmla="*/ 759683 h 1366670"/>
              <a:gd name="connsiteX39" fmla="*/ 21085 w 1249073"/>
              <a:gd name="connsiteY39" fmla="*/ 503582 h 1366670"/>
              <a:gd name="connsiteX0" fmla="*/ 21085 w 1238350"/>
              <a:gd name="connsiteY0" fmla="*/ 503582 h 1366670"/>
              <a:gd name="connsiteX1" fmla="*/ 139619 w 1238350"/>
              <a:gd name="connsiteY1" fmla="*/ 515868 h 1366670"/>
              <a:gd name="connsiteX2" fmla="*/ 160966 w 1238350"/>
              <a:gd name="connsiteY2" fmla="*/ 243967 h 1366670"/>
              <a:gd name="connsiteX3" fmla="*/ 278378 w 1238350"/>
              <a:gd name="connsiteY3" fmla="*/ 253278 h 1366670"/>
              <a:gd name="connsiteX4" fmla="*/ 289129 w 1238350"/>
              <a:gd name="connsiteY4" fmla="*/ 126850 h 1366670"/>
              <a:gd name="connsiteX5" fmla="*/ 405375 w 1238350"/>
              <a:gd name="connsiteY5" fmla="*/ 138184 h 1366670"/>
              <a:gd name="connsiteX6" fmla="*/ 531772 w 1238350"/>
              <a:gd name="connsiteY6" fmla="*/ 152467 h 1366670"/>
              <a:gd name="connsiteX7" fmla="*/ 541267 w 1238350"/>
              <a:gd name="connsiteY7" fmla="*/ 0 h 1366670"/>
              <a:gd name="connsiteX8" fmla="*/ 674863 w 1238350"/>
              <a:gd name="connsiteY8" fmla="*/ 12653 h 1366670"/>
              <a:gd name="connsiteX9" fmla="*/ 664262 w 1238350"/>
              <a:gd name="connsiteY9" fmla="*/ 169342 h 1366670"/>
              <a:gd name="connsiteX10" fmla="*/ 877142 w 1238350"/>
              <a:gd name="connsiteY10" fmla="*/ 193895 h 1366670"/>
              <a:gd name="connsiteX11" fmla="*/ 874421 w 1238350"/>
              <a:gd name="connsiteY11" fmla="*/ 148140 h 1366670"/>
              <a:gd name="connsiteX12" fmla="*/ 1003904 w 1238350"/>
              <a:gd name="connsiteY12" fmla="*/ 136604 h 1366670"/>
              <a:gd name="connsiteX13" fmla="*/ 998281 w 1238350"/>
              <a:gd name="connsiteY13" fmla="*/ 205436 h 1366670"/>
              <a:gd name="connsiteX14" fmla="*/ 1108965 w 1238350"/>
              <a:gd name="connsiteY14" fmla="*/ 218220 h 1366670"/>
              <a:gd name="connsiteX15" fmla="*/ 1094282 w 1238350"/>
              <a:gd name="connsiteY15" fmla="*/ 326899 h 1366670"/>
              <a:gd name="connsiteX16" fmla="*/ 1238350 w 1238350"/>
              <a:gd name="connsiteY16" fmla="*/ 341683 h 1366670"/>
              <a:gd name="connsiteX17" fmla="*/ 1214114 w 1238350"/>
              <a:gd name="connsiteY17" fmla="*/ 545665 h 1366670"/>
              <a:gd name="connsiteX18" fmla="*/ 1197911 w 1238350"/>
              <a:gd name="connsiteY18" fmla="*/ 716438 h 1366670"/>
              <a:gd name="connsiteX19" fmla="*/ 1204656 w 1238350"/>
              <a:gd name="connsiteY19" fmla="*/ 746835 h 1366670"/>
              <a:gd name="connsiteX20" fmla="*/ 1192615 w 1238350"/>
              <a:gd name="connsiteY20" fmla="*/ 780271 h 1366670"/>
              <a:gd name="connsiteX21" fmla="*/ 1165602 w 1238350"/>
              <a:gd name="connsiteY21" fmla="*/ 1170439 h 1366670"/>
              <a:gd name="connsiteX22" fmla="*/ 1004837 w 1238350"/>
              <a:gd name="connsiteY22" fmla="*/ 1147564 h 1366670"/>
              <a:gd name="connsiteX23" fmla="*/ 988140 w 1238350"/>
              <a:gd name="connsiteY23" fmla="*/ 1280545 h 1366670"/>
              <a:gd name="connsiteX24" fmla="*/ 876545 w 1238350"/>
              <a:gd name="connsiteY24" fmla="*/ 1276615 h 1366670"/>
              <a:gd name="connsiteX25" fmla="*/ 875977 w 1238350"/>
              <a:gd name="connsiteY25" fmla="*/ 1366670 h 1366670"/>
              <a:gd name="connsiteX26" fmla="*/ 724267 w 1238350"/>
              <a:gd name="connsiteY26" fmla="*/ 1349794 h 1366670"/>
              <a:gd name="connsiteX27" fmla="*/ 730174 w 1238350"/>
              <a:gd name="connsiteY27" fmla="*/ 1254199 h 1366670"/>
              <a:gd name="connsiteX28" fmla="*/ 684284 w 1238350"/>
              <a:gd name="connsiteY28" fmla="*/ 1248405 h 1366670"/>
              <a:gd name="connsiteX29" fmla="*/ 619220 w 1238350"/>
              <a:gd name="connsiteY29" fmla="*/ 1238545 h 1366670"/>
              <a:gd name="connsiteX30" fmla="*/ 554112 w 1238350"/>
              <a:gd name="connsiteY30" fmla="*/ 1236637 h 1366670"/>
              <a:gd name="connsiteX31" fmla="*/ 459834 w 1238350"/>
              <a:gd name="connsiteY31" fmla="*/ 1223559 h 1366670"/>
              <a:gd name="connsiteX32" fmla="*/ 339218 w 1238350"/>
              <a:gd name="connsiteY32" fmla="*/ 1204565 h 1366670"/>
              <a:gd name="connsiteX33" fmla="*/ 353095 w 1238350"/>
              <a:gd name="connsiteY33" fmla="*/ 1054084 h 1366670"/>
              <a:gd name="connsiteX34" fmla="*/ 220799 w 1238350"/>
              <a:gd name="connsiteY34" fmla="*/ 1038772 h 1366670"/>
              <a:gd name="connsiteX35" fmla="*/ 226703 w 1238350"/>
              <a:gd name="connsiteY35" fmla="*/ 918782 h 1366670"/>
              <a:gd name="connsiteX36" fmla="*/ 108110 w 1238350"/>
              <a:gd name="connsiteY36" fmla="*/ 907608 h 1366670"/>
              <a:gd name="connsiteX37" fmla="*/ 120752 w 1238350"/>
              <a:gd name="connsiteY37" fmla="*/ 770971 h 1366670"/>
              <a:gd name="connsiteX38" fmla="*/ 0 w 1238350"/>
              <a:gd name="connsiteY38" fmla="*/ 759683 h 1366670"/>
              <a:gd name="connsiteX39" fmla="*/ 21085 w 1238350"/>
              <a:gd name="connsiteY39" fmla="*/ 503582 h 13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38350" h="1366670">
                <a:moveTo>
                  <a:pt x="21085" y="503582"/>
                </a:moveTo>
                <a:lnTo>
                  <a:pt x="139619" y="515868"/>
                </a:lnTo>
                <a:lnTo>
                  <a:pt x="160966" y="243967"/>
                </a:lnTo>
                <a:lnTo>
                  <a:pt x="278378" y="253278"/>
                </a:lnTo>
                <a:lnTo>
                  <a:pt x="289129" y="126850"/>
                </a:lnTo>
                <a:lnTo>
                  <a:pt x="405375" y="138184"/>
                </a:lnTo>
                <a:lnTo>
                  <a:pt x="531772" y="152467"/>
                </a:lnTo>
                <a:lnTo>
                  <a:pt x="541267" y="0"/>
                </a:lnTo>
                <a:lnTo>
                  <a:pt x="674863" y="12653"/>
                </a:lnTo>
                <a:lnTo>
                  <a:pt x="664262" y="169342"/>
                </a:lnTo>
                <a:lnTo>
                  <a:pt x="877142" y="193895"/>
                </a:lnTo>
                <a:lnTo>
                  <a:pt x="874421" y="148140"/>
                </a:lnTo>
                <a:lnTo>
                  <a:pt x="1003904" y="136604"/>
                </a:lnTo>
                <a:cubicBezTo>
                  <a:pt x="1003941" y="160882"/>
                  <a:pt x="998244" y="181158"/>
                  <a:pt x="998281" y="205436"/>
                </a:cubicBezTo>
                <a:lnTo>
                  <a:pt x="1108965" y="218220"/>
                </a:lnTo>
                <a:lnTo>
                  <a:pt x="1094282" y="326899"/>
                </a:lnTo>
                <a:lnTo>
                  <a:pt x="1238350" y="341683"/>
                </a:lnTo>
                <a:lnTo>
                  <a:pt x="1214114" y="545665"/>
                </a:lnTo>
                <a:lnTo>
                  <a:pt x="1197911" y="716438"/>
                </a:lnTo>
                <a:lnTo>
                  <a:pt x="1204656" y="746835"/>
                </a:lnTo>
                <a:lnTo>
                  <a:pt x="1192615" y="780271"/>
                </a:lnTo>
                <a:lnTo>
                  <a:pt x="1165602" y="1170439"/>
                </a:lnTo>
                <a:lnTo>
                  <a:pt x="1004837" y="1147564"/>
                </a:lnTo>
                <a:lnTo>
                  <a:pt x="988140" y="1280545"/>
                </a:lnTo>
                <a:lnTo>
                  <a:pt x="876545" y="1276615"/>
                </a:lnTo>
                <a:cubicBezTo>
                  <a:pt x="876356" y="1310358"/>
                  <a:pt x="876166" y="1332927"/>
                  <a:pt x="875977" y="1366670"/>
                </a:cubicBezTo>
                <a:lnTo>
                  <a:pt x="724267" y="1349794"/>
                </a:lnTo>
                <a:lnTo>
                  <a:pt x="730174" y="1254199"/>
                </a:lnTo>
                <a:lnTo>
                  <a:pt x="684284" y="1248405"/>
                </a:lnTo>
                <a:lnTo>
                  <a:pt x="619220" y="1238545"/>
                </a:lnTo>
                <a:lnTo>
                  <a:pt x="554112" y="1236637"/>
                </a:lnTo>
                <a:lnTo>
                  <a:pt x="459834" y="1223559"/>
                </a:lnTo>
                <a:lnTo>
                  <a:pt x="339218" y="1204565"/>
                </a:lnTo>
                <a:lnTo>
                  <a:pt x="353095" y="1054084"/>
                </a:lnTo>
                <a:lnTo>
                  <a:pt x="220799" y="1038772"/>
                </a:lnTo>
                <a:lnTo>
                  <a:pt x="226703" y="918782"/>
                </a:lnTo>
                <a:lnTo>
                  <a:pt x="108110" y="907608"/>
                </a:lnTo>
                <a:lnTo>
                  <a:pt x="120752" y="770971"/>
                </a:lnTo>
                <a:lnTo>
                  <a:pt x="0" y="759683"/>
                </a:lnTo>
                <a:lnTo>
                  <a:pt x="21085" y="503582"/>
                </a:lnTo>
                <a:close/>
              </a:path>
            </a:pathLst>
          </a:custGeom>
          <a:solidFill>
            <a:schemeClr val="accent6">
              <a:lumMod val="40000"/>
              <a:lumOff val="60000"/>
              <a:alpha val="57000"/>
            </a:schemeClr>
          </a:solidFill>
          <a:ln w="28575">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1518"/>
          </a:p>
        </p:txBody>
      </p:sp>
      <p:sp>
        <p:nvSpPr>
          <p:cNvPr id="13" name="Forma libre 5"/>
          <p:cNvSpPr/>
          <p:nvPr/>
        </p:nvSpPr>
        <p:spPr>
          <a:xfrm rot="502071">
            <a:off x="7988929" y="2636610"/>
            <a:ext cx="237132" cy="190244"/>
          </a:xfrm>
          <a:custGeom>
            <a:avLst/>
            <a:gdLst>
              <a:gd name="connsiteX0" fmla="*/ 2090 w 67277"/>
              <a:gd name="connsiteY0" fmla="*/ 13348 h 115787"/>
              <a:gd name="connsiteX1" fmla="*/ 59031 w 67277"/>
              <a:gd name="connsiteY1" fmla="*/ 9998 h 115787"/>
              <a:gd name="connsiteX2" fmla="*/ 62380 w 67277"/>
              <a:gd name="connsiteY2" fmla="*/ 107132 h 115787"/>
              <a:gd name="connsiteX3" fmla="*/ 15488 w 67277"/>
              <a:gd name="connsiteY3" fmla="*/ 100433 h 115787"/>
              <a:gd name="connsiteX4" fmla="*/ 2090 w 67277"/>
              <a:gd name="connsiteY4" fmla="*/ 13348 h 115787"/>
              <a:gd name="connsiteX0" fmla="*/ 0 w 65187"/>
              <a:gd name="connsiteY0" fmla="*/ 13348 h 115787"/>
              <a:gd name="connsiteX1" fmla="*/ 56941 w 65187"/>
              <a:gd name="connsiteY1" fmla="*/ 9998 h 115787"/>
              <a:gd name="connsiteX2" fmla="*/ 60290 w 65187"/>
              <a:gd name="connsiteY2" fmla="*/ 107132 h 115787"/>
              <a:gd name="connsiteX3" fmla="*/ 13398 w 65187"/>
              <a:gd name="connsiteY3" fmla="*/ 100433 h 115787"/>
              <a:gd name="connsiteX4" fmla="*/ 0 w 65187"/>
              <a:gd name="connsiteY4" fmla="*/ 13348 h 115787"/>
              <a:gd name="connsiteX0" fmla="*/ 0 w 65187"/>
              <a:gd name="connsiteY0" fmla="*/ 3350 h 105789"/>
              <a:gd name="connsiteX1" fmla="*/ 56941 w 65187"/>
              <a:gd name="connsiteY1" fmla="*/ 0 h 105789"/>
              <a:gd name="connsiteX2" fmla="*/ 60290 w 65187"/>
              <a:gd name="connsiteY2" fmla="*/ 97134 h 105789"/>
              <a:gd name="connsiteX3" fmla="*/ 13398 w 65187"/>
              <a:gd name="connsiteY3" fmla="*/ 90435 h 105789"/>
              <a:gd name="connsiteX4" fmla="*/ 0 w 65187"/>
              <a:gd name="connsiteY4" fmla="*/ 3350 h 105789"/>
              <a:gd name="connsiteX0" fmla="*/ 0 w 60290"/>
              <a:gd name="connsiteY0" fmla="*/ 3350 h 105789"/>
              <a:gd name="connsiteX1" fmla="*/ 56941 w 60290"/>
              <a:gd name="connsiteY1" fmla="*/ 0 h 105789"/>
              <a:gd name="connsiteX2" fmla="*/ 60290 w 60290"/>
              <a:gd name="connsiteY2" fmla="*/ 97134 h 105789"/>
              <a:gd name="connsiteX3" fmla="*/ 13398 w 60290"/>
              <a:gd name="connsiteY3" fmla="*/ 90435 h 105789"/>
              <a:gd name="connsiteX4" fmla="*/ 0 w 60290"/>
              <a:gd name="connsiteY4" fmla="*/ 3350 h 105789"/>
              <a:gd name="connsiteX0" fmla="*/ 0 w 60290"/>
              <a:gd name="connsiteY0" fmla="*/ 3350 h 97134"/>
              <a:gd name="connsiteX1" fmla="*/ 56941 w 60290"/>
              <a:gd name="connsiteY1" fmla="*/ 0 h 97134"/>
              <a:gd name="connsiteX2" fmla="*/ 60290 w 60290"/>
              <a:gd name="connsiteY2" fmla="*/ 97134 h 97134"/>
              <a:gd name="connsiteX3" fmla="*/ 13398 w 60290"/>
              <a:gd name="connsiteY3" fmla="*/ 90435 h 97134"/>
              <a:gd name="connsiteX4" fmla="*/ 0 w 60290"/>
              <a:gd name="connsiteY4" fmla="*/ 3350 h 97134"/>
              <a:gd name="connsiteX0" fmla="*/ 2420 w 62710"/>
              <a:gd name="connsiteY0" fmla="*/ 7863 h 101647"/>
              <a:gd name="connsiteX1" fmla="*/ 59361 w 62710"/>
              <a:gd name="connsiteY1" fmla="*/ 4513 h 101647"/>
              <a:gd name="connsiteX2" fmla="*/ 62710 w 62710"/>
              <a:gd name="connsiteY2" fmla="*/ 101647 h 101647"/>
              <a:gd name="connsiteX3" fmla="*/ 11505 w 62710"/>
              <a:gd name="connsiteY3" fmla="*/ 101418 h 101647"/>
              <a:gd name="connsiteX4" fmla="*/ 2420 w 62710"/>
              <a:gd name="connsiteY4" fmla="*/ 7863 h 101647"/>
              <a:gd name="connsiteX0" fmla="*/ 0 w 60290"/>
              <a:gd name="connsiteY0" fmla="*/ 7863 h 101647"/>
              <a:gd name="connsiteX1" fmla="*/ 56941 w 60290"/>
              <a:gd name="connsiteY1" fmla="*/ 4513 h 101647"/>
              <a:gd name="connsiteX2" fmla="*/ 60290 w 60290"/>
              <a:gd name="connsiteY2" fmla="*/ 101647 h 101647"/>
              <a:gd name="connsiteX3" fmla="*/ 9085 w 60290"/>
              <a:gd name="connsiteY3" fmla="*/ 101418 h 101647"/>
              <a:gd name="connsiteX4" fmla="*/ 0 w 60290"/>
              <a:gd name="connsiteY4" fmla="*/ 7863 h 101647"/>
              <a:gd name="connsiteX0" fmla="*/ 0 w 60290"/>
              <a:gd name="connsiteY0" fmla="*/ 3350 h 97134"/>
              <a:gd name="connsiteX1" fmla="*/ 56941 w 60290"/>
              <a:gd name="connsiteY1" fmla="*/ 0 h 97134"/>
              <a:gd name="connsiteX2" fmla="*/ 60290 w 60290"/>
              <a:gd name="connsiteY2" fmla="*/ 97134 h 97134"/>
              <a:gd name="connsiteX3" fmla="*/ 9085 w 60290"/>
              <a:gd name="connsiteY3" fmla="*/ 96905 h 97134"/>
              <a:gd name="connsiteX4" fmla="*/ 0 w 60290"/>
              <a:gd name="connsiteY4" fmla="*/ 3350 h 97134"/>
              <a:gd name="connsiteX0" fmla="*/ 0 w 60290"/>
              <a:gd name="connsiteY0" fmla="*/ 3350 h 97134"/>
              <a:gd name="connsiteX1" fmla="*/ 56941 w 60290"/>
              <a:gd name="connsiteY1" fmla="*/ 0 h 97134"/>
              <a:gd name="connsiteX2" fmla="*/ 60290 w 60290"/>
              <a:gd name="connsiteY2" fmla="*/ 97134 h 97134"/>
              <a:gd name="connsiteX3" fmla="*/ 9085 w 60290"/>
              <a:gd name="connsiteY3" fmla="*/ 96905 h 97134"/>
              <a:gd name="connsiteX4" fmla="*/ 0 w 60290"/>
              <a:gd name="connsiteY4" fmla="*/ 3350 h 97134"/>
              <a:gd name="connsiteX0" fmla="*/ 0 w 60290"/>
              <a:gd name="connsiteY0" fmla="*/ 3350 h 97134"/>
              <a:gd name="connsiteX1" fmla="*/ 56941 w 60290"/>
              <a:gd name="connsiteY1" fmla="*/ 0 h 97134"/>
              <a:gd name="connsiteX2" fmla="*/ 60290 w 60290"/>
              <a:gd name="connsiteY2" fmla="*/ 97134 h 97134"/>
              <a:gd name="connsiteX3" fmla="*/ 9085 w 60290"/>
              <a:gd name="connsiteY3" fmla="*/ 96905 h 97134"/>
              <a:gd name="connsiteX4" fmla="*/ 0 w 60290"/>
              <a:gd name="connsiteY4" fmla="*/ 3350 h 97134"/>
              <a:gd name="connsiteX0" fmla="*/ 0 w 60290"/>
              <a:gd name="connsiteY0" fmla="*/ 3350 h 97134"/>
              <a:gd name="connsiteX1" fmla="*/ 56941 w 60290"/>
              <a:gd name="connsiteY1" fmla="*/ 0 h 97134"/>
              <a:gd name="connsiteX2" fmla="*/ 60290 w 60290"/>
              <a:gd name="connsiteY2" fmla="*/ 97134 h 97134"/>
              <a:gd name="connsiteX3" fmla="*/ 9085 w 60290"/>
              <a:gd name="connsiteY3" fmla="*/ 96905 h 97134"/>
              <a:gd name="connsiteX4" fmla="*/ 0 w 60290"/>
              <a:gd name="connsiteY4" fmla="*/ 3350 h 97134"/>
              <a:gd name="connsiteX0" fmla="*/ 0 w 60290"/>
              <a:gd name="connsiteY0" fmla="*/ 3350 h 101887"/>
              <a:gd name="connsiteX1" fmla="*/ 56941 w 60290"/>
              <a:gd name="connsiteY1" fmla="*/ 0 h 101887"/>
              <a:gd name="connsiteX2" fmla="*/ 60290 w 60290"/>
              <a:gd name="connsiteY2" fmla="*/ 97134 h 101887"/>
              <a:gd name="connsiteX3" fmla="*/ 9085 w 60290"/>
              <a:gd name="connsiteY3" fmla="*/ 101887 h 101887"/>
              <a:gd name="connsiteX4" fmla="*/ 0 w 60290"/>
              <a:gd name="connsiteY4" fmla="*/ 3350 h 101887"/>
              <a:gd name="connsiteX0" fmla="*/ 0 w 79421"/>
              <a:gd name="connsiteY0" fmla="*/ 3350 h 159398"/>
              <a:gd name="connsiteX1" fmla="*/ 56941 w 79421"/>
              <a:gd name="connsiteY1" fmla="*/ 0 h 159398"/>
              <a:gd name="connsiteX2" fmla="*/ 79421 w 79421"/>
              <a:gd name="connsiteY2" fmla="*/ 159398 h 159398"/>
              <a:gd name="connsiteX3" fmla="*/ 9085 w 79421"/>
              <a:gd name="connsiteY3" fmla="*/ 101887 h 159398"/>
              <a:gd name="connsiteX4" fmla="*/ 0 w 79421"/>
              <a:gd name="connsiteY4" fmla="*/ 3350 h 159398"/>
              <a:gd name="connsiteX0" fmla="*/ 0 w 79421"/>
              <a:gd name="connsiteY0" fmla="*/ 3350 h 169132"/>
              <a:gd name="connsiteX1" fmla="*/ 56941 w 79421"/>
              <a:gd name="connsiteY1" fmla="*/ 0 h 169132"/>
              <a:gd name="connsiteX2" fmla="*/ 79421 w 79421"/>
              <a:gd name="connsiteY2" fmla="*/ 159398 h 169132"/>
              <a:gd name="connsiteX3" fmla="*/ 17588 w 79421"/>
              <a:gd name="connsiteY3" fmla="*/ 169132 h 169132"/>
              <a:gd name="connsiteX4" fmla="*/ 0 w 79421"/>
              <a:gd name="connsiteY4" fmla="*/ 3350 h 169132"/>
              <a:gd name="connsiteX0" fmla="*/ 0 w 79421"/>
              <a:gd name="connsiteY0" fmla="*/ 860 h 166642"/>
              <a:gd name="connsiteX1" fmla="*/ 71821 w 79421"/>
              <a:gd name="connsiteY1" fmla="*/ 0 h 166642"/>
              <a:gd name="connsiteX2" fmla="*/ 79421 w 79421"/>
              <a:gd name="connsiteY2" fmla="*/ 156908 h 166642"/>
              <a:gd name="connsiteX3" fmla="*/ 17588 w 79421"/>
              <a:gd name="connsiteY3" fmla="*/ 166642 h 166642"/>
              <a:gd name="connsiteX4" fmla="*/ 0 w 79421"/>
              <a:gd name="connsiteY4" fmla="*/ 860 h 166642"/>
              <a:gd name="connsiteX0" fmla="*/ 0 w 77296"/>
              <a:gd name="connsiteY0" fmla="*/ 3351 h 166642"/>
              <a:gd name="connsiteX1" fmla="*/ 69696 w 77296"/>
              <a:gd name="connsiteY1" fmla="*/ 0 h 166642"/>
              <a:gd name="connsiteX2" fmla="*/ 77296 w 77296"/>
              <a:gd name="connsiteY2" fmla="*/ 156908 h 166642"/>
              <a:gd name="connsiteX3" fmla="*/ 15463 w 77296"/>
              <a:gd name="connsiteY3" fmla="*/ 166642 h 166642"/>
              <a:gd name="connsiteX4" fmla="*/ 0 w 77296"/>
              <a:gd name="connsiteY4" fmla="*/ 3351 h 166642"/>
              <a:gd name="connsiteX0" fmla="*/ 0 w 77296"/>
              <a:gd name="connsiteY0" fmla="*/ 860 h 164151"/>
              <a:gd name="connsiteX1" fmla="*/ 67571 w 77296"/>
              <a:gd name="connsiteY1" fmla="*/ 0 h 164151"/>
              <a:gd name="connsiteX2" fmla="*/ 77296 w 77296"/>
              <a:gd name="connsiteY2" fmla="*/ 154417 h 164151"/>
              <a:gd name="connsiteX3" fmla="*/ 15463 w 77296"/>
              <a:gd name="connsiteY3" fmla="*/ 164151 h 164151"/>
              <a:gd name="connsiteX4" fmla="*/ 0 w 77296"/>
              <a:gd name="connsiteY4" fmla="*/ 860 h 164151"/>
              <a:gd name="connsiteX0" fmla="*/ 0 w 73045"/>
              <a:gd name="connsiteY0" fmla="*/ 8332 h 164151"/>
              <a:gd name="connsiteX1" fmla="*/ 63320 w 73045"/>
              <a:gd name="connsiteY1" fmla="*/ 0 h 164151"/>
              <a:gd name="connsiteX2" fmla="*/ 73045 w 73045"/>
              <a:gd name="connsiteY2" fmla="*/ 154417 h 164151"/>
              <a:gd name="connsiteX3" fmla="*/ 11212 w 73045"/>
              <a:gd name="connsiteY3" fmla="*/ 164151 h 164151"/>
              <a:gd name="connsiteX4" fmla="*/ 0 w 73045"/>
              <a:gd name="connsiteY4" fmla="*/ 8332 h 164151"/>
              <a:gd name="connsiteX0" fmla="*/ 0 w 73045"/>
              <a:gd name="connsiteY0" fmla="*/ 5842 h 161661"/>
              <a:gd name="connsiteX1" fmla="*/ 63320 w 73045"/>
              <a:gd name="connsiteY1" fmla="*/ 0 h 161661"/>
              <a:gd name="connsiteX2" fmla="*/ 73045 w 73045"/>
              <a:gd name="connsiteY2" fmla="*/ 151927 h 161661"/>
              <a:gd name="connsiteX3" fmla="*/ 11212 w 73045"/>
              <a:gd name="connsiteY3" fmla="*/ 161661 h 161661"/>
              <a:gd name="connsiteX4" fmla="*/ 0 w 73045"/>
              <a:gd name="connsiteY4" fmla="*/ 5842 h 161661"/>
              <a:gd name="connsiteX0" fmla="*/ 0 w 73045"/>
              <a:gd name="connsiteY0" fmla="*/ 5842 h 151927"/>
              <a:gd name="connsiteX1" fmla="*/ 63320 w 73045"/>
              <a:gd name="connsiteY1" fmla="*/ 0 h 151927"/>
              <a:gd name="connsiteX2" fmla="*/ 73045 w 73045"/>
              <a:gd name="connsiteY2" fmla="*/ 151927 h 151927"/>
              <a:gd name="connsiteX3" fmla="*/ 11212 w 73045"/>
              <a:gd name="connsiteY3" fmla="*/ 151699 h 151927"/>
              <a:gd name="connsiteX4" fmla="*/ 0 w 73045"/>
              <a:gd name="connsiteY4" fmla="*/ 5842 h 151927"/>
              <a:gd name="connsiteX0" fmla="*/ 0 w 70920"/>
              <a:gd name="connsiteY0" fmla="*/ 5842 h 151699"/>
              <a:gd name="connsiteX1" fmla="*/ 63320 w 70920"/>
              <a:gd name="connsiteY1" fmla="*/ 0 h 151699"/>
              <a:gd name="connsiteX2" fmla="*/ 70920 w 70920"/>
              <a:gd name="connsiteY2" fmla="*/ 144455 h 151699"/>
              <a:gd name="connsiteX3" fmla="*/ 11212 w 70920"/>
              <a:gd name="connsiteY3" fmla="*/ 151699 h 151699"/>
              <a:gd name="connsiteX4" fmla="*/ 0 w 70920"/>
              <a:gd name="connsiteY4" fmla="*/ 5842 h 151699"/>
              <a:gd name="connsiteX0" fmla="*/ 0 w 70920"/>
              <a:gd name="connsiteY0" fmla="*/ 0 h 145857"/>
              <a:gd name="connsiteX1" fmla="*/ 63320 w 70920"/>
              <a:gd name="connsiteY1" fmla="*/ 4121 h 145857"/>
              <a:gd name="connsiteX2" fmla="*/ 70920 w 70920"/>
              <a:gd name="connsiteY2" fmla="*/ 138613 h 145857"/>
              <a:gd name="connsiteX3" fmla="*/ 11212 w 70920"/>
              <a:gd name="connsiteY3" fmla="*/ 145857 h 145857"/>
              <a:gd name="connsiteX4" fmla="*/ 0 w 70920"/>
              <a:gd name="connsiteY4" fmla="*/ 0 h 145857"/>
              <a:gd name="connsiteX0" fmla="*/ 0 w 73046"/>
              <a:gd name="connsiteY0" fmla="*/ 0 h 143366"/>
              <a:gd name="connsiteX1" fmla="*/ 65446 w 73046"/>
              <a:gd name="connsiteY1" fmla="*/ 1630 h 143366"/>
              <a:gd name="connsiteX2" fmla="*/ 73046 w 73046"/>
              <a:gd name="connsiteY2" fmla="*/ 136122 h 143366"/>
              <a:gd name="connsiteX3" fmla="*/ 13338 w 73046"/>
              <a:gd name="connsiteY3" fmla="*/ 143366 h 143366"/>
              <a:gd name="connsiteX4" fmla="*/ 0 w 73046"/>
              <a:gd name="connsiteY4" fmla="*/ 0 h 143366"/>
              <a:gd name="connsiteX0" fmla="*/ 0 w 79422"/>
              <a:gd name="connsiteY0" fmla="*/ 0 h 143366"/>
              <a:gd name="connsiteX1" fmla="*/ 65446 w 79422"/>
              <a:gd name="connsiteY1" fmla="*/ 1630 h 143366"/>
              <a:gd name="connsiteX2" fmla="*/ 79422 w 79422"/>
              <a:gd name="connsiteY2" fmla="*/ 138611 h 143366"/>
              <a:gd name="connsiteX3" fmla="*/ 13338 w 79422"/>
              <a:gd name="connsiteY3" fmla="*/ 143366 h 143366"/>
              <a:gd name="connsiteX4" fmla="*/ 0 w 79422"/>
              <a:gd name="connsiteY4" fmla="*/ 0 h 143366"/>
              <a:gd name="connsiteX0" fmla="*/ 0 w 79422"/>
              <a:gd name="connsiteY0" fmla="*/ 5841 h 149207"/>
              <a:gd name="connsiteX1" fmla="*/ 78201 w 79422"/>
              <a:gd name="connsiteY1" fmla="*/ 0 h 149207"/>
              <a:gd name="connsiteX2" fmla="*/ 79422 w 79422"/>
              <a:gd name="connsiteY2" fmla="*/ 144452 h 149207"/>
              <a:gd name="connsiteX3" fmla="*/ 13338 w 79422"/>
              <a:gd name="connsiteY3" fmla="*/ 149207 h 149207"/>
              <a:gd name="connsiteX4" fmla="*/ 0 w 79422"/>
              <a:gd name="connsiteY4" fmla="*/ 5841 h 149207"/>
              <a:gd name="connsiteX0" fmla="*/ 0 w 92176"/>
              <a:gd name="connsiteY0" fmla="*/ 5841 h 149207"/>
              <a:gd name="connsiteX1" fmla="*/ 78201 w 92176"/>
              <a:gd name="connsiteY1" fmla="*/ 0 h 149207"/>
              <a:gd name="connsiteX2" fmla="*/ 92176 w 92176"/>
              <a:gd name="connsiteY2" fmla="*/ 144452 h 149207"/>
              <a:gd name="connsiteX3" fmla="*/ 13338 w 92176"/>
              <a:gd name="connsiteY3" fmla="*/ 149207 h 149207"/>
              <a:gd name="connsiteX4" fmla="*/ 0 w 92176"/>
              <a:gd name="connsiteY4" fmla="*/ 5841 h 149207"/>
              <a:gd name="connsiteX0" fmla="*/ 0 w 92176"/>
              <a:gd name="connsiteY0" fmla="*/ 3350 h 146716"/>
              <a:gd name="connsiteX1" fmla="*/ 88830 w 92176"/>
              <a:gd name="connsiteY1" fmla="*/ 0 h 146716"/>
              <a:gd name="connsiteX2" fmla="*/ 92176 w 92176"/>
              <a:gd name="connsiteY2" fmla="*/ 141961 h 146716"/>
              <a:gd name="connsiteX3" fmla="*/ 13338 w 92176"/>
              <a:gd name="connsiteY3" fmla="*/ 146716 h 146716"/>
              <a:gd name="connsiteX4" fmla="*/ 0 w 92176"/>
              <a:gd name="connsiteY4" fmla="*/ 3350 h 146716"/>
              <a:gd name="connsiteX0" fmla="*/ 0 w 92176"/>
              <a:gd name="connsiteY0" fmla="*/ 3350 h 153208"/>
              <a:gd name="connsiteX1" fmla="*/ 88830 w 92176"/>
              <a:gd name="connsiteY1" fmla="*/ 0 h 153208"/>
              <a:gd name="connsiteX2" fmla="*/ 92176 w 92176"/>
              <a:gd name="connsiteY2" fmla="*/ 141961 h 153208"/>
              <a:gd name="connsiteX3" fmla="*/ 8895 w 92176"/>
              <a:gd name="connsiteY3" fmla="*/ 153208 h 153208"/>
              <a:gd name="connsiteX4" fmla="*/ 0 w 92176"/>
              <a:gd name="connsiteY4" fmla="*/ 3350 h 153208"/>
              <a:gd name="connsiteX0" fmla="*/ 0 w 88367"/>
              <a:gd name="connsiteY0" fmla="*/ 22675 h 153208"/>
              <a:gd name="connsiteX1" fmla="*/ 85021 w 88367"/>
              <a:gd name="connsiteY1" fmla="*/ 0 h 153208"/>
              <a:gd name="connsiteX2" fmla="*/ 88367 w 88367"/>
              <a:gd name="connsiteY2" fmla="*/ 141961 h 153208"/>
              <a:gd name="connsiteX3" fmla="*/ 5086 w 88367"/>
              <a:gd name="connsiteY3" fmla="*/ 153208 h 153208"/>
              <a:gd name="connsiteX4" fmla="*/ 0 w 88367"/>
              <a:gd name="connsiteY4" fmla="*/ 22675 h 153208"/>
              <a:gd name="connsiteX0" fmla="*/ 0 w 88896"/>
              <a:gd name="connsiteY0" fmla="*/ 15152 h 153208"/>
              <a:gd name="connsiteX1" fmla="*/ 85550 w 88896"/>
              <a:gd name="connsiteY1" fmla="*/ 0 h 153208"/>
              <a:gd name="connsiteX2" fmla="*/ 88896 w 88896"/>
              <a:gd name="connsiteY2" fmla="*/ 141961 h 153208"/>
              <a:gd name="connsiteX3" fmla="*/ 5615 w 88896"/>
              <a:gd name="connsiteY3" fmla="*/ 153208 h 153208"/>
              <a:gd name="connsiteX4" fmla="*/ 0 w 88896"/>
              <a:gd name="connsiteY4" fmla="*/ 15152 h 153208"/>
              <a:gd name="connsiteX0" fmla="*/ 0 w 88896"/>
              <a:gd name="connsiteY0" fmla="*/ 15152 h 153208"/>
              <a:gd name="connsiteX1" fmla="*/ 85550 w 88896"/>
              <a:gd name="connsiteY1" fmla="*/ 0 h 153208"/>
              <a:gd name="connsiteX2" fmla="*/ 88896 w 88896"/>
              <a:gd name="connsiteY2" fmla="*/ 141961 h 153208"/>
              <a:gd name="connsiteX3" fmla="*/ 5615 w 88896"/>
              <a:gd name="connsiteY3" fmla="*/ 153208 h 153208"/>
              <a:gd name="connsiteX4" fmla="*/ 0 w 88896"/>
              <a:gd name="connsiteY4" fmla="*/ 15152 h 153208"/>
              <a:gd name="connsiteX0" fmla="*/ 0 w 91294"/>
              <a:gd name="connsiteY0" fmla="*/ 15152 h 153208"/>
              <a:gd name="connsiteX1" fmla="*/ 85550 w 91294"/>
              <a:gd name="connsiteY1" fmla="*/ 0 h 153208"/>
              <a:gd name="connsiteX2" fmla="*/ 91294 w 91294"/>
              <a:gd name="connsiteY2" fmla="*/ 141223 h 153208"/>
              <a:gd name="connsiteX3" fmla="*/ 5615 w 91294"/>
              <a:gd name="connsiteY3" fmla="*/ 153208 h 153208"/>
              <a:gd name="connsiteX4" fmla="*/ 0 w 91294"/>
              <a:gd name="connsiteY4" fmla="*/ 15152 h 153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94" h="153208">
                <a:moveTo>
                  <a:pt x="0" y="15152"/>
                </a:moveTo>
                <a:lnTo>
                  <a:pt x="85550" y="0"/>
                </a:lnTo>
                <a:cubicBezTo>
                  <a:pt x="86665" y="47320"/>
                  <a:pt x="90179" y="93903"/>
                  <a:pt x="91294" y="141223"/>
                </a:cubicBezTo>
                <a:lnTo>
                  <a:pt x="5615" y="153208"/>
                </a:lnTo>
                <a:lnTo>
                  <a:pt x="0" y="15152"/>
                </a:lnTo>
                <a:close/>
              </a:path>
            </a:pathLst>
          </a:custGeom>
          <a:noFill/>
          <a:ln w="28575" cap="sq">
            <a:solidFill>
              <a:srgbClr val="0070C0">
                <a:alpha val="69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1518"/>
          </a:p>
        </p:txBody>
      </p:sp>
      <p:sp>
        <p:nvSpPr>
          <p:cNvPr id="14" name="Elipse 6"/>
          <p:cNvSpPr>
            <a:spLocks noChangeAspect="1"/>
          </p:cNvSpPr>
          <p:nvPr/>
        </p:nvSpPr>
        <p:spPr>
          <a:xfrm>
            <a:off x="7469554" y="2177410"/>
            <a:ext cx="59480" cy="57193"/>
          </a:xfrm>
          <a:prstGeom prst="ellipse">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1518"/>
          </a:p>
        </p:txBody>
      </p:sp>
      <p:sp>
        <p:nvSpPr>
          <p:cNvPr id="15" name="Forma libre 7"/>
          <p:cNvSpPr/>
          <p:nvPr/>
        </p:nvSpPr>
        <p:spPr>
          <a:xfrm>
            <a:off x="7504228" y="2210491"/>
            <a:ext cx="609614" cy="511149"/>
          </a:xfrm>
          <a:custGeom>
            <a:avLst/>
            <a:gdLst>
              <a:gd name="connsiteX0" fmla="*/ 16491 w 308180"/>
              <a:gd name="connsiteY0" fmla="*/ 0 h 295930"/>
              <a:gd name="connsiteX1" fmla="*/ 1501 w 308180"/>
              <a:gd name="connsiteY1" fmla="*/ 49967 h 295930"/>
              <a:gd name="connsiteX2" fmla="*/ 48970 w 308180"/>
              <a:gd name="connsiteY2" fmla="*/ 77449 h 295930"/>
              <a:gd name="connsiteX3" fmla="*/ 83947 w 308180"/>
              <a:gd name="connsiteY3" fmla="*/ 92439 h 295930"/>
              <a:gd name="connsiteX4" fmla="*/ 111429 w 308180"/>
              <a:gd name="connsiteY4" fmla="*/ 102433 h 295930"/>
              <a:gd name="connsiteX5" fmla="*/ 96438 w 308180"/>
              <a:gd name="connsiteY5" fmla="*/ 284813 h 295930"/>
              <a:gd name="connsiteX6" fmla="*/ 286314 w 308180"/>
              <a:gd name="connsiteY6" fmla="*/ 277318 h 295930"/>
              <a:gd name="connsiteX7" fmla="*/ 296307 w 308180"/>
              <a:gd name="connsiteY7" fmla="*/ 289810 h 295930"/>
              <a:gd name="connsiteX0" fmla="*/ 16491 w 308180"/>
              <a:gd name="connsiteY0" fmla="*/ 0 h 295930"/>
              <a:gd name="connsiteX1" fmla="*/ 1501 w 308180"/>
              <a:gd name="connsiteY1" fmla="*/ 49967 h 295930"/>
              <a:gd name="connsiteX2" fmla="*/ 48970 w 308180"/>
              <a:gd name="connsiteY2" fmla="*/ 77449 h 295930"/>
              <a:gd name="connsiteX3" fmla="*/ 83947 w 308180"/>
              <a:gd name="connsiteY3" fmla="*/ 92439 h 295930"/>
              <a:gd name="connsiteX4" fmla="*/ 111429 w 308180"/>
              <a:gd name="connsiteY4" fmla="*/ 102433 h 295930"/>
              <a:gd name="connsiteX5" fmla="*/ 96438 w 308180"/>
              <a:gd name="connsiteY5" fmla="*/ 284813 h 295930"/>
              <a:gd name="connsiteX6" fmla="*/ 286314 w 308180"/>
              <a:gd name="connsiteY6" fmla="*/ 277318 h 295930"/>
              <a:gd name="connsiteX7" fmla="*/ 296307 w 308180"/>
              <a:gd name="connsiteY7" fmla="*/ 289810 h 295930"/>
              <a:gd name="connsiteX0" fmla="*/ 16491 w 308180"/>
              <a:gd name="connsiteY0" fmla="*/ 0 h 295930"/>
              <a:gd name="connsiteX1" fmla="*/ 1501 w 308180"/>
              <a:gd name="connsiteY1" fmla="*/ 49967 h 295930"/>
              <a:gd name="connsiteX2" fmla="*/ 48970 w 308180"/>
              <a:gd name="connsiteY2" fmla="*/ 77449 h 295930"/>
              <a:gd name="connsiteX3" fmla="*/ 83947 w 308180"/>
              <a:gd name="connsiteY3" fmla="*/ 92439 h 295930"/>
              <a:gd name="connsiteX4" fmla="*/ 111429 w 308180"/>
              <a:gd name="connsiteY4" fmla="*/ 102433 h 295930"/>
              <a:gd name="connsiteX5" fmla="*/ 96438 w 308180"/>
              <a:gd name="connsiteY5" fmla="*/ 284813 h 295930"/>
              <a:gd name="connsiteX6" fmla="*/ 286314 w 308180"/>
              <a:gd name="connsiteY6" fmla="*/ 277318 h 295930"/>
              <a:gd name="connsiteX7" fmla="*/ 296307 w 308180"/>
              <a:gd name="connsiteY7" fmla="*/ 289810 h 295930"/>
              <a:gd name="connsiteX0" fmla="*/ 16491 w 308180"/>
              <a:gd name="connsiteY0" fmla="*/ 0 h 295930"/>
              <a:gd name="connsiteX1" fmla="*/ 1501 w 308180"/>
              <a:gd name="connsiteY1" fmla="*/ 49967 h 295930"/>
              <a:gd name="connsiteX2" fmla="*/ 48970 w 308180"/>
              <a:gd name="connsiteY2" fmla="*/ 77449 h 295930"/>
              <a:gd name="connsiteX3" fmla="*/ 111429 w 308180"/>
              <a:gd name="connsiteY3" fmla="*/ 102433 h 295930"/>
              <a:gd name="connsiteX4" fmla="*/ 96438 w 308180"/>
              <a:gd name="connsiteY4" fmla="*/ 284813 h 295930"/>
              <a:gd name="connsiteX5" fmla="*/ 286314 w 308180"/>
              <a:gd name="connsiteY5" fmla="*/ 277318 h 295930"/>
              <a:gd name="connsiteX6" fmla="*/ 296307 w 308180"/>
              <a:gd name="connsiteY6" fmla="*/ 289810 h 295930"/>
              <a:gd name="connsiteX0" fmla="*/ 16491 w 308180"/>
              <a:gd name="connsiteY0" fmla="*/ 0 h 295930"/>
              <a:gd name="connsiteX1" fmla="*/ 1501 w 308180"/>
              <a:gd name="connsiteY1" fmla="*/ 49967 h 295930"/>
              <a:gd name="connsiteX2" fmla="*/ 48970 w 308180"/>
              <a:gd name="connsiteY2" fmla="*/ 77449 h 295930"/>
              <a:gd name="connsiteX3" fmla="*/ 111429 w 308180"/>
              <a:gd name="connsiteY3" fmla="*/ 102433 h 295930"/>
              <a:gd name="connsiteX4" fmla="*/ 96438 w 308180"/>
              <a:gd name="connsiteY4" fmla="*/ 284813 h 295930"/>
              <a:gd name="connsiteX5" fmla="*/ 286314 w 308180"/>
              <a:gd name="connsiteY5" fmla="*/ 277318 h 295930"/>
              <a:gd name="connsiteX6" fmla="*/ 296307 w 308180"/>
              <a:gd name="connsiteY6" fmla="*/ 289810 h 295930"/>
              <a:gd name="connsiteX0" fmla="*/ 16491 w 308180"/>
              <a:gd name="connsiteY0" fmla="*/ 0 h 295930"/>
              <a:gd name="connsiteX1" fmla="*/ 1501 w 308180"/>
              <a:gd name="connsiteY1" fmla="*/ 49967 h 295930"/>
              <a:gd name="connsiteX2" fmla="*/ 48970 w 308180"/>
              <a:gd name="connsiteY2" fmla="*/ 77449 h 295930"/>
              <a:gd name="connsiteX3" fmla="*/ 111429 w 308180"/>
              <a:gd name="connsiteY3" fmla="*/ 102433 h 295930"/>
              <a:gd name="connsiteX4" fmla="*/ 96438 w 308180"/>
              <a:gd name="connsiteY4" fmla="*/ 284813 h 295930"/>
              <a:gd name="connsiteX5" fmla="*/ 286314 w 308180"/>
              <a:gd name="connsiteY5" fmla="*/ 277318 h 295930"/>
              <a:gd name="connsiteX6" fmla="*/ 296307 w 308180"/>
              <a:gd name="connsiteY6" fmla="*/ 289810 h 295930"/>
              <a:gd name="connsiteX0" fmla="*/ 16491 w 308180"/>
              <a:gd name="connsiteY0" fmla="*/ 0 h 295930"/>
              <a:gd name="connsiteX1" fmla="*/ 1501 w 308180"/>
              <a:gd name="connsiteY1" fmla="*/ 49967 h 295930"/>
              <a:gd name="connsiteX2" fmla="*/ 48970 w 308180"/>
              <a:gd name="connsiteY2" fmla="*/ 77449 h 295930"/>
              <a:gd name="connsiteX3" fmla="*/ 111429 w 308180"/>
              <a:gd name="connsiteY3" fmla="*/ 102433 h 295930"/>
              <a:gd name="connsiteX4" fmla="*/ 96438 w 308180"/>
              <a:gd name="connsiteY4" fmla="*/ 284813 h 295930"/>
              <a:gd name="connsiteX5" fmla="*/ 286314 w 308180"/>
              <a:gd name="connsiteY5" fmla="*/ 277318 h 295930"/>
              <a:gd name="connsiteX6" fmla="*/ 296307 w 308180"/>
              <a:gd name="connsiteY6" fmla="*/ 289810 h 295930"/>
              <a:gd name="connsiteX0" fmla="*/ 16491 w 308180"/>
              <a:gd name="connsiteY0" fmla="*/ 0 h 295930"/>
              <a:gd name="connsiteX1" fmla="*/ 1501 w 308180"/>
              <a:gd name="connsiteY1" fmla="*/ 49967 h 295930"/>
              <a:gd name="connsiteX2" fmla="*/ 48970 w 308180"/>
              <a:gd name="connsiteY2" fmla="*/ 77449 h 295930"/>
              <a:gd name="connsiteX3" fmla="*/ 111429 w 308180"/>
              <a:gd name="connsiteY3" fmla="*/ 102433 h 295930"/>
              <a:gd name="connsiteX4" fmla="*/ 96438 w 308180"/>
              <a:gd name="connsiteY4" fmla="*/ 284813 h 295930"/>
              <a:gd name="connsiteX5" fmla="*/ 286314 w 308180"/>
              <a:gd name="connsiteY5" fmla="*/ 277318 h 295930"/>
              <a:gd name="connsiteX6" fmla="*/ 296307 w 308180"/>
              <a:gd name="connsiteY6" fmla="*/ 289810 h 295930"/>
              <a:gd name="connsiteX0" fmla="*/ 16491 w 308180"/>
              <a:gd name="connsiteY0" fmla="*/ 0 h 295930"/>
              <a:gd name="connsiteX1" fmla="*/ 1501 w 308180"/>
              <a:gd name="connsiteY1" fmla="*/ 49967 h 295930"/>
              <a:gd name="connsiteX2" fmla="*/ 48970 w 308180"/>
              <a:gd name="connsiteY2" fmla="*/ 77449 h 295930"/>
              <a:gd name="connsiteX3" fmla="*/ 111429 w 308180"/>
              <a:gd name="connsiteY3" fmla="*/ 102433 h 295930"/>
              <a:gd name="connsiteX4" fmla="*/ 96438 w 308180"/>
              <a:gd name="connsiteY4" fmla="*/ 284813 h 295930"/>
              <a:gd name="connsiteX5" fmla="*/ 286314 w 308180"/>
              <a:gd name="connsiteY5" fmla="*/ 277318 h 295930"/>
              <a:gd name="connsiteX6" fmla="*/ 296307 w 308180"/>
              <a:gd name="connsiteY6" fmla="*/ 289810 h 295930"/>
              <a:gd name="connsiteX0" fmla="*/ 16491 w 308180"/>
              <a:gd name="connsiteY0" fmla="*/ 0 h 295930"/>
              <a:gd name="connsiteX1" fmla="*/ 1501 w 308180"/>
              <a:gd name="connsiteY1" fmla="*/ 49967 h 295930"/>
              <a:gd name="connsiteX2" fmla="*/ 48970 w 308180"/>
              <a:gd name="connsiteY2" fmla="*/ 77449 h 295930"/>
              <a:gd name="connsiteX3" fmla="*/ 111429 w 308180"/>
              <a:gd name="connsiteY3" fmla="*/ 102433 h 295930"/>
              <a:gd name="connsiteX4" fmla="*/ 96438 w 308180"/>
              <a:gd name="connsiteY4" fmla="*/ 284813 h 295930"/>
              <a:gd name="connsiteX5" fmla="*/ 286314 w 308180"/>
              <a:gd name="connsiteY5" fmla="*/ 277318 h 295930"/>
              <a:gd name="connsiteX6" fmla="*/ 296307 w 308180"/>
              <a:gd name="connsiteY6" fmla="*/ 289810 h 295930"/>
              <a:gd name="connsiteX0" fmla="*/ 16491 w 308180"/>
              <a:gd name="connsiteY0" fmla="*/ 0 h 289810"/>
              <a:gd name="connsiteX1" fmla="*/ 1501 w 308180"/>
              <a:gd name="connsiteY1" fmla="*/ 49967 h 289810"/>
              <a:gd name="connsiteX2" fmla="*/ 48970 w 308180"/>
              <a:gd name="connsiteY2" fmla="*/ 77449 h 289810"/>
              <a:gd name="connsiteX3" fmla="*/ 111429 w 308180"/>
              <a:gd name="connsiteY3" fmla="*/ 102433 h 289810"/>
              <a:gd name="connsiteX4" fmla="*/ 96438 w 308180"/>
              <a:gd name="connsiteY4" fmla="*/ 284813 h 289810"/>
              <a:gd name="connsiteX5" fmla="*/ 286314 w 308180"/>
              <a:gd name="connsiteY5" fmla="*/ 277318 h 289810"/>
              <a:gd name="connsiteX6" fmla="*/ 296307 w 308180"/>
              <a:gd name="connsiteY6" fmla="*/ 289810 h 289810"/>
              <a:gd name="connsiteX0" fmla="*/ 16491 w 286314"/>
              <a:gd name="connsiteY0" fmla="*/ 0 h 284813"/>
              <a:gd name="connsiteX1" fmla="*/ 1501 w 286314"/>
              <a:gd name="connsiteY1" fmla="*/ 49967 h 284813"/>
              <a:gd name="connsiteX2" fmla="*/ 48970 w 286314"/>
              <a:gd name="connsiteY2" fmla="*/ 77449 h 284813"/>
              <a:gd name="connsiteX3" fmla="*/ 111429 w 286314"/>
              <a:gd name="connsiteY3" fmla="*/ 102433 h 284813"/>
              <a:gd name="connsiteX4" fmla="*/ 96438 w 286314"/>
              <a:gd name="connsiteY4" fmla="*/ 284813 h 284813"/>
              <a:gd name="connsiteX5" fmla="*/ 286314 w 286314"/>
              <a:gd name="connsiteY5" fmla="*/ 277318 h 284813"/>
              <a:gd name="connsiteX0" fmla="*/ 16491 w 286314"/>
              <a:gd name="connsiteY0" fmla="*/ 0 h 284813"/>
              <a:gd name="connsiteX1" fmla="*/ 1501 w 286314"/>
              <a:gd name="connsiteY1" fmla="*/ 49967 h 284813"/>
              <a:gd name="connsiteX2" fmla="*/ 48970 w 286314"/>
              <a:gd name="connsiteY2" fmla="*/ 77449 h 284813"/>
              <a:gd name="connsiteX3" fmla="*/ 111429 w 286314"/>
              <a:gd name="connsiteY3" fmla="*/ 102433 h 284813"/>
              <a:gd name="connsiteX4" fmla="*/ 96438 w 286314"/>
              <a:gd name="connsiteY4" fmla="*/ 284813 h 284813"/>
              <a:gd name="connsiteX5" fmla="*/ 286314 w 286314"/>
              <a:gd name="connsiteY5" fmla="*/ 277318 h 284813"/>
              <a:gd name="connsiteX0" fmla="*/ 16602 w 286425"/>
              <a:gd name="connsiteY0" fmla="*/ 0 h 284813"/>
              <a:gd name="connsiteX1" fmla="*/ 11605 w 286425"/>
              <a:gd name="connsiteY1" fmla="*/ 17490 h 284813"/>
              <a:gd name="connsiteX2" fmla="*/ 1612 w 286425"/>
              <a:gd name="connsiteY2" fmla="*/ 49967 h 284813"/>
              <a:gd name="connsiteX3" fmla="*/ 49081 w 286425"/>
              <a:gd name="connsiteY3" fmla="*/ 77449 h 284813"/>
              <a:gd name="connsiteX4" fmla="*/ 111540 w 286425"/>
              <a:gd name="connsiteY4" fmla="*/ 102433 h 284813"/>
              <a:gd name="connsiteX5" fmla="*/ 96549 w 286425"/>
              <a:gd name="connsiteY5" fmla="*/ 284813 h 284813"/>
              <a:gd name="connsiteX6" fmla="*/ 286425 w 286425"/>
              <a:gd name="connsiteY6" fmla="*/ 277318 h 284813"/>
              <a:gd name="connsiteX0" fmla="*/ 16033 w 285856"/>
              <a:gd name="connsiteY0" fmla="*/ 0 h 284813"/>
              <a:gd name="connsiteX1" fmla="*/ 1043 w 285856"/>
              <a:gd name="connsiteY1" fmla="*/ 49967 h 284813"/>
              <a:gd name="connsiteX2" fmla="*/ 48512 w 285856"/>
              <a:gd name="connsiteY2" fmla="*/ 77449 h 284813"/>
              <a:gd name="connsiteX3" fmla="*/ 110971 w 285856"/>
              <a:gd name="connsiteY3" fmla="*/ 102433 h 284813"/>
              <a:gd name="connsiteX4" fmla="*/ 95980 w 285856"/>
              <a:gd name="connsiteY4" fmla="*/ 284813 h 284813"/>
              <a:gd name="connsiteX5" fmla="*/ 285856 w 285856"/>
              <a:gd name="connsiteY5" fmla="*/ 277318 h 284813"/>
              <a:gd name="connsiteX0" fmla="*/ 14990 w 284813"/>
              <a:gd name="connsiteY0" fmla="*/ 0 h 284813"/>
              <a:gd name="connsiteX1" fmla="*/ 0 w 284813"/>
              <a:gd name="connsiteY1" fmla="*/ 49967 h 284813"/>
              <a:gd name="connsiteX2" fmla="*/ 47469 w 284813"/>
              <a:gd name="connsiteY2" fmla="*/ 77449 h 284813"/>
              <a:gd name="connsiteX3" fmla="*/ 109928 w 284813"/>
              <a:gd name="connsiteY3" fmla="*/ 102433 h 284813"/>
              <a:gd name="connsiteX4" fmla="*/ 94937 w 284813"/>
              <a:gd name="connsiteY4" fmla="*/ 284813 h 284813"/>
              <a:gd name="connsiteX5" fmla="*/ 284813 w 284813"/>
              <a:gd name="connsiteY5" fmla="*/ 277318 h 284813"/>
              <a:gd name="connsiteX0" fmla="*/ 19483 w 284813"/>
              <a:gd name="connsiteY0" fmla="*/ 0 h 280320"/>
              <a:gd name="connsiteX1" fmla="*/ 0 w 284813"/>
              <a:gd name="connsiteY1" fmla="*/ 45474 h 280320"/>
              <a:gd name="connsiteX2" fmla="*/ 47469 w 284813"/>
              <a:gd name="connsiteY2" fmla="*/ 72956 h 280320"/>
              <a:gd name="connsiteX3" fmla="*/ 109928 w 284813"/>
              <a:gd name="connsiteY3" fmla="*/ 97940 h 280320"/>
              <a:gd name="connsiteX4" fmla="*/ 94937 w 284813"/>
              <a:gd name="connsiteY4" fmla="*/ 280320 h 280320"/>
              <a:gd name="connsiteX5" fmla="*/ 284813 w 284813"/>
              <a:gd name="connsiteY5" fmla="*/ 272825 h 280320"/>
              <a:gd name="connsiteX0" fmla="*/ 19483 w 297714"/>
              <a:gd name="connsiteY0" fmla="*/ 0 h 280320"/>
              <a:gd name="connsiteX1" fmla="*/ 0 w 297714"/>
              <a:gd name="connsiteY1" fmla="*/ 45474 h 280320"/>
              <a:gd name="connsiteX2" fmla="*/ 47469 w 297714"/>
              <a:gd name="connsiteY2" fmla="*/ 72956 h 280320"/>
              <a:gd name="connsiteX3" fmla="*/ 109928 w 297714"/>
              <a:gd name="connsiteY3" fmla="*/ 97940 h 280320"/>
              <a:gd name="connsiteX4" fmla="*/ 94937 w 297714"/>
              <a:gd name="connsiteY4" fmla="*/ 280320 h 280320"/>
              <a:gd name="connsiteX5" fmla="*/ 284813 w 297714"/>
              <a:gd name="connsiteY5" fmla="*/ 272825 h 280320"/>
              <a:gd name="connsiteX6" fmla="*/ 280559 w 297714"/>
              <a:gd name="connsiteY6" fmla="*/ 269891 h 280320"/>
              <a:gd name="connsiteX0" fmla="*/ 19483 w 301701"/>
              <a:gd name="connsiteY0" fmla="*/ 0 h 321570"/>
              <a:gd name="connsiteX1" fmla="*/ 0 w 301701"/>
              <a:gd name="connsiteY1" fmla="*/ 45474 h 321570"/>
              <a:gd name="connsiteX2" fmla="*/ 47469 w 301701"/>
              <a:gd name="connsiteY2" fmla="*/ 72956 h 321570"/>
              <a:gd name="connsiteX3" fmla="*/ 109928 w 301701"/>
              <a:gd name="connsiteY3" fmla="*/ 97940 h 321570"/>
              <a:gd name="connsiteX4" fmla="*/ 94937 w 301701"/>
              <a:gd name="connsiteY4" fmla="*/ 280320 h 321570"/>
              <a:gd name="connsiteX5" fmla="*/ 284813 w 301701"/>
              <a:gd name="connsiteY5" fmla="*/ 272825 h 321570"/>
              <a:gd name="connsiteX6" fmla="*/ 291792 w 301701"/>
              <a:gd name="connsiteY6" fmla="*/ 321564 h 321570"/>
              <a:gd name="connsiteX0" fmla="*/ 19483 w 301701"/>
              <a:gd name="connsiteY0" fmla="*/ 0 h 321570"/>
              <a:gd name="connsiteX1" fmla="*/ 0 w 301701"/>
              <a:gd name="connsiteY1" fmla="*/ 45474 h 321570"/>
              <a:gd name="connsiteX2" fmla="*/ 47469 w 301701"/>
              <a:gd name="connsiteY2" fmla="*/ 72956 h 321570"/>
              <a:gd name="connsiteX3" fmla="*/ 109928 w 301701"/>
              <a:gd name="connsiteY3" fmla="*/ 97940 h 321570"/>
              <a:gd name="connsiteX4" fmla="*/ 94937 w 301701"/>
              <a:gd name="connsiteY4" fmla="*/ 280320 h 321570"/>
              <a:gd name="connsiteX5" fmla="*/ 284813 w 301701"/>
              <a:gd name="connsiteY5" fmla="*/ 272825 h 321570"/>
              <a:gd name="connsiteX6" fmla="*/ 291792 w 301701"/>
              <a:gd name="connsiteY6" fmla="*/ 321564 h 321570"/>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94937 w 291792"/>
              <a:gd name="connsiteY4" fmla="*/ 280320 h 321564"/>
              <a:gd name="connsiteX5" fmla="*/ 284813 w 291792"/>
              <a:gd name="connsiteY5" fmla="*/ 272825 h 321564"/>
              <a:gd name="connsiteX6" fmla="*/ 291792 w 291792"/>
              <a:gd name="connsiteY6"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94937 w 291792"/>
              <a:gd name="connsiteY4" fmla="*/ 280320 h 321564"/>
              <a:gd name="connsiteX5" fmla="*/ 291553 w 291792"/>
              <a:gd name="connsiteY5" fmla="*/ 272825 h 321564"/>
              <a:gd name="connsiteX6" fmla="*/ 291792 w 291792"/>
              <a:gd name="connsiteY6"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291553 w 291792"/>
              <a:gd name="connsiteY5" fmla="*/ 272825 h 321564"/>
              <a:gd name="connsiteX6" fmla="*/ 291792 w 291792"/>
              <a:gd name="connsiteY6"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291553 w 291792"/>
              <a:gd name="connsiteY5" fmla="*/ 272825 h 321564"/>
              <a:gd name="connsiteX6" fmla="*/ 291792 w 291792"/>
              <a:gd name="connsiteY6"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291553 w 291792"/>
              <a:gd name="connsiteY5" fmla="*/ 272825 h 321564"/>
              <a:gd name="connsiteX6" fmla="*/ 291792 w 291792"/>
              <a:gd name="connsiteY6"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291553 w 291792"/>
              <a:gd name="connsiteY5" fmla="*/ 272825 h 321564"/>
              <a:gd name="connsiteX6" fmla="*/ 291792 w 291792"/>
              <a:gd name="connsiteY6"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196305 w 291792"/>
              <a:gd name="connsiteY5" fmla="*/ 204601 h 321564"/>
              <a:gd name="connsiteX6" fmla="*/ 291553 w 291792"/>
              <a:gd name="connsiteY6" fmla="*/ 272825 h 321564"/>
              <a:gd name="connsiteX7" fmla="*/ 291792 w 291792"/>
              <a:gd name="connsiteY7"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196305 w 291792"/>
              <a:gd name="connsiteY5" fmla="*/ 204601 h 321564"/>
              <a:gd name="connsiteX6" fmla="*/ 291553 w 291792"/>
              <a:gd name="connsiteY6" fmla="*/ 272825 h 321564"/>
              <a:gd name="connsiteX7" fmla="*/ 291792 w 291792"/>
              <a:gd name="connsiteY7"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178593 w 291792"/>
              <a:gd name="connsiteY5" fmla="*/ 184675 h 321564"/>
              <a:gd name="connsiteX6" fmla="*/ 291553 w 291792"/>
              <a:gd name="connsiteY6" fmla="*/ 272825 h 321564"/>
              <a:gd name="connsiteX7" fmla="*/ 291792 w 291792"/>
              <a:gd name="connsiteY7"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178593 w 291792"/>
              <a:gd name="connsiteY5" fmla="*/ 184675 h 321564"/>
              <a:gd name="connsiteX6" fmla="*/ 291553 w 291792"/>
              <a:gd name="connsiteY6" fmla="*/ 272825 h 321564"/>
              <a:gd name="connsiteX7" fmla="*/ 291792 w 291792"/>
              <a:gd name="connsiteY7"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163095 w 291792"/>
              <a:gd name="connsiteY5" fmla="*/ 173605 h 321564"/>
              <a:gd name="connsiteX6" fmla="*/ 291553 w 291792"/>
              <a:gd name="connsiteY6" fmla="*/ 272825 h 321564"/>
              <a:gd name="connsiteX7" fmla="*/ 291792 w 291792"/>
              <a:gd name="connsiteY7"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163095 w 291792"/>
              <a:gd name="connsiteY5" fmla="*/ 173605 h 321564"/>
              <a:gd name="connsiteX6" fmla="*/ 291553 w 291792"/>
              <a:gd name="connsiteY6" fmla="*/ 272825 h 321564"/>
              <a:gd name="connsiteX7" fmla="*/ 291792 w 291792"/>
              <a:gd name="connsiteY7"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211804 w 291792"/>
              <a:gd name="connsiteY5" fmla="*/ 171391 h 321564"/>
              <a:gd name="connsiteX6" fmla="*/ 291553 w 291792"/>
              <a:gd name="connsiteY6" fmla="*/ 272825 h 321564"/>
              <a:gd name="connsiteX7" fmla="*/ 291792 w 291792"/>
              <a:gd name="connsiteY7"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211804 w 291792"/>
              <a:gd name="connsiteY5" fmla="*/ 171391 h 321564"/>
              <a:gd name="connsiteX6" fmla="*/ 291553 w 291792"/>
              <a:gd name="connsiteY6" fmla="*/ 272825 h 321564"/>
              <a:gd name="connsiteX7" fmla="*/ 291792 w 291792"/>
              <a:gd name="connsiteY7"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211804 w 291792"/>
              <a:gd name="connsiteY5" fmla="*/ 171391 h 321564"/>
              <a:gd name="connsiteX6" fmla="*/ 249442 w 291792"/>
              <a:gd name="connsiteY6" fmla="*/ 222314 h 321564"/>
              <a:gd name="connsiteX7" fmla="*/ 291553 w 291792"/>
              <a:gd name="connsiteY7" fmla="*/ 272825 h 321564"/>
              <a:gd name="connsiteX8" fmla="*/ 291792 w 291792"/>
              <a:gd name="connsiteY8"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211804 w 291792"/>
              <a:gd name="connsiteY5" fmla="*/ 171391 h 321564"/>
              <a:gd name="connsiteX6" fmla="*/ 209589 w 291792"/>
              <a:gd name="connsiteY6" fmla="*/ 282094 h 321564"/>
              <a:gd name="connsiteX7" fmla="*/ 291553 w 291792"/>
              <a:gd name="connsiteY7" fmla="*/ 272825 h 321564"/>
              <a:gd name="connsiteX8" fmla="*/ 291792 w 291792"/>
              <a:gd name="connsiteY8" fmla="*/ 321564 h 321564"/>
              <a:gd name="connsiteX0" fmla="*/ 19483 w 291792"/>
              <a:gd name="connsiteY0" fmla="*/ 0 h 321564"/>
              <a:gd name="connsiteX1" fmla="*/ 0 w 291792"/>
              <a:gd name="connsiteY1" fmla="*/ 45474 h 321564"/>
              <a:gd name="connsiteX2" fmla="*/ 47469 w 291792"/>
              <a:gd name="connsiteY2" fmla="*/ 72956 h 321564"/>
              <a:gd name="connsiteX3" fmla="*/ 109928 w 291792"/>
              <a:gd name="connsiteY3" fmla="*/ 97940 h 321564"/>
              <a:gd name="connsiteX4" fmla="*/ 106008 w 291792"/>
              <a:gd name="connsiteY4" fmla="*/ 176260 h 321564"/>
              <a:gd name="connsiteX5" fmla="*/ 211804 w 291792"/>
              <a:gd name="connsiteY5" fmla="*/ 171391 h 321564"/>
              <a:gd name="connsiteX6" fmla="*/ 205161 w 291792"/>
              <a:gd name="connsiteY6" fmla="*/ 275452 h 321564"/>
              <a:gd name="connsiteX7" fmla="*/ 291553 w 291792"/>
              <a:gd name="connsiteY7" fmla="*/ 272825 h 321564"/>
              <a:gd name="connsiteX8" fmla="*/ 291792 w 291792"/>
              <a:gd name="connsiteY8" fmla="*/ 321564 h 321564"/>
              <a:gd name="connsiteX0" fmla="*/ 0 w 325446"/>
              <a:gd name="connsiteY0" fmla="*/ 0 h 288353"/>
              <a:gd name="connsiteX1" fmla="*/ 33654 w 325446"/>
              <a:gd name="connsiteY1" fmla="*/ 12263 h 288353"/>
              <a:gd name="connsiteX2" fmla="*/ 81123 w 325446"/>
              <a:gd name="connsiteY2" fmla="*/ 39745 h 288353"/>
              <a:gd name="connsiteX3" fmla="*/ 143582 w 325446"/>
              <a:gd name="connsiteY3" fmla="*/ 64729 h 288353"/>
              <a:gd name="connsiteX4" fmla="*/ 139662 w 325446"/>
              <a:gd name="connsiteY4" fmla="*/ 143049 h 288353"/>
              <a:gd name="connsiteX5" fmla="*/ 245458 w 325446"/>
              <a:gd name="connsiteY5" fmla="*/ 138180 h 288353"/>
              <a:gd name="connsiteX6" fmla="*/ 238815 w 325446"/>
              <a:gd name="connsiteY6" fmla="*/ 242241 h 288353"/>
              <a:gd name="connsiteX7" fmla="*/ 325207 w 325446"/>
              <a:gd name="connsiteY7" fmla="*/ 239614 h 288353"/>
              <a:gd name="connsiteX8" fmla="*/ 325446 w 325446"/>
              <a:gd name="connsiteY8" fmla="*/ 288353 h 288353"/>
              <a:gd name="connsiteX0" fmla="*/ 0 w 325446"/>
              <a:gd name="connsiteY0" fmla="*/ 1305 h 289658"/>
              <a:gd name="connsiteX1" fmla="*/ 10768 w 325446"/>
              <a:gd name="connsiteY1" fmla="*/ 0 h 289658"/>
              <a:gd name="connsiteX2" fmla="*/ 33654 w 325446"/>
              <a:gd name="connsiteY2" fmla="*/ 13568 h 289658"/>
              <a:gd name="connsiteX3" fmla="*/ 81123 w 325446"/>
              <a:gd name="connsiteY3" fmla="*/ 41050 h 289658"/>
              <a:gd name="connsiteX4" fmla="*/ 143582 w 325446"/>
              <a:gd name="connsiteY4" fmla="*/ 66034 h 289658"/>
              <a:gd name="connsiteX5" fmla="*/ 139662 w 325446"/>
              <a:gd name="connsiteY5" fmla="*/ 144354 h 289658"/>
              <a:gd name="connsiteX6" fmla="*/ 245458 w 325446"/>
              <a:gd name="connsiteY6" fmla="*/ 139485 h 289658"/>
              <a:gd name="connsiteX7" fmla="*/ 238815 w 325446"/>
              <a:gd name="connsiteY7" fmla="*/ 243546 h 289658"/>
              <a:gd name="connsiteX8" fmla="*/ 325207 w 325446"/>
              <a:gd name="connsiteY8" fmla="*/ 240919 h 289658"/>
              <a:gd name="connsiteX9" fmla="*/ 325446 w 325446"/>
              <a:gd name="connsiteY9" fmla="*/ 289658 h 289658"/>
              <a:gd name="connsiteX0" fmla="*/ 0 w 325446"/>
              <a:gd name="connsiteY0" fmla="*/ 45586 h 333939"/>
              <a:gd name="connsiteX1" fmla="*/ 28480 w 325446"/>
              <a:gd name="connsiteY1" fmla="*/ 0 h 333939"/>
              <a:gd name="connsiteX2" fmla="*/ 33654 w 325446"/>
              <a:gd name="connsiteY2" fmla="*/ 57849 h 333939"/>
              <a:gd name="connsiteX3" fmla="*/ 81123 w 325446"/>
              <a:gd name="connsiteY3" fmla="*/ 85331 h 333939"/>
              <a:gd name="connsiteX4" fmla="*/ 143582 w 325446"/>
              <a:gd name="connsiteY4" fmla="*/ 110315 h 333939"/>
              <a:gd name="connsiteX5" fmla="*/ 139662 w 325446"/>
              <a:gd name="connsiteY5" fmla="*/ 188635 h 333939"/>
              <a:gd name="connsiteX6" fmla="*/ 245458 w 325446"/>
              <a:gd name="connsiteY6" fmla="*/ 183766 h 333939"/>
              <a:gd name="connsiteX7" fmla="*/ 238815 w 325446"/>
              <a:gd name="connsiteY7" fmla="*/ 287827 h 333939"/>
              <a:gd name="connsiteX8" fmla="*/ 325207 w 325446"/>
              <a:gd name="connsiteY8" fmla="*/ 285200 h 333939"/>
              <a:gd name="connsiteX9" fmla="*/ 325446 w 325446"/>
              <a:gd name="connsiteY9" fmla="*/ 333939 h 333939"/>
              <a:gd name="connsiteX0" fmla="*/ 0 w 325446"/>
              <a:gd name="connsiteY0" fmla="*/ 0 h 370273"/>
              <a:gd name="connsiteX1" fmla="*/ 28480 w 325446"/>
              <a:gd name="connsiteY1" fmla="*/ 36334 h 370273"/>
              <a:gd name="connsiteX2" fmla="*/ 33654 w 325446"/>
              <a:gd name="connsiteY2" fmla="*/ 94183 h 370273"/>
              <a:gd name="connsiteX3" fmla="*/ 81123 w 325446"/>
              <a:gd name="connsiteY3" fmla="*/ 121665 h 370273"/>
              <a:gd name="connsiteX4" fmla="*/ 143582 w 325446"/>
              <a:gd name="connsiteY4" fmla="*/ 146649 h 370273"/>
              <a:gd name="connsiteX5" fmla="*/ 139662 w 325446"/>
              <a:gd name="connsiteY5" fmla="*/ 224969 h 370273"/>
              <a:gd name="connsiteX6" fmla="*/ 245458 w 325446"/>
              <a:gd name="connsiteY6" fmla="*/ 220100 h 370273"/>
              <a:gd name="connsiteX7" fmla="*/ 238815 w 325446"/>
              <a:gd name="connsiteY7" fmla="*/ 324161 h 370273"/>
              <a:gd name="connsiteX8" fmla="*/ 325207 w 325446"/>
              <a:gd name="connsiteY8" fmla="*/ 321534 h 370273"/>
              <a:gd name="connsiteX9" fmla="*/ 325446 w 325446"/>
              <a:gd name="connsiteY9" fmla="*/ 370273 h 370273"/>
              <a:gd name="connsiteX0" fmla="*/ 0 w 325446"/>
              <a:gd name="connsiteY0" fmla="*/ 0 h 370273"/>
              <a:gd name="connsiteX1" fmla="*/ 1911 w 325446"/>
              <a:gd name="connsiteY1" fmla="*/ 78401 h 370273"/>
              <a:gd name="connsiteX2" fmla="*/ 33654 w 325446"/>
              <a:gd name="connsiteY2" fmla="*/ 94183 h 370273"/>
              <a:gd name="connsiteX3" fmla="*/ 81123 w 325446"/>
              <a:gd name="connsiteY3" fmla="*/ 121665 h 370273"/>
              <a:gd name="connsiteX4" fmla="*/ 143582 w 325446"/>
              <a:gd name="connsiteY4" fmla="*/ 146649 h 370273"/>
              <a:gd name="connsiteX5" fmla="*/ 139662 w 325446"/>
              <a:gd name="connsiteY5" fmla="*/ 224969 h 370273"/>
              <a:gd name="connsiteX6" fmla="*/ 245458 w 325446"/>
              <a:gd name="connsiteY6" fmla="*/ 220100 h 370273"/>
              <a:gd name="connsiteX7" fmla="*/ 238815 w 325446"/>
              <a:gd name="connsiteY7" fmla="*/ 324161 h 370273"/>
              <a:gd name="connsiteX8" fmla="*/ 325207 w 325446"/>
              <a:gd name="connsiteY8" fmla="*/ 321534 h 370273"/>
              <a:gd name="connsiteX9" fmla="*/ 325446 w 325446"/>
              <a:gd name="connsiteY9" fmla="*/ 370273 h 370273"/>
              <a:gd name="connsiteX0" fmla="*/ 31300 w 323535"/>
              <a:gd name="connsiteY0" fmla="*/ 0 h 345918"/>
              <a:gd name="connsiteX1" fmla="*/ 0 w 323535"/>
              <a:gd name="connsiteY1" fmla="*/ 54046 h 345918"/>
              <a:gd name="connsiteX2" fmla="*/ 31743 w 323535"/>
              <a:gd name="connsiteY2" fmla="*/ 69828 h 345918"/>
              <a:gd name="connsiteX3" fmla="*/ 79212 w 323535"/>
              <a:gd name="connsiteY3" fmla="*/ 97310 h 345918"/>
              <a:gd name="connsiteX4" fmla="*/ 141671 w 323535"/>
              <a:gd name="connsiteY4" fmla="*/ 122294 h 345918"/>
              <a:gd name="connsiteX5" fmla="*/ 137751 w 323535"/>
              <a:gd name="connsiteY5" fmla="*/ 200614 h 345918"/>
              <a:gd name="connsiteX6" fmla="*/ 243547 w 323535"/>
              <a:gd name="connsiteY6" fmla="*/ 195745 h 345918"/>
              <a:gd name="connsiteX7" fmla="*/ 236904 w 323535"/>
              <a:gd name="connsiteY7" fmla="*/ 299806 h 345918"/>
              <a:gd name="connsiteX8" fmla="*/ 323296 w 323535"/>
              <a:gd name="connsiteY8" fmla="*/ 297179 h 345918"/>
              <a:gd name="connsiteX9" fmla="*/ 323535 w 323535"/>
              <a:gd name="connsiteY9" fmla="*/ 345918 h 345918"/>
              <a:gd name="connsiteX0" fmla="*/ 40156 w 323535"/>
              <a:gd name="connsiteY0" fmla="*/ 0 h 339276"/>
              <a:gd name="connsiteX1" fmla="*/ 0 w 323535"/>
              <a:gd name="connsiteY1" fmla="*/ 47404 h 339276"/>
              <a:gd name="connsiteX2" fmla="*/ 31743 w 323535"/>
              <a:gd name="connsiteY2" fmla="*/ 63186 h 339276"/>
              <a:gd name="connsiteX3" fmla="*/ 79212 w 323535"/>
              <a:gd name="connsiteY3" fmla="*/ 90668 h 339276"/>
              <a:gd name="connsiteX4" fmla="*/ 141671 w 323535"/>
              <a:gd name="connsiteY4" fmla="*/ 115652 h 339276"/>
              <a:gd name="connsiteX5" fmla="*/ 137751 w 323535"/>
              <a:gd name="connsiteY5" fmla="*/ 193972 h 339276"/>
              <a:gd name="connsiteX6" fmla="*/ 243547 w 323535"/>
              <a:gd name="connsiteY6" fmla="*/ 189103 h 339276"/>
              <a:gd name="connsiteX7" fmla="*/ 236904 w 323535"/>
              <a:gd name="connsiteY7" fmla="*/ 293164 h 339276"/>
              <a:gd name="connsiteX8" fmla="*/ 323296 w 323535"/>
              <a:gd name="connsiteY8" fmla="*/ 290537 h 339276"/>
              <a:gd name="connsiteX9" fmla="*/ 323535 w 323535"/>
              <a:gd name="connsiteY9" fmla="*/ 339276 h 339276"/>
              <a:gd name="connsiteX0" fmla="*/ 33514 w 316893"/>
              <a:gd name="connsiteY0" fmla="*/ 0 h 339276"/>
              <a:gd name="connsiteX1" fmla="*/ 0 w 316893"/>
              <a:gd name="connsiteY1" fmla="*/ 51832 h 339276"/>
              <a:gd name="connsiteX2" fmla="*/ 25101 w 316893"/>
              <a:gd name="connsiteY2" fmla="*/ 63186 h 339276"/>
              <a:gd name="connsiteX3" fmla="*/ 72570 w 316893"/>
              <a:gd name="connsiteY3" fmla="*/ 90668 h 339276"/>
              <a:gd name="connsiteX4" fmla="*/ 135029 w 316893"/>
              <a:gd name="connsiteY4" fmla="*/ 115652 h 339276"/>
              <a:gd name="connsiteX5" fmla="*/ 131109 w 316893"/>
              <a:gd name="connsiteY5" fmla="*/ 193972 h 339276"/>
              <a:gd name="connsiteX6" fmla="*/ 236905 w 316893"/>
              <a:gd name="connsiteY6" fmla="*/ 189103 h 339276"/>
              <a:gd name="connsiteX7" fmla="*/ 230262 w 316893"/>
              <a:gd name="connsiteY7" fmla="*/ 293164 h 339276"/>
              <a:gd name="connsiteX8" fmla="*/ 316654 w 316893"/>
              <a:gd name="connsiteY8" fmla="*/ 290537 h 339276"/>
              <a:gd name="connsiteX9" fmla="*/ 316893 w 316893"/>
              <a:gd name="connsiteY9" fmla="*/ 339276 h 339276"/>
              <a:gd name="connsiteX0" fmla="*/ 33514 w 316893"/>
              <a:gd name="connsiteY0" fmla="*/ 0 h 339276"/>
              <a:gd name="connsiteX1" fmla="*/ 0 w 316893"/>
              <a:gd name="connsiteY1" fmla="*/ 51832 h 339276"/>
              <a:gd name="connsiteX2" fmla="*/ 25101 w 316893"/>
              <a:gd name="connsiteY2" fmla="*/ 63186 h 339276"/>
              <a:gd name="connsiteX3" fmla="*/ 72570 w 316893"/>
              <a:gd name="connsiteY3" fmla="*/ 90668 h 339276"/>
              <a:gd name="connsiteX4" fmla="*/ 135029 w 316893"/>
              <a:gd name="connsiteY4" fmla="*/ 115652 h 339276"/>
              <a:gd name="connsiteX5" fmla="*/ 131109 w 316893"/>
              <a:gd name="connsiteY5" fmla="*/ 193972 h 339276"/>
              <a:gd name="connsiteX6" fmla="*/ 236905 w 316893"/>
              <a:gd name="connsiteY6" fmla="*/ 189103 h 339276"/>
              <a:gd name="connsiteX7" fmla="*/ 230262 w 316893"/>
              <a:gd name="connsiteY7" fmla="*/ 293164 h 339276"/>
              <a:gd name="connsiteX8" fmla="*/ 286462 w 316893"/>
              <a:gd name="connsiteY8" fmla="*/ 284067 h 339276"/>
              <a:gd name="connsiteX9" fmla="*/ 316893 w 316893"/>
              <a:gd name="connsiteY9" fmla="*/ 339276 h 339276"/>
              <a:gd name="connsiteX0" fmla="*/ 33514 w 316893"/>
              <a:gd name="connsiteY0" fmla="*/ 0 h 339276"/>
              <a:gd name="connsiteX1" fmla="*/ 0 w 316893"/>
              <a:gd name="connsiteY1" fmla="*/ 51832 h 339276"/>
              <a:gd name="connsiteX2" fmla="*/ 25101 w 316893"/>
              <a:gd name="connsiteY2" fmla="*/ 63186 h 339276"/>
              <a:gd name="connsiteX3" fmla="*/ 72570 w 316893"/>
              <a:gd name="connsiteY3" fmla="*/ 90668 h 339276"/>
              <a:gd name="connsiteX4" fmla="*/ 135029 w 316893"/>
              <a:gd name="connsiteY4" fmla="*/ 115652 h 339276"/>
              <a:gd name="connsiteX5" fmla="*/ 131109 w 316893"/>
              <a:gd name="connsiteY5" fmla="*/ 193972 h 339276"/>
              <a:gd name="connsiteX6" fmla="*/ 236905 w 316893"/>
              <a:gd name="connsiteY6" fmla="*/ 189103 h 339276"/>
              <a:gd name="connsiteX7" fmla="*/ 230262 w 316893"/>
              <a:gd name="connsiteY7" fmla="*/ 293164 h 339276"/>
              <a:gd name="connsiteX8" fmla="*/ 286462 w 316893"/>
              <a:gd name="connsiteY8" fmla="*/ 284067 h 339276"/>
              <a:gd name="connsiteX9" fmla="*/ 302453 w 316893"/>
              <a:gd name="connsiteY9" fmla="*/ 308697 h 339276"/>
              <a:gd name="connsiteX10" fmla="*/ 316893 w 316893"/>
              <a:gd name="connsiteY10" fmla="*/ 339276 h 339276"/>
              <a:gd name="connsiteX0" fmla="*/ 33514 w 316893"/>
              <a:gd name="connsiteY0" fmla="*/ 0 h 339276"/>
              <a:gd name="connsiteX1" fmla="*/ 0 w 316893"/>
              <a:gd name="connsiteY1" fmla="*/ 51832 h 339276"/>
              <a:gd name="connsiteX2" fmla="*/ 25101 w 316893"/>
              <a:gd name="connsiteY2" fmla="*/ 63186 h 339276"/>
              <a:gd name="connsiteX3" fmla="*/ 72570 w 316893"/>
              <a:gd name="connsiteY3" fmla="*/ 90668 h 339276"/>
              <a:gd name="connsiteX4" fmla="*/ 135029 w 316893"/>
              <a:gd name="connsiteY4" fmla="*/ 115652 h 339276"/>
              <a:gd name="connsiteX5" fmla="*/ 131109 w 316893"/>
              <a:gd name="connsiteY5" fmla="*/ 193972 h 339276"/>
              <a:gd name="connsiteX6" fmla="*/ 236905 w 316893"/>
              <a:gd name="connsiteY6" fmla="*/ 189103 h 339276"/>
              <a:gd name="connsiteX7" fmla="*/ 230262 w 316893"/>
              <a:gd name="connsiteY7" fmla="*/ 293164 h 339276"/>
              <a:gd name="connsiteX8" fmla="*/ 286462 w 316893"/>
              <a:gd name="connsiteY8" fmla="*/ 284067 h 339276"/>
              <a:gd name="connsiteX9" fmla="*/ 293827 w 316893"/>
              <a:gd name="connsiteY9" fmla="*/ 328106 h 339276"/>
              <a:gd name="connsiteX10" fmla="*/ 316893 w 316893"/>
              <a:gd name="connsiteY10" fmla="*/ 339276 h 339276"/>
              <a:gd name="connsiteX0" fmla="*/ 33514 w 319050"/>
              <a:gd name="connsiteY0" fmla="*/ 0 h 331750"/>
              <a:gd name="connsiteX1" fmla="*/ 0 w 319050"/>
              <a:gd name="connsiteY1" fmla="*/ 51832 h 331750"/>
              <a:gd name="connsiteX2" fmla="*/ 25101 w 319050"/>
              <a:gd name="connsiteY2" fmla="*/ 63186 h 331750"/>
              <a:gd name="connsiteX3" fmla="*/ 72570 w 319050"/>
              <a:gd name="connsiteY3" fmla="*/ 90668 h 331750"/>
              <a:gd name="connsiteX4" fmla="*/ 135029 w 319050"/>
              <a:gd name="connsiteY4" fmla="*/ 115652 h 331750"/>
              <a:gd name="connsiteX5" fmla="*/ 131109 w 319050"/>
              <a:gd name="connsiteY5" fmla="*/ 193972 h 331750"/>
              <a:gd name="connsiteX6" fmla="*/ 236905 w 319050"/>
              <a:gd name="connsiteY6" fmla="*/ 189103 h 331750"/>
              <a:gd name="connsiteX7" fmla="*/ 230262 w 319050"/>
              <a:gd name="connsiteY7" fmla="*/ 293164 h 331750"/>
              <a:gd name="connsiteX8" fmla="*/ 286462 w 319050"/>
              <a:gd name="connsiteY8" fmla="*/ 284067 h 331750"/>
              <a:gd name="connsiteX9" fmla="*/ 293827 w 319050"/>
              <a:gd name="connsiteY9" fmla="*/ 328106 h 331750"/>
              <a:gd name="connsiteX10" fmla="*/ 319050 w 319050"/>
              <a:gd name="connsiteY10" fmla="*/ 330649 h 331750"/>
              <a:gd name="connsiteX0" fmla="*/ 33514 w 319050"/>
              <a:gd name="connsiteY0" fmla="*/ 0 h 331750"/>
              <a:gd name="connsiteX1" fmla="*/ 0 w 319050"/>
              <a:gd name="connsiteY1" fmla="*/ 51832 h 331750"/>
              <a:gd name="connsiteX2" fmla="*/ 25101 w 319050"/>
              <a:gd name="connsiteY2" fmla="*/ 63186 h 331750"/>
              <a:gd name="connsiteX3" fmla="*/ 72570 w 319050"/>
              <a:gd name="connsiteY3" fmla="*/ 90668 h 331750"/>
              <a:gd name="connsiteX4" fmla="*/ 135029 w 319050"/>
              <a:gd name="connsiteY4" fmla="*/ 115652 h 331750"/>
              <a:gd name="connsiteX5" fmla="*/ 131109 w 319050"/>
              <a:gd name="connsiteY5" fmla="*/ 193972 h 331750"/>
              <a:gd name="connsiteX6" fmla="*/ 236905 w 319050"/>
              <a:gd name="connsiteY6" fmla="*/ 189103 h 331750"/>
              <a:gd name="connsiteX7" fmla="*/ 230262 w 319050"/>
              <a:gd name="connsiteY7" fmla="*/ 293164 h 331750"/>
              <a:gd name="connsiteX8" fmla="*/ 286462 w 319050"/>
              <a:gd name="connsiteY8" fmla="*/ 284067 h 331750"/>
              <a:gd name="connsiteX9" fmla="*/ 293827 w 319050"/>
              <a:gd name="connsiteY9" fmla="*/ 328106 h 331750"/>
              <a:gd name="connsiteX10" fmla="*/ 319050 w 319050"/>
              <a:gd name="connsiteY10" fmla="*/ 330649 h 331750"/>
              <a:gd name="connsiteX0" fmla="*/ 33514 w 319050"/>
              <a:gd name="connsiteY0" fmla="*/ 0 h 331750"/>
              <a:gd name="connsiteX1" fmla="*/ 0 w 319050"/>
              <a:gd name="connsiteY1" fmla="*/ 51832 h 331750"/>
              <a:gd name="connsiteX2" fmla="*/ 25101 w 319050"/>
              <a:gd name="connsiteY2" fmla="*/ 63186 h 331750"/>
              <a:gd name="connsiteX3" fmla="*/ 72570 w 319050"/>
              <a:gd name="connsiteY3" fmla="*/ 90668 h 331750"/>
              <a:gd name="connsiteX4" fmla="*/ 135029 w 319050"/>
              <a:gd name="connsiteY4" fmla="*/ 115652 h 331750"/>
              <a:gd name="connsiteX5" fmla="*/ 131109 w 319050"/>
              <a:gd name="connsiteY5" fmla="*/ 193972 h 331750"/>
              <a:gd name="connsiteX6" fmla="*/ 236905 w 319050"/>
              <a:gd name="connsiteY6" fmla="*/ 189103 h 331750"/>
              <a:gd name="connsiteX7" fmla="*/ 230262 w 319050"/>
              <a:gd name="connsiteY7" fmla="*/ 293164 h 331750"/>
              <a:gd name="connsiteX8" fmla="*/ 288619 w 319050"/>
              <a:gd name="connsiteY8" fmla="*/ 290537 h 331750"/>
              <a:gd name="connsiteX9" fmla="*/ 293827 w 319050"/>
              <a:gd name="connsiteY9" fmla="*/ 328106 h 331750"/>
              <a:gd name="connsiteX10" fmla="*/ 319050 w 319050"/>
              <a:gd name="connsiteY10" fmla="*/ 330649 h 331750"/>
              <a:gd name="connsiteX0" fmla="*/ 33514 w 319050"/>
              <a:gd name="connsiteY0" fmla="*/ 0 h 330649"/>
              <a:gd name="connsiteX1" fmla="*/ 0 w 319050"/>
              <a:gd name="connsiteY1" fmla="*/ 51832 h 330649"/>
              <a:gd name="connsiteX2" fmla="*/ 25101 w 319050"/>
              <a:gd name="connsiteY2" fmla="*/ 63186 h 330649"/>
              <a:gd name="connsiteX3" fmla="*/ 72570 w 319050"/>
              <a:gd name="connsiteY3" fmla="*/ 90668 h 330649"/>
              <a:gd name="connsiteX4" fmla="*/ 135029 w 319050"/>
              <a:gd name="connsiteY4" fmla="*/ 115652 h 330649"/>
              <a:gd name="connsiteX5" fmla="*/ 131109 w 319050"/>
              <a:gd name="connsiteY5" fmla="*/ 193972 h 330649"/>
              <a:gd name="connsiteX6" fmla="*/ 236905 w 319050"/>
              <a:gd name="connsiteY6" fmla="*/ 189103 h 330649"/>
              <a:gd name="connsiteX7" fmla="*/ 230262 w 319050"/>
              <a:gd name="connsiteY7" fmla="*/ 293164 h 330649"/>
              <a:gd name="connsiteX8" fmla="*/ 288619 w 319050"/>
              <a:gd name="connsiteY8" fmla="*/ 290537 h 330649"/>
              <a:gd name="connsiteX9" fmla="*/ 293827 w 319050"/>
              <a:gd name="connsiteY9" fmla="*/ 328106 h 330649"/>
              <a:gd name="connsiteX10" fmla="*/ 319050 w 319050"/>
              <a:gd name="connsiteY10" fmla="*/ 330649 h 330649"/>
              <a:gd name="connsiteX0" fmla="*/ 33514 w 319050"/>
              <a:gd name="connsiteY0" fmla="*/ 0 h 330649"/>
              <a:gd name="connsiteX1" fmla="*/ 0 w 319050"/>
              <a:gd name="connsiteY1" fmla="*/ 51832 h 330649"/>
              <a:gd name="connsiteX2" fmla="*/ 25101 w 319050"/>
              <a:gd name="connsiteY2" fmla="*/ 63186 h 330649"/>
              <a:gd name="connsiteX3" fmla="*/ 72570 w 319050"/>
              <a:gd name="connsiteY3" fmla="*/ 90668 h 330649"/>
              <a:gd name="connsiteX4" fmla="*/ 135029 w 319050"/>
              <a:gd name="connsiteY4" fmla="*/ 115652 h 330649"/>
              <a:gd name="connsiteX5" fmla="*/ 131109 w 319050"/>
              <a:gd name="connsiteY5" fmla="*/ 193972 h 330649"/>
              <a:gd name="connsiteX6" fmla="*/ 236905 w 319050"/>
              <a:gd name="connsiteY6" fmla="*/ 189103 h 330649"/>
              <a:gd name="connsiteX7" fmla="*/ 230262 w 319050"/>
              <a:gd name="connsiteY7" fmla="*/ 293164 h 330649"/>
              <a:gd name="connsiteX8" fmla="*/ 288619 w 319050"/>
              <a:gd name="connsiteY8" fmla="*/ 290537 h 330649"/>
              <a:gd name="connsiteX9" fmla="*/ 298140 w 319050"/>
              <a:gd name="connsiteY9" fmla="*/ 325949 h 330649"/>
              <a:gd name="connsiteX10" fmla="*/ 319050 w 319050"/>
              <a:gd name="connsiteY10" fmla="*/ 330649 h 330649"/>
              <a:gd name="connsiteX0" fmla="*/ 33514 w 362182"/>
              <a:gd name="connsiteY0" fmla="*/ 0 h 328493"/>
              <a:gd name="connsiteX1" fmla="*/ 0 w 362182"/>
              <a:gd name="connsiteY1" fmla="*/ 51832 h 328493"/>
              <a:gd name="connsiteX2" fmla="*/ 25101 w 362182"/>
              <a:gd name="connsiteY2" fmla="*/ 63186 h 328493"/>
              <a:gd name="connsiteX3" fmla="*/ 72570 w 362182"/>
              <a:gd name="connsiteY3" fmla="*/ 90668 h 328493"/>
              <a:gd name="connsiteX4" fmla="*/ 135029 w 362182"/>
              <a:gd name="connsiteY4" fmla="*/ 115652 h 328493"/>
              <a:gd name="connsiteX5" fmla="*/ 131109 w 362182"/>
              <a:gd name="connsiteY5" fmla="*/ 193972 h 328493"/>
              <a:gd name="connsiteX6" fmla="*/ 236905 w 362182"/>
              <a:gd name="connsiteY6" fmla="*/ 189103 h 328493"/>
              <a:gd name="connsiteX7" fmla="*/ 230262 w 362182"/>
              <a:gd name="connsiteY7" fmla="*/ 293164 h 328493"/>
              <a:gd name="connsiteX8" fmla="*/ 288619 w 362182"/>
              <a:gd name="connsiteY8" fmla="*/ 290537 h 328493"/>
              <a:gd name="connsiteX9" fmla="*/ 298140 w 362182"/>
              <a:gd name="connsiteY9" fmla="*/ 325949 h 328493"/>
              <a:gd name="connsiteX10" fmla="*/ 362182 w 362182"/>
              <a:gd name="connsiteY10" fmla="*/ 328493 h 328493"/>
              <a:gd name="connsiteX0" fmla="*/ 33514 w 362182"/>
              <a:gd name="connsiteY0" fmla="*/ 0 h 328493"/>
              <a:gd name="connsiteX1" fmla="*/ 0 w 362182"/>
              <a:gd name="connsiteY1" fmla="*/ 51832 h 328493"/>
              <a:gd name="connsiteX2" fmla="*/ 25101 w 362182"/>
              <a:gd name="connsiteY2" fmla="*/ 63186 h 328493"/>
              <a:gd name="connsiteX3" fmla="*/ 72570 w 362182"/>
              <a:gd name="connsiteY3" fmla="*/ 90668 h 328493"/>
              <a:gd name="connsiteX4" fmla="*/ 135029 w 362182"/>
              <a:gd name="connsiteY4" fmla="*/ 115652 h 328493"/>
              <a:gd name="connsiteX5" fmla="*/ 131109 w 362182"/>
              <a:gd name="connsiteY5" fmla="*/ 193972 h 328493"/>
              <a:gd name="connsiteX6" fmla="*/ 236905 w 362182"/>
              <a:gd name="connsiteY6" fmla="*/ 189103 h 328493"/>
              <a:gd name="connsiteX7" fmla="*/ 230262 w 362182"/>
              <a:gd name="connsiteY7" fmla="*/ 293164 h 328493"/>
              <a:gd name="connsiteX8" fmla="*/ 288619 w 362182"/>
              <a:gd name="connsiteY8" fmla="*/ 290537 h 328493"/>
              <a:gd name="connsiteX9" fmla="*/ 298140 w 362182"/>
              <a:gd name="connsiteY9" fmla="*/ 325949 h 328493"/>
              <a:gd name="connsiteX10" fmla="*/ 362182 w 362182"/>
              <a:gd name="connsiteY10" fmla="*/ 328493 h 328493"/>
              <a:gd name="connsiteX0" fmla="*/ 33514 w 362182"/>
              <a:gd name="connsiteY0" fmla="*/ 0 h 328493"/>
              <a:gd name="connsiteX1" fmla="*/ 0 w 362182"/>
              <a:gd name="connsiteY1" fmla="*/ 51832 h 328493"/>
              <a:gd name="connsiteX2" fmla="*/ 25101 w 362182"/>
              <a:gd name="connsiteY2" fmla="*/ 63186 h 328493"/>
              <a:gd name="connsiteX3" fmla="*/ 72570 w 362182"/>
              <a:gd name="connsiteY3" fmla="*/ 90668 h 328493"/>
              <a:gd name="connsiteX4" fmla="*/ 135029 w 362182"/>
              <a:gd name="connsiteY4" fmla="*/ 115652 h 328493"/>
              <a:gd name="connsiteX5" fmla="*/ 131109 w 362182"/>
              <a:gd name="connsiteY5" fmla="*/ 193972 h 328493"/>
              <a:gd name="connsiteX6" fmla="*/ 236905 w 362182"/>
              <a:gd name="connsiteY6" fmla="*/ 189103 h 328493"/>
              <a:gd name="connsiteX7" fmla="*/ 230262 w 362182"/>
              <a:gd name="connsiteY7" fmla="*/ 293164 h 328493"/>
              <a:gd name="connsiteX8" fmla="*/ 288619 w 362182"/>
              <a:gd name="connsiteY8" fmla="*/ 290537 h 328493"/>
              <a:gd name="connsiteX9" fmla="*/ 295984 w 362182"/>
              <a:gd name="connsiteY9" fmla="*/ 328106 h 328493"/>
              <a:gd name="connsiteX10" fmla="*/ 362182 w 362182"/>
              <a:gd name="connsiteY10" fmla="*/ 328493 h 328493"/>
              <a:gd name="connsiteX0" fmla="*/ 33514 w 316893"/>
              <a:gd name="connsiteY0" fmla="*/ 0 h 328493"/>
              <a:gd name="connsiteX1" fmla="*/ 0 w 316893"/>
              <a:gd name="connsiteY1" fmla="*/ 51832 h 328493"/>
              <a:gd name="connsiteX2" fmla="*/ 25101 w 316893"/>
              <a:gd name="connsiteY2" fmla="*/ 63186 h 328493"/>
              <a:gd name="connsiteX3" fmla="*/ 72570 w 316893"/>
              <a:gd name="connsiteY3" fmla="*/ 90668 h 328493"/>
              <a:gd name="connsiteX4" fmla="*/ 135029 w 316893"/>
              <a:gd name="connsiteY4" fmla="*/ 115652 h 328493"/>
              <a:gd name="connsiteX5" fmla="*/ 131109 w 316893"/>
              <a:gd name="connsiteY5" fmla="*/ 193972 h 328493"/>
              <a:gd name="connsiteX6" fmla="*/ 236905 w 316893"/>
              <a:gd name="connsiteY6" fmla="*/ 189103 h 328493"/>
              <a:gd name="connsiteX7" fmla="*/ 230262 w 316893"/>
              <a:gd name="connsiteY7" fmla="*/ 293164 h 328493"/>
              <a:gd name="connsiteX8" fmla="*/ 288619 w 316893"/>
              <a:gd name="connsiteY8" fmla="*/ 290537 h 328493"/>
              <a:gd name="connsiteX9" fmla="*/ 295984 w 316893"/>
              <a:gd name="connsiteY9" fmla="*/ 328106 h 328493"/>
              <a:gd name="connsiteX10" fmla="*/ 316893 w 316893"/>
              <a:gd name="connsiteY10" fmla="*/ 328493 h 328493"/>
              <a:gd name="connsiteX0" fmla="*/ 33514 w 316893"/>
              <a:gd name="connsiteY0" fmla="*/ 0 h 332419"/>
              <a:gd name="connsiteX1" fmla="*/ 0 w 316893"/>
              <a:gd name="connsiteY1" fmla="*/ 51832 h 332419"/>
              <a:gd name="connsiteX2" fmla="*/ 25101 w 316893"/>
              <a:gd name="connsiteY2" fmla="*/ 63186 h 332419"/>
              <a:gd name="connsiteX3" fmla="*/ 72570 w 316893"/>
              <a:gd name="connsiteY3" fmla="*/ 90668 h 332419"/>
              <a:gd name="connsiteX4" fmla="*/ 135029 w 316893"/>
              <a:gd name="connsiteY4" fmla="*/ 115652 h 332419"/>
              <a:gd name="connsiteX5" fmla="*/ 131109 w 316893"/>
              <a:gd name="connsiteY5" fmla="*/ 193972 h 332419"/>
              <a:gd name="connsiteX6" fmla="*/ 236905 w 316893"/>
              <a:gd name="connsiteY6" fmla="*/ 189103 h 332419"/>
              <a:gd name="connsiteX7" fmla="*/ 230262 w 316893"/>
              <a:gd name="connsiteY7" fmla="*/ 293164 h 332419"/>
              <a:gd name="connsiteX8" fmla="*/ 288619 w 316893"/>
              <a:gd name="connsiteY8" fmla="*/ 290537 h 332419"/>
              <a:gd name="connsiteX9" fmla="*/ 293827 w 316893"/>
              <a:gd name="connsiteY9" fmla="*/ 332419 h 332419"/>
              <a:gd name="connsiteX10" fmla="*/ 316893 w 316893"/>
              <a:gd name="connsiteY10" fmla="*/ 328493 h 332419"/>
              <a:gd name="connsiteX0" fmla="*/ 33514 w 321206"/>
              <a:gd name="connsiteY0" fmla="*/ 0 h 332806"/>
              <a:gd name="connsiteX1" fmla="*/ 0 w 321206"/>
              <a:gd name="connsiteY1" fmla="*/ 51832 h 332806"/>
              <a:gd name="connsiteX2" fmla="*/ 25101 w 321206"/>
              <a:gd name="connsiteY2" fmla="*/ 63186 h 332806"/>
              <a:gd name="connsiteX3" fmla="*/ 72570 w 321206"/>
              <a:gd name="connsiteY3" fmla="*/ 90668 h 332806"/>
              <a:gd name="connsiteX4" fmla="*/ 135029 w 321206"/>
              <a:gd name="connsiteY4" fmla="*/ 115652 h 332806"/>
              <a:gd name="connsiteX5" fmla="*/ 131109 w 321206"/>
              <a:gd name="connsiteY5" fmla="*/ 193972 h 332806"/>
              <a:gd name="connsiteX6" fmla="*/ 236905 w 321206"/>
              <a:gd name="connsiteY6" fmla="*/ 189103 h 332806"/>
              <a:gd name="connsiteX7" fmla="*/ 230262 w 321206"/>
              <a:gd name="connsiteY7" fmla="*/ 293164 h 332806"/>
              <a:gd name="connsiteX8" fmla="*/ 288619 w 321206"/>
              <a:gd name="connsiteY8" fmla="*/ 290537 h 332806"/>
              <a:gd name="connsiteX9" fmla="*/ 293827 w 321206"/>
              <a:gd name="connsiteY9" fmla="*/ 332419 h 332806"/>
              <a:gd name="connsiteX10" fmla="*/ 321206 w 321206"/>
              <a:gd name="connsiteY10" fmla="*/ 332806 h 332806"/>
              <a:gd name="connsiteX0" fmla="*/ 8413 w 296105"/>
              <a:gd name="connsiteY0" fmla="*/ 0 h 332806"/>
              <a:gd name="connsiteX1" fmla="*/ 50242 w 296105"/>
              <a:gd name="connsiteY1" fmla="*/ 1320 h 332806"/>
              <a:gd name="connsiteX2" fmla="*/ 0 w 296105"/>
              <a:gd name="connsiteY2" fmla="*/ 63186 h 332806"/>
              <a:gd name="connsiteX3" fmla="*/ 47469 w 296105"/>
              <a:gd name="connsiteY3" fmla="*/ 90668 h 332806"/>
              <a:gd name="connsiteX4" fmla="*/ 109928 w 296105"/>
              <a:gd name="connsiteY4" fmla="*/ 115652 h 332806"/>
              <a:gd name="connsiteX5" fmla="*/ 106008 w 296105"/>
              <a:gd name="connsiteY5" fmla="*/ 193972 h 332806"/>
              <a:gd name="connsiteX6" fmla="*/ 211804 w 296105"/>
              <a:gd name="connsiteY6" fmla="*/ 189103 h 332806"/>
              <a:gd name="connsiteX7" fmla="*/ 205161 w 296105"/>
              <a:gd name="connsiteY7" fmla="*/ 293164 h 332806"/>
              <a:gd name="connsiteX8" fmla="*/ 263518 w 296105"/>
              <a:gd name="connsiteY8" fmla="*/ 290537 h 332806"/>
              <a:gd name="connsiteX9" fmla="*/ 268726 w 296105"/>
              <a:gd name="connsiteY9" fmla="*/ 332419 h 332806"/>
              <a:gd name="connsiteX10" fmla="*/ 296105 w 296105"/>
              <a:gd name="connsiteY10" fmla="*/ 332806 h 332806"/>
              <a:gd name="connsiteX0" fmla="*/ 0 w 287692"/>
              <a:gd name="connsiteY0" fmla="*/ 0 h 332806"/>
              <a:gd name="connsiteX1" fmla="*/ 41829 w 287692"/>
              <a:gd name="connsiteY1" fmla="*/ 1320 h 332806"/>
              <a:gd name="connsiteX2" fmla="*/ 35907 w 287692"/>
              <a:gd name="connsiteY2" fmla="*/ 122117 h 332806"/>
              <a:gd name="connsiteX3" fmla="*/ 39056 w 287692"/>
              <a:gd name="connsiteY3" fmla="*/ 90668 h 332806"/>
              <a:gd name="connsiteX4" fmla="*/ 101515 w 287692"/>
              <a:gd name="connsiteY4" fmla="*/ 115652 h 332806"/>
              <a:gd name="connsiteX5" fmla="*/ 97595 w 287692"/>
              <a:gd name="connsiteY5" fmla="*/ 193972 h 332806"/>
              <a:gd name="connsiteX6" fmla="*/ 203391 w 287692"/>
              <a:gd name="connsiteY6" fmla="*/ 189103 h 332806"/>
              <a:gd name="connsiteX7" fmla="*/ 196748 w 287692"/>
              <a:gd name="connsiteY7" fmla="*/ 293164 h 332806"/>
              <a:gd name="connsiteX8" fmla="*/ 255105 w 287692"/>
              <a:gd name="connsiteY8" fmla="*/ 290537 h 332806"/>
              <a:gd name="connsiteX9" fmla="*/ 260313 w 287692"/>
              <a:gd name="connsiteY9" fmla="*/ 332419 h 332806"/>
              <a:gd name="connsiteX10" fmla="*/ 287692 w 287692"/>
              <a:gd name="connsiteY10" fmla="*/ 332806 h 332806"/>
              <a:gd name="connsiteX0" fmla="*/ 0 w 287692"/>
              <a:gd name="connsiteY0" fmla="*/ 0 h 332806"/>
              <a:gd name="connsiteX1" fmla="*/ 41829 w 287692"/>
              <a:gd name="connsiteY1" fmla="*/ 1320 h 332806"/>
              <a:gd name="connsiteX2" fmla="*/ 35907 w 287692"/>
              <a:gd name="connsiteY2" fmla="*/ 122117 h 332806"/>
              <a:gd name="connsiteX3" fmla="*/ 101515 w 287692"/>
              <a:gd name="connsiteY3" fmla="*/ 115652 h 332806"/>
              <a:gd name="connsiteX4" fmla="*/ 97595 w 287692"/>
              <a:gd name="connsiteY4" fmla="*/ 193972 h 332806"/>
              <a:gd name="connsiteX5" fmla="*/ 203391 w 287692"/>
              <a:gd name="connsiteY5" fmla="*/ 189103 h 332806"/>
              <a:gd name="connsiteX6" fmla="*/ 196748 w 287692"/>
              <a:gd name="connsiteY6" fmla="*/ 293164 h 332806"/>
              <a:gd name="connsiteX7" fmla="*/ 255105 w 287692"/>
              <a:gd name="connsiteY7" fmla="*/ 290537 h 332806"/>
              <a:gd name="connsiteX8" fmla="*/ 260313 w 287692"/>
              <a:gd name="connsiteY8" fmla="*/ 332419 h 332806"/>
              <a:gd name="connsiteX9" fmla="*/ 287692 w 287692"/>
              <a:gd name="connsiteY9" fmla="*/ 332806 h 332806"/>
              <a:gd name="connsiteX0" fmla="*/ 0 w 287692"/>
              <a:gd name="connsiteY0" fmla="*/ 0 h 332806"/>
              <a:gd name="connsiteX1" fmla="*/ 41829 w 287692"/>
              <a:gd name="connsiteY1" fmla="*/ 1320 h 332806"/>
              <a:gd name="connsiteX2" fmla="*/ 35907 w 287692"/>
              <a:gd name="connsiteY2" fmla="*/ 122117 h 332806"/>
              <a:gd name="connsiteX3" fmla="*/ 141403 w 287692"/>
              <a:gd name="connsiteY3" fmla="*/ 126176 h 332806"/>
              <a:gd name="connsiteX4" fmla="*/ 97595 w 287692"/>
              <a:gd name="connsiteY4" fmla="*/ 193972 h 332806"/>
              <a:gd name="connsiteX5" fmla="*/ 203391 w 287692"/>
              <a:gd name="connsiteY5" fmla="*/ 189103 h 332806"/>
              <a:gd name="connsiteX6" fmla="*/ 196748 w 287692"/>
              <a:gd name="connsiteY6" fmla="*/ 293164 h 332806"/>
              <a:gd name="connsiteX7" fmla="*/ 255105 w 287692"/>
              <a:gd name="connsiteY7" fmla="*/ 290537 h 332806"/>
              <a:gd name="connsiteX8" fmla="*/ 260313 w 287692"/>
              <a:gd name="connsiteY8" fmla="*/ 332419 h 332806"/>
              <a:gd name="connsiteX9" fmla="*/ 287692 w 287692"/>
              <a:gd name="connsiteY9" fmla="*/ 332806 h 332806"/>
              <a:gd name="connsiteX0" fmla="*/ 0 w 287692"/>
              <a:gd name="connsiteY0" fmla="*/ 0 h 332806"/>
              <a:gd name="connsiteX1" fmla="*/ 41829 w 287692"/>
              <a:gd name="connsiteY1" fmla="*/ 1320 h 332806"/>
              <a:gd name="connsiteX2" fmla="*/ 35907 w 287692"/>
              <a:gd name="connsiteY2" fmla="*/ 122117 h 332806"/>
              <a:gd name="connsiteX3" fmla="*/ 141403 w 287692"/>
              <a:gd name="connsiteY3" fmla="*/ 126176 h 332806"/>
              <a:gd name="connsiteX4" fmla="*/ 248281 w 287692"/>
              <a:gd name="connsiteY4" fmla="*/ 141356 h 332806"/>
              <a:gd name="connsiteX5" fmla="*/ 203391 w 287692"/>
              <a:gd name="connsiteY5" fmla="*/ 189103 h 332806"/>
              <a:gd name="connsiteX6" fmla="*/ 196748 w 287692"/>
              <a:gd name="connsiteY6" fmla="*/ 293164 h 332806"/>
              <a:gd name="connsiteX7" fmla="*/ 255105 w 287692"/>
              <a:gd name="connsiteY7" fmla="*/ 290537 h 332806"/>
              <a:gd name="connsiteX8" fmla="*/ 260313 w 287692"/>
              <a:gd name="connsiteY8" fmla="*/ 332419 h 332806"/>
              <a:gd name="connsiteX9" fmla="*/ 287692 w 287692"/>
              <a:gd name="connsiteY9" fmla="*/ 332806 h 332806"/>
              <a:gd name="connsiteX0" fmla="*/ 0 w 287692"/>
              <a:gd name="connsiteY0" fmla="*/ 0 h 332806"/>
              <a:gd name="connsiteX1" fmla="*/ 41829 w 287692"/>
              <a:gd name="connsiteY1" fmla="*/ 1320 h 332806"/>
              <a:gd name="connsiteX2" fmla="*/ 35907 w 287692"/>
              <a:gd name="connsiteY2" fmla="*/ 122117 h 332806"/>
              <a:gd name="connsiteX3" fmla="*/ 141403 w 287692"/>
              <a:gd name="connsiteY3" fmla="*/ 126176 h 332806"/>
              <a:gd name="connsiteX4" fmla="*/ 248281 w 287692"/>
              <a:gd name="connsiteY4" fmla="*/ 141356 h 332806"/>
              <a:gd name="connsiteX5" fmla="*/ 196748 w 287692"/>
              <a:gd name="connsiteY5" fmla="*/ 293164 h 332806"/>
              <a:gd name="connsiteX6" fmla="*/ 255105 w 287692"/>
              <a:gd name="connsiteY6" fmla="*/ 290537 h 332806"/>
              <a:gd name="connsiteX7" fmla="*/ 260313 w 287692"/>
              <a:gd name="connsiteY7" fmla="*/ 332419 h 332806"/>
              <a:gd name="connsiteX8" fmla="*/ 287692 w 287692"/>
              <a:gd name="connsiteY8" fmla="*/ 332806 h 332806"/>
              <a:gd name="connsiteX0" fmla="*/ 0 w 287692"/>
              <a:gd name="connsiteY0" fmla="*/ 0 h 332806"/>
              <a:gd name="connsiteX1" fmla="*/ 41829 w 287692"/>
              <a:gd name="connsiteY1" fmla="*/ 1320 h 332806"/>
              <a:gd name="connsiteX2" fmla="*/ 35907 w 287692"/>
              <a:gd name="connsiteY2" fmla="*/ 122117 h 332806"/>
              <a:gd name="connsiteX3" fmla="*/ 141403 w 287692"/>
              <a:gd name="connsiteY3" fmla="*/ 126176 h 332806"/>
              <a:gd name="connsiteX4" fmla="*/ 248281 w 287692"/>
              <a:gd name="connsiteY4" fmla="*/ 141356 h 332806"/>
              <a:gd name="connsiteX5" fmla="*/ 196748 w 287692"/>
              <a:gd name="connsiteY5" fmla="*/ 293164 h 332806"/>
              <a:gd name="connsiteX6" fmla="*/ 249179 w 287692"/>
              <a:gd name="connsiteY6" fmla="*/ 282079 h 332806"/>
              <a:gd name="connsiteX7" fmla="*/ 255105 w 287692"/>
              <a:gd name="connsiteY7" fmla="*/ 290537 h 332806"/>
              <a:gd name="connsiteX8" fmla="*/ 260313 w 287692"/>
              <a:gd name="connsiteY8" fmla="*/ 332419 h 332806"/>
              <a:gd name="connsiteX9" fmla="*/ 287692 w 287692"/>
              <a:gd name="connsiteY9" fmla="*/ 332806 h 332806"/>
              <a:gd name="connsiteX0" fmla="*/ 0 w 287692"/>
              <a:gd name="connsiteY0" fmla="*/ 0 h 332806"/>
              <a:gd name="connsiteX1" fmla="*/ 41829 w 287692"/>
              <a:gd name="connsiteY1" fmla="*/ 1320 h 332806"/>
              <a:gd name="connsiteX2" fmla="*/ 35907 w 287692"/>
              <a:gd name="connsiteY2" fmla="*/ 122117 h 332806"/>
              <a:gd name="connsiteX3" fmla="*/ 141403 w 287692"/>
              <a:gd name="connsiteY3" fmla="*/ 126176 h 332806"/>
              <a:gd name="connsiteX4" fmla="*/ 248281 w 287692"/>
              <a:gd name="connsiteY4" fmla="*/ 141356 h 332806"/>
              <a:gd name="connsiteX5" fmla="*/ 241067 w 287692"/>
              <a:gd name="connsiteY5" fmla="*/ 278431 h 332806"/>
              <a:gd name="connsiteX6" fmla="*/ 249179 w 287692"/>
              <a:gd name="connsiteY6" fmla="*/ 282079 h 332806"/>
              <a:gd name="connsiteX7" fmla="*/ 255105 w 287692"/>
              <a:gd name="connsiteY7" fmla="*/ 290537 h 332806"/>
              <a:gd name="connsiteX8" fmla="*/ 260313 w 287692"/>
              <a:gd name="connsiteY8" fmla="*/ 332419 h 332806"/>
              <a:gd name="connsiteX9" fmla="*/ 287692 w 287692"/>
              <a:gd name="connsiteY9" fmla="*/ 332806 h 332806"/>
              <a:gd name="connsiteX0" fmla="*/ 0 w 287692"/>
              <a:gd name="connsiteY0" fmla="*/ 0 h 332806"/>
              <a:gd name="connsiteX1" fmla="*/ 41829 w 287692"/>
              <a:gd name="connsiteY1" fmla="*/ 1320 h 332806"/>
              <a:gd name="connsiteX2" fmla="*/ 35907 w 287692"/>
              <a:gd name="connsiteY2" fmla="*/ 122117 h 332806"/>
              <a:gd name="connsiteX3" fmla="*/ 141403 w 287692"/>
              <a:gd name="connsiteY3" fmla="*/ 126176 h 332806"/>
              <a:gd name="connsiteX4" fmla="*/ 248281 w 287692"/>
              <a:gd name="connsiteY4" fmla="*/ 141356 h 332806"/>
              <a:gd name="connsiteX5" fmla="*/ 241067 w 287692"/>
              <a:gd name="connsiteY5" fmla="*/ 278431 h 332806"/>
              <a:gd name="connsiteX6" fmla="*/ 249179 w 287692"/>
              <a:gd name="connsiteY6" fmla="*/ 282079 h 332806"/>
              <a:gd name="connsiteX7" fmla="*/ 260313 w 287692"/>
              <a:gd name="connsiteY7" fmla="*/ 332419 h 332806"/>
              <a:gd name="connsiteX8" fmla="*/ 287692 w 287692"/>
              <a:gd name="connsiteY8" fmla="*/ 332806 h 332806"/>
              <a:gd name="connsiteX0" fmla="*/ 0 w 287692"/>
              <a:gd name="connsiteY0" fmla="*/ 0 h 332806"/>
              <a:gd name="connsiteX1" fmla="*/ 41829 w 287692"/>
              <a:gd name="connsiteY1" fmla="*/ 1320 h 332806"/>
              <a:gd name="connsiteX2" fmla="*/ 35907 w 287692"/>
              <a:gd name="connsiteY2" fmla="*/ 122117 h 332806"/>
              <a:gd name="connsiteX3" fmla="*/ 141403 w 287692"/>
              <a:gd name="connsiteY3" fmla="*/ 126176 h 332806"/>
              <a:gd name="connsiteX4" fmla="*/ 248281 w 287692"/>
              <a:gd name="connsiteY4" fmla="*/ 141356 h 332806"/>
              <a:gd name="connsiteX5" fmla="*/ 241067 w 287692"/>
              <a:gd name="connsiteY5" fmla="*/ 278431 h 332806"/>
              <a:gd name="connsiteX6" fmla="*/ 249179 w 287692"/>
              <a:gd name="connsiteY6" fmla="*/ 294707 h 332806"/>
              <a:gd name="connsiteX7" fmla="*/ 260313 w 287692"/>
              <a:gd name="connsiteY7" fmla="*/ 332419 h 332806"/>
              <a:gd name="connsiteX8" fmla="*/ 287692 w 287692"/>
              <a:gd name="connsiteY8" fmla="*/ 332806 h 332806"/>
              <a:gd name="connsiteX0" fmla="*/ 0 w 289066"/>
              <a:gd name="connsiteY0" fmla="*/ 0 h 332806"/>
              <a:gd name="connsiteX1" fmla="*/ 41829 w 289066"/>
              <a:gd name="connsiteY1" fmla="*/ 1320 h 332806"/>
              <a:gd name="connsiteX2" fmla="*/ 35907 w 289066"/>
              <a:gd name="connsiteY2" fmla="*/ 122117 h 332806"/>
              <a:gd name="connsiteX3" fmla="*/ 141403 w 289066"/>
              <a:gd name="connsiteY3" fmla="*/ 126176 h 332806"/>
              <a:gd name="connsiteX4" fmla="*/ 248281 w 289066"/>
              <a:gd name="connsiteY4" fmla="*/ 141356 h 332806"/>
              <a:gd name="connsiteX5" fmla="*/ 241067 w 289066"/>
              <a:gd name="connsiteY5" fmla="*/ 278431 h 332806"/>
              <a:gd name="connsiteX6" fmla="*/ 289066 w 289066"/>
              <a:gd name="connsiteY6" fmla="*/ 288393 h 332806"/>
              <a:gd name="connsiteX7" fmla="*/ 260313 w 289066"/>
              <a:gd name="connsiteY7" fmla="*/ 332419 h 332806"/>
              <a:gd name="connsiteX8" fmla="*/ 287692 w 289066"/>
              <a:gd name="connsiteY8" fmla="*/ 332806 h 332806"/>
              <a:gd name="connsiteX0" fmla="*/ 0 w 289066"/>
              <a:gd name="connsiteY0" fmla="*/ 0 h 338733"/>
              <a:gd name="connsiteX1" fmla="*/ 41829 w 289066"/>
              <a:gd name="connsiteY1" fmla="*/ 1320 h 338733"/>
              <a:gd name="connsiteX2" fmla="*/ 35907 w 289066"/>
              <a:gd name="connsiteY2" fmla="*/ 122117 h 338733"/>
              <a:gd name="connsiteX3" fmla="*/ 141403 w 289066"/>
              <a:gd name="connsiteY3" fmla="*/ 126176 h 338733"/>
              <a:gd name="connsiteX4" fmla="*/ 248281 w 289066"/>
              <a:gd name="connsiteY4" fmla="*/ 141356 h 338733"/>
              <a:gd name="connsiteX5" fmla="*/ 241067 w 289066"/>
              <a:gd name="connsiteY5" fmla="*/ 278431 h 338733"/>
              <a:gd name="connsiteX6" fmla="*/ 289066 w 289066"/>
              <a:gd name="connsiteY6" fmla="*/ 288393 h 338733"/>
              <a:gd name="connsiteX7" fmla="*/ 275086 w 289066"/>
              <a:gd name="connsiteY7" fmla="*/ 338733 h 338733"/>
              <a:gd name="connsiteX8" fmla="*/ 287692 w 289066"/>
              <a:gd name="connsiteY8" fmla="*/ 332806 h 338733"/>
              <a:gd name="connsiteX0" fmla="*/ 0 w 289066"/>
              <a:gd name="connsiteY0" fmla="*/ 0 h 338733"/>
              <a:gd name="connsiteX1" fmla="*/ 41829 w 289066"/>
              <a:gd name="connsiteY1" fmla="*/ 1320 h 338733"/>
              <a:gd name="connsiteX2" fmla="*/ 35907 w 289066"/>
              <a:gd name="connsiteY2" fmla="*/ 122117 h 338733"/>
              <a:gd name="connsiteX3" fmla="*/ 141403 w 289066"/>
              <a:gd name="connsiteY3" fmla="*/ 126176 h 338733"/>
              <a:gd name="connsiteX4" fmla="*/ 248281 w 289066"/>
              <a:gd name="connsiteY4" fmla="*/ 141356 h 338733"/>
              <a:gd name="connsiteX5" fmla="*/ 241067 w 289066"/>
              <a:gd name="connsiteY5" fmla="*/ 278431 h 338733"/>
              <a:gd name="connsiteX6" fmla="*/ 289066 w 289066"/>
              <a:gd name="connsiteY6" fmla="*/ 288393 h 338733"/>
              <a:gd name="connsiteX7" fmla="*/ 275086 w 289066"/>
              <a:gd name="connsiteY7" fmla="*/ 338733 h 338733"/>
              <a:gd name="connsiteX0" fmla="*/ 0 w 291336"/>
              <a:gd name="connsiteY0" fmla="*/ 0 h 342943"/>
              <a:gd name="connsiteX1" fmla="*/ 41829 w 291336"/>
              <a:gd name="connsiteY1" fmla="*/ 1320 h 342943"/>
              <a:gd name="connsiteX2" fmla="*/ 35907 w 291336"/>
              <a:gd name="connsiteY2" fmla="*/ 122117 h 342943"/>
              <a:gd name="connsiteX3" fmla="*/ 141403 w 291336"/>
              <a:gd name="connsiteY3" fmla="*/ 126176 h 342943"/>
              <a:gd name="connsiteX4" fmla="*/ 248281 w 291336"/>
              <a:gd name="connsiteY4" fmla="*/ 141356 h 342943"/>
              <a:gd name="connsiteX5" fmla="*/ 241067 w 291336"/>
              <a:gd name="connsiteY5" fmla="*/ 278431 h 342943"/>
              <a:gd name="connsiteX6" fmla="*/ 289066 w 291336"/>
              <a:gd name="connsiteY6" fmla="*/ 288393 h 342943"/>
              <a:gd name="connsiteX7" fmla="*/ 291336 w 291336"/>
              <a:gd name="connsiteY7" fmla="*/ 342943 h 342943"/>
              <a:gd name="connsiteX0" fmla="*/ 0 w 289859"/>
              <a:gd name="connsiteY0" fmla="*/ 0 h 342943"/>
              <a:gd name="connsiteX1" fmla="*/ 41829 w 289859"/>
              <a:gd name="connsiteY1" fmla="*/ 1320 h 342943"/>
              <a:gd name="connsiteX2" fmla="*/ 35907 w 289859"/>
              <a:gd name="connsiteY2" fmla="*/ 122117 h 342943"/>
              <a:gd name="connsiteX3" fmla="*/ 141403 w 289859"/>
              <a:gd name="connsiteY3" fmla="*/ 126176 h 342943"/>
              <a:gd name="connsiteX4" fmla="*/ 248281 w 289859"/>
              <a:gd name="connsiteY4" fmla="*/ 141356 h 342943"/>
              <a:gd name="connsiteX5" fmla="*/ 241067 w 289859"/>
              <a:gd name="connsiteY5" fmla="*/ 278431 h 342943"/>
              <a:gd name="connsiteX6" fmla="*/ 289066 w 289859"/>
              <a:gd name="connsiteY6" fmla="*/ 288393 h 342943"/>
              <a:gd name="connsiteX7" fmla="*/ 289859 w 289859"/>
              <a:gd name="connsiteY7" fmla="*/ 342943 h 342943"/>
              <a:gd name="connsiteX0" fmla="*/ 0 w 289859"/>
              <a:gd name="connsiteY0" fmla="*/ 0 h 342943"/>
              <a:gd name="connsiteX1" fmla="*/ 41829 w 289859"/>
              <a:gd name="connsiteY1" fmla="*/ 1320 h 342943"/>
              <a:gd name="connsiteX2" fmla="*/ 35907 w 289859"/>
              <a:gd name="connsiteY2" fmla="*/ 122117 h 342943"/>
              <a:gd name="connsiteX3" fmla="*/ 141403 w 289859"/>
              <a:gd name="connsiteY3" fmla="*/ 126176 h 342943"/>
              <a:gd name="connsiteX4" fmla="*/ 248281 w 289859"/>
              <a:gd name="connsiteY4" fmla="*/ 141356 h 342943"/>
              <a:gd name="connsiteX5" fmla="*/ 238112 w 289859"/>
              <a:gd name="connsiteY5" fmla="*/ 293163 h 342943"/>
              <a:gd name="connsiteX6" fmla="*/ 289066 w 289859"/>
              <a:gd name="connsiteY6" fmla="*/ 288393 h 342943"/>
              <a:gd name="connsiteX7" fmla="*/ 289859 w 289859"/>
              <a:gd name="connsiteY7" fmla="*/ 342943 h 342943"/>
              <a:gd name="connsiteX0" fmla="*/ 0 w 289859"/>
              <a:gd name="connsiteY0" fmla="*/ 0 h 342943"/>
              <a:gd name="connsiteX1" fmla="*/ 41829 w 289859"/>
              <a:gd name="connsiteY1" fmla="*/ 1320 h 342943"/>
              <a:gd name="connsiteX2" fmla="*/ 35907 w 289859"/>
              <a:gd name="connsiteY2" fmla="*/ 122117 h 342943"/>
              <a:gd name="connsiteX3" fmla="*/ 141403 w 289859"/>
              <a:gd name="connsiteY3" fmla="*/ 126176 h 342943"/>
              <a:gd name="connsiteX4" fmla="*/ 248281 w 289859"/>
              <a:gd name="connsiteY4" fmla="*/ 141356 h 342943"/>
              <a:gd name="connsiteX5" fmla="*/ 238112 w 289859"/>
              <a:gd name="connsiteY5" fmla="*/ 293163 h 342943"/>
              <a:gd name="connsiteX6" fmla="*/ 289066 w 289859"/>
              <a:gd name="connsiteY6" fmla="*/ 294707 h 342943"/>
              <a:gd name="connsiteX7" fmla="*/ 289859 w 289859"/>
              <a:gd name="connsiteY7" fmla="*/ 342943 h 342943"/>
              <a:gd name="connsiteX0" fmla="*/ 0 w 289859"/>
              <a:gd name="connsiteY0" fmla="*/ 0 h 342943"/>
              <a:gd name="connsiteX1" fmla="*/ 41829 w 289859"/>
              <a:gd name="connsiteY1" fmla="*/ 1320 h 342943"/>
              <a:gd name="connsiteX2" fmla="*/ 35907 w 289859"/>
              <a:gd name="connsiteY2" fmla="*/ 122117 h 342943"/>
              <a:gd name="connsiteX3" fmla="*/ 141403 w 289859"/>
              <a:gd name="connsiteY3" fmla="*/ 126176 h 342943"/>
              <a:gd name="connsiteX4" fmla="*/ 248281 w 289859"/>
              <a:gd name="connsiteY4" fmla="*/ 141356 h 342943"/>
              <a:gd name="connsiteX5" fmla="*/ 238112 w 289859"/>
              <a:gd name="connsiteY5" fmla="*/ 293163 h 342943"/>
              <a:gd name="connsiteX6" fmla="*/ 289066 w 289859"/>
              <a:gd name="connsiteY6" fmla="*/ 294707 h 342943"/>
              <a:gd name="connsiteX7" fmla="*/ 289859 w 289859"/>
              <a:gd name="connsiteY7" fmla="*/ 342943 h 342943"/>
              <a:gd name="connsiteX0" fmla="*/ 0 w 289859"/>
              <a:gd name="connsiteY0" fmla="*/ 0 h 350160"/>
              <a:gd name="connsiteX1" fmla="*/ 41829 w 289859"/>
              <a:gd name="connsiteY1" fmla="*/ 1320 h 350160"/>
              <a:gd name="connsiteX2" fmla="*/ 35907 w 289859"/>
              <a:gd name="connsiteY2" fmla="*/ 122117 h 350160"/>
              <a:gd name="connsiteX3" fmla="*/ 141403 w 289859"/>
              <a:gd name="connsiteY3" fmla="*/ 126176 h 350160"/>
              <a:gd name="connsiteX4" fmla="*/ 248281 w 289859"/>
              <a:gd name="connsiteY4" fmla="*/ 141356 h 350160"/>
              <a:gd name="connsiteX5" fmla="*/ 238112 w 289859"/>
              <a:gd name="connsiteY5" fmla="*/ 293163 h 350160"/>
              <a:gd name="connsiteX6" fmla="*/ 289066 w 289859"/>
              <a:gd name="connsiteY6" fmla="*/ 294707 h 350160"/>
              <a:gd name="connsiteX7" fmla="*/ 289859 w 289859"/>
              <a:gd name="connsiteY7" fmla="*/ 350160 h 350160"/>
              <a:gd name="connsiteX0" fmla="*/ 0 w 293132"/>
              <a:gd name="connsiteY0" fmla="*/ 0 h 350160"/>
              <a:gd name="connsiteX1" fmla="*/ 41829 w 293132"/>
              <a:gd name="connsiteY1" fmla="*/ 1320 h 350160"/>
              <a:gd name="connsiteX2" fmla="*/ 35907 w 293132"/>
              <a:gd name="connsiteY2" fmla="*/ 122117 h 350160"/>
              <a:gd name="connsiteX3" fmla="*/ 141403 w 293132"/>
              <a:gd name="connsiteY3" fmla="*/ 126176 h 350160"/>
              <a:gd name="connsiteX4" fmla="*/ 248281 w 293132"/>
              <a:gd name="connsiteY4" fmla="*/ 141356 h 350160"/>
              <a:gd name="connsiteX5" fmla="*/ 238112 w 293132"/>
              <a:gd name="connsiteY5" fmla="*/ 293163 h 350160"/>
              <a:gd name="connsiteX6" fmla="*/ 293119 w 293132"/>
              <a:gd name="connsiteY6" fmla="*/ 294707 h 350160"/>
              <a:gd name="connsiteX7" fmla="*/ 289859 w 293132"/>
              <a:gd name="connsiteY7" fmla="*/ 350160 h 35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132" h="350160">
                <a:moveTo>
                  <a:pt x="0" y="0"/>
                </a:moveTo>
                <a:lnTo>
                  <a:pt x="41829" y="1320"/>
                </a:lnTo>
                <a:lnTo>
                  <a:pt x="35907" y="122117"/>
                </a:lnTo>
                <a:lnTo>
                  <a:pt x="141403" y="126176"/>
                </a:lnTo>
                <a:lnTo>
                  <a:pt x="248281" y="141356"/>
                </a:lnTo>
                <a:lnTo>
                  <a:pt x="238112" y="293163"/>
                </a:lnTo>
                <a:cubicBezTo>
                  <a:pt x="240816" y="292274"/>
                  <a:pt x="290415" y="295596"/>
                  <a:pt x="293119" y="294707"/>
                </a:cubicBezTo>
                <a:cubicBezTo>
                  <a:pt x="293383" y="310786"/>
                  <a:pt x="289595" y="334081"/>
                  <a:pt x="289859" y="350160"/>
                </a:cubicBezTo>
              </a:path>
            </a:pathLst>
          </a:custGeom>
          <a:noFill/>
          <a:ln w="1270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1518"/>
          </a:p>
        </p:txBody>
      </p:sp>
      <p:sp>
        <p:nvSpPr>
          <p:cNvPr id="16" name="Elipse 8"/>
          <p:cNvSpPr>
            <a:spLocks noChangeAspect="1"/>
          </p:cNvSpPr>
          <p:nvPr/>
        </p:nvSpPr>
        <p:spPr>
          <a:xfrm>
            <a:off x="7589780" y="3325740"/>
            <a:ext cx="50591" cy="48645"/>
          </a:xfrm>
          <a:prstGeom prst="ellipse">
            <a:avLst/>
          </a:prstGeom>
          <a:solidFill>
            <a:schemeClr val="accent3">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1518"/>
          </a:p>
        </p:txBody>
      </p:sp>
      <p:sp>
        <p:nvSpPr>
          <p:cNvPr id="17" name="Forma libre 9"/>
          <p:cNvSpPr/>
          <p:nvPr/>
        </p:nvSpPr>
        <p:spPr>
          <a:xfrm>
            <a:off x="7620585" y="2723572"/>
            <a:ext cx="487422" cy="646593"/>
          </a:xfrm>
          <a:custGeom>
            <a:avLst/>
            <a:gdLst>
              <a:gd name="connsiteX0" fmla="*/ 340584 w 340584"/>
              <a:gd name="connsiteY0" fmla="*/ 33701 h 52255"/>
              <a:gd name="connsiteX1" fmla="*/ 120409 w 340584"/>
              <a:gd name="connsiteY1" fmla="*/ 49428 h 52255"/>
              <a:gd name="connsiteX2" fmla="*/ 5829 w 340584"/>
              <a:gd name="connsiteY2" fmla="*/ 47181 h 52255"/>
              <a:gd name="connsiteX3" fmla="*/ 17062 w 340584"/>
              <a:gd name="connsiteY3" fmla="*/ 0 h 52255"/>
              <a:gd name="connsiteX0" fmla="*/ 323663 w 323663"/>
              <a:gd name="connsiteY0" fmla="*/ 33701 h 53805"/>
              <a:gd name="connsiteX1" fmla="*/ 103488 w 323663"/>
              <a:gd name="connsiteY1" fmla="*/ 49428 h 53805"/>
              <a:gd name="connsiteX2" fmla="*/ 40227 w 323663"/>
              <a:gd name="connsiteY2" fmla="*/ 49514 h 53805"/>
              <a:gd name="connsiteX3" fmla="*/ 141 w 323663"/>
              <a:gd name="connsiteY3" fmla="*/ 0 h 53805"/>
              <a:gd name="connsiteX0" fmla="*/ 291107 w 291107"/>
              <a:gd name="connsiteY0" fmla="*/ 0 h 90601"/>
              <a:gd name="connsiteX1" fmla="*/ 70932 w 291107"/>
              <a:gd name="connsiteY1" fmla="*/ 15727 h 90601"/>
              <a:gd name="connsiteX2" fmla="*/ 7671 w 291107"/>
              <a:gd name="connsiteY2" fmla="*/ 15813 h 90601"/>
              <a:gd name="connsiteX3" fmla="*/ 2575 w 291107"/>
              <a:gd name="connsiteY3" fmla="*/ 89930 h 90601"/>
              <a:gd name="connsiteX0" fmla="*/ 291107 w 291107"/>
              <a:gd name="connsiteY0" fmla="*/ 0 h 90601"/>
              <a:gd name="connsiteX1" fmla="*/ 70932 w 291107"/>
              <a:gd name="connsiteY1" fmla="*/ 15727 h 90601"/>
              <a:gd name="connsiteX2" fmla="*/ 7671 w 291107"/>
              <a:gd name="connsiteY2" fmla="*/ 15813 h 90601"/>
              <a:gd name="connsiteX3" fmla="*/ 2575 w 291107"/>
              <a:gd name="connsiteY3" fmla="*/ 89930 h 90601"/>
              <a:gd name="connsiteX0" fmla="*/ 291107 w 291107"/>
              <a:gd name="connsiteY0" fmla="*/ 0 h 90601"/>
              <a:gd name="connsiteX1" fmla="*/ 70932 w 291107"/>
              <a:gd name="connsiteY1" fmla="*/ 15727 h 90601"/>
              <a:gd name="connsiteX2" fmla="*/ 7671 w 291107"/>
              <a:gd name="connsiteY2" fmla="*/ 15813 h 90601"/>
              <a:gd name="connsiteX3" fmla="*/ 2575 w 291107"/>
              <a:gd name="connsiteY3" fmla="*/ 89930 h 90601"/>
              <a:gd name="connsiteX0" fmla="*/ 291107 w 291107"/>
              <a:gd name="connsiteY0" fmla="*/ 0 h 90601"/>
              <a:gd name="connsiteX1" fmla="*/ 70932 w 291107"/>
              <a:gd name="connsiteY1" fmla="*/ 15727 h 90601"/>
              <a:gd name="connsiteX2" fmla="*/ 7671 w 291107"/>
              <a:gd name="connsiteY2" fmla="*/ 15813 h 90601"/>
              <a:gd name="connsiteX3" fmla="*/ 2575 w 291107"/>
              <a:gd name="connsiteY3" fmla="*/ 89930 h 90601"/>
              <a:gd name="connsiteX0" fmla="*/ 288598 w 288598"/>
              <a:gd name="connsiteY0" fmla="*/ 0 h 93047"/>
              <a:gd name="connsiteX1" fmla="*/ 68423 w 288598"/>
              <a:gd name="connsiteY1" fmla="*/ 15727 h 93047"/>
              <a:gd name="connsiteX2" fmla="*/ 65811 w 288598"/>
              <a:gd name="connsiteY2" fmla="*/ 76462 h 93047"/>
              <a:gd name="connsiteX3" fmla="*/ 66 w 288598"/>
              <a:gd name="connsiteY3" fmla="*/ 89930 h 93047"/>
              <a:gd name="connsiteX0" fmla="*/ 288598 w 288598"/>
              <a:gd name="connsiteY0" fmla="*/ 0 h 93047"/>
              <a:gd name="connsiteX1" fmla="*/ 68423 w 288598"/>
              <a:gd name="connsiteY1" fmla="*/ 15727 h 93047"/>
              <a:gd name="connsiteX2" fmla="*/ 65811 w 288598"/>
              <a:gd name="connsiteY2" fmla="*/ 76462 h 93047"/>
              <a:gd name="connsiteX3" fmla="*/ 66 w 288598"/>
              <a:gd name="connsiteY3" fmla="*/ 89930 h 93047"/>
              <a:gd name="connsiteX0" fmla="*/ 288532 w 288532"/>
              <a:gd name="connsiteY0" fmla="*/ 0 h 89930"/>
              <a:gd name="connsiteX1" fmla="*/ 68357 w 288532"/>
              <a:gd name="connsiteY1" fmla="*/ 15727 h 89930"/>
              <a:gd name="connsiteX2" fmla="*/ 65745 w 288532"/>
              <a:gd name="connsiteY2" fmla="*/ 76462 h 89930"/>
              <a:gd name="connsiteX3" fmla="*/ 0 w 288532"/>
              <a:gd name="connsiteY3" fmla="*/ 89930 h 89930"/>
              <a:gd name="connsiteX0" fmla="*/ 288532 w 288532"/>
              <a:gd name="connsiteY0" fmla="*/ 0 h 89930"/>
              <a:gd name="connsiteX1" fmla="*/ 68357 w 288532"/>
              <a:gd name="connsiteY1" fmla="*/ 15727 h 89930"/>
              <a:gd name="connsiteX2" fmla="*/ 60934 w 288532"/>
              <a:gd name="connsiteY2" fmla="*/ 49873 h 89930"/>
              <a:gd name="connsiteX3" fmla="*/ 65745 w 288532"/>
              <a:gd name="connsiteY3" fmla="*/ 76462 h 89930"/>
              <a:gd name="connsiteX4" fmla="*/ 0 w 288532"/>
              <a:gd name="connsiteY4" fmla="*/ 89930 h 89930"/>
              <a:gd name="connsiteX0" fmla="*/ 288532 w 288532"/>
              <a:gd name="connsiteY0" fmla="*/ 0 h 89930"/>
              <a:gd name="connsiteX1" fmla="*/ 68357 w 288532"/>
              <a:gd name="connsiteY1" fmla="*/ 15727 h 89930"/>
              <a:gd name="connsiteX2" fmla="*/ 65745 w 288532"/>
              <a:gd name="connsiteY2" fmla="*/ 76462 h 89930"/>
              <a:gd name="connsiteX3" fmla="*/ 0 w 288532"/>
              <a:gd name="connsiteY3" fmla="*/ 89930 h 89930"/>
              <a:gd name="connsiteX0" fmla="*/ 288532 w 288532"/>
              <a:gd name="connsiteY0" fmla="*/ 0 h 89930"/>
              <a:gd name="connsiteX1" fmla="*/ 68357 w 288532"/>
              <a:gd name="connsiteY1" fmla="*/ 15727 h 89930"/>
              <a:gd name="connsiteX2" fmla="*/ 65745 w 288532"/>
              <a:gd name="connsiteY2" fmla="*/ 76462 h 89930"/>
              <a:gd name="connsiteX3" fmla="*/ 0 w 288532"/>
              <a:gd name="connsiteY3" fmla="*/ 89930 h 89930"/>
              <a:gd name="connsiteX0" fmla="*/ 290746 w 290746"/>
              <a:gd name="connsiteY0" fmla="*/ 0 h 76462"/>
              <a:gd name="connsiteX1" fmla="*/ 70571 w 290746"/>
              <a:gd name="connsiteY1" fmla="*/ 15727 h 76462"/>
              <a:gd name="connsiteX2" fmla="*/ 67959 w 290746"/>
              <a:gd name="connsiteY2" fmla="*/ 76462 h 76462"/>
              <a:gd name="connsiteX3" fmla="*/ 0 w 290746"/>
              <a:gd name="connsiteY3" fmla="*/ 70004 h 76462"/>
              <a:gd name="connsiteX0" fmla="*/ 290746 w 290746"/>
              <a:gd name="connsiteY0" fmla="*/ 0 h 76462"/>
              <a:gd name="connsiteX1" fmla="*/ 70571 w 290746"/>
              <a:gd name="connsiteY1" fmla="*/ 11299 h 76462"/>
              <a:gd name="connsiteX2" fmla="*/ 67959 w 290746"/>
              <a:gd name="connsiteY2" fmla="*/ 76462 h 76462"/>
              <a:gd name="connsiteX3" fmla="*/ 0 w 290746"/>
              <a:gd name="connsiteY3" fmla="*/ 70004 h 76462"/>
              <a:gd name="connsiteX0" fmla="*/ 290746 w 297007"/>
              <a:gd name="connsiteY0" fmla="*/ 0 h 76462"/>
              <a:gd name="connsiteX1" fmla="*/ 297007 w 297007"/>
              <a:gd name="connsiteY1" fmla="*/ 1875 h 76462"/>
              <a:gd name="connsiteX2" fmla="*/ 70571 w 297007"/>
              <a:gd name="connsiteY2" fmla="*/ 11299 h 76462"/>
              <a:gd name="connsiteX3" fmla="*/ 67959 w 297007"/>
              <a:gd name="connsiteY3" fmla="*/ 76462 h 76462"/>
              <a:gd name="connsiteX4" fmla="*/ 0 w 297007"/>
              <a:gd name="connsiteY4" fmla="*/ 70004 h 76462"/>
              <a:gd name="connsiteX0" fmla="*/ 290746 w 294793"/>
              <a:gd name="connsiteY0" fmla="*/ 31335 h 107797"/>
              <a:gd name="connsiteX1" fmla="*/ 294793 w 294793"/>
              <a:gd name="connsiteY1" fmla="*/ 0 h 107797"/>
              <a:gd name="connsiteX2" fmla="*/ 70571 w 294793"/>
              <a:gd name="connsiteY2" fmla="*/ 42634 h 107797"/>
              <a:gd name="connsiteX3" fmla="*/ 67959 w 294793"/>
              <a:gd name="connsiteY3" fmla="*/ 107797 h 107797"/>
              <a:gd name="connsiteX4" fmla="*/ 0 w 294793"/>
              <a:gd name="connsiteY4" fmla="*/ 101339 h 107797"/>
              <a:gd name="connsiteX0" fmla="*/ 290746 w 294793"/>
              <a:gd name="connsiteY0" fmla="*/ 31335 h 107797"/>
              <a:gd name="connsiteX1" fmla="*/ 294793 w 294793"/>
              <a:gd name="connsiteY1" fmla="*/ 0 h 107797"/>
              <a:gd name="connsiteX2" fmla="*/ 70571 w 294793"/>
              <a:gd name="connsiteY2" fmla="*/ 42634 h 107797"/>
              <a:gd name="connsiteX3" fmla="*/ 67959 w 294793"/>
              <a:gd name="connsiteY3" fmla="*/ 107797 h 107797"/>
              <a:gd name="connsiteX4" fmla="*/ 0 w 294793"/>
              <a:gd name="connsiteY4" fmla="*/ 101339 h 107797"/>
              <a:gd name="connsiteX0" fmla="*/ 467870 w 467870"/>
              <a:gd name="connsiteY0" fmla="*/ 82258 h 107797"/>
              <a:gd name="connsiteX1" fmla="*/ 294793 w 467870"/>
              <a:gd name="connsiteY1" fmla="*/ 0 h 107797"/>
              <a:gd name="connsiteX2" fmla="*/ 70571 w 467870"/>
              <a:gd name="connsiteY2" fmla="*/ 42634 h 107797"/>
              <a:gd name="connsiteX3" fmla="*/ 67959 w 467870"/>
              <a:gd name="connsiteY3" fmla="*/ 107797 h 107797"/>
              <a:gd name="connsiteX4" fmla="*/ 0 w 467870"/>
              <a:gd name="connsiteY4" fmla="*/ 101339 h 107797"/>
              <a:gd name="connsiteX0" fmla="*/ 467870 w 467870"/>
              <a:gd name="connsiteY0" fmla="*/ 66760 h 92299"/>
              <a:gd name="connsiteX1" fmla="*/ 303650 w 467870"/>
              <a:gd name="connsiteY1" fmla="*/ 0 h 92299"/>
              <a:gd name="connsiteX2" fmla="*/ 70571 w 467870"/>
              <a:gd name="connsiteY2" fmla="*/ 27136 h 92299"/>
              <a:gd name="connsiteX3" fmla="*/ 67959 w 467870"/>
              <a:gd name="connsiteY3" fmla="*/ 92299 h 92299"/>
              <a:gd name="connsiteX4" fmla="*/ 0 w 467870"/>
              <a:gd name="connsiteY4" fmla="*/ 85841 h 92299"/>
              <a:gd name="connsiteX0" fmla="*/ 467870 w 467870"/>
              <a:gd name="connsiteY0" fmla="*/ 66760 h 92299"/>
              <a:gd name="connsiteX1" fmla="*/ 303650 w 467870"/>
              <a:gd name="connsiteY1" fmla="*/ 0 h 92299"/>
              <a:gd name="connsiteX2" fmla="*/ 70571 w 467870"/>
              <a:gd name="connsiteY2" fmla="*/ 27136 h 92299"/>
              <a:gd name="connsiteX3" fmla="*/ 67959 w 467870"/>
              <a:gd name="connsiteY3" fmla="*/ 92299 h 92299"/>
              <a:gd name="connsiteX4" fmla="*/ 0 w 467870"/>
              <a:gd name="connsiteY4" fmla="*/ 85841 h 92299"/>
              <a:gd name="connsiteX0" fmla="*/ 284105 w 303650"/>
              <a:gd name="connsiteY0" fmla="*/ 0 h 136241"/>
              <a:gd name="connsiteX1" fmla="*/ 303650 w 303650"/>
              <a:gd name="connsiteY1" fmla="*/ 43942 h 136241"/>
              <a:gd name="connsiteX2" fmla="*/ 70571 w 303650"/>
              <a:gd name="connsiteY2" fmla="*/ 71078 h 136241"/>
              <a:gd name="connsiteX3" fmla="*/ 67959 w 303650"/>
              <a:gd name="connsiteY3" fmla="*/ 136241 h 136241"/>
              <a:gd name="connsiteX4" fmla="*/ 0 w 303650"/>
              <a:gd name="connsiteY4" fmla="*/ 129783 h 136241"/>
              <a:gd name="connsiteX0" fmla="*/ 284105 w 292580"/>
              <a:gd name="connsiteY0" fmla="*/ 0 h 136241"/>
              <a:gd name="connsiteX1" fmla="*/ 292580 w 292580"/>
              <a:gd name="connsiteY1" fmla="*/ 57226 h 136241"/>
              <a:gd name="connsiteX2" fmla="*/ 70571 w 292580"/>
              <a:gd name="connsiteY2" fmla="*/ 71078 h 136241"/>
              <a:gd name="connsiteX3" fmla="*/ 67959 w 292580"/>
              <a:gd name="connsiteY3" fmla="*/ 136241 h 136241"/>
              <a:gd name="connsiteX4" fmla="*/ 0 w 292580"/>
              <a:gd name="connsiteY4" fmla="*/ 129783 h 136241"/>
              <a:gd name="connsiteX0" fmla="*/ 286319 w 292580"/>
              <a:gd name="connsiteY0" fmla="*/ 0 h 129599"/>
              <a:gd name="connsiteX1" fmla="*/ 292580 w 292580"/>
              <a:gd name="connsiteY1" fmla="*/ 50584 h 129599"/>
              <a:gd name="connsiteX2" fmla="*/ 70571 w 292580"/>
              <a:gd name="connsiteY2" fmla="*/ 64436 h 129599"/>
              <a:gd name="connsiteX3" fmla="*/ 67959 w 292580"/>
              <a:gd name="connsiteY3" fmla="*/ 129599 h 129599"/>
              <a:gd name="connsiteX4" fmla="*/ 0 w 292580"/>
              <a:gd name="connsiteY4" fmla="*/ 123141 h 129599"/>
              <a:gd name="connsiteX0" fmla="*/ 286319 w 288151"/>
              <a:gd name="connsiteY0" fmla="*/ 0 h 129599"/>
              <a:gd name="connsiteX1" fmla="*/ 288151 w 288151"/>
              <a:gd name="connsiteY1" fmla="*/ 52798 h 129599"/>
              <a:gd name="connsiteX2" fmla="*/ 70571 w 288151"/>
              <a:gd name="connsiteY2" fmla="*/ 64436 h 129599"/>
              <a:gd name="connsiteX3" fmla="*/ 67959 w 288151"/>
              <a:gd name="connsiteY3" fmla="*/ 129599 h 129599"/>
              <a:gd name="connsiteX4" fmla="*/ 0 w 288151"/>
              <a:gd name="connsiteY4" fmla="*/ 123141 h 129599"/>
              <a:gd name="connsiteX0" fmla="*/ 286319 w 288151"/>
              <a:gd name="connsiteY0" fmla="*/ 0 h 129599"/>
              <a:gd name="connsiteX1" fmla="*/ 288151 w 288151"/>
              <a:gd name="connsiteY1" fmla="*/ 52798 h 129599"/>
              <a:gd name="connsiteX2" fmla="*/ 70571 w 288151"/>
              <a:gd name="connsiteY2" fmla="*/ 64436 h 129599"/>
              <a:gd name="connsiteX3" fmla="*/ 67959 w 288151"/>
              <a:gd name="connsiteY3" fmla="*/ 129599 h 129599"/>
              <a:gd name="connsiteX4" fmla="*/ 24679 w 288151"/>
              <a:gd name="connsiteY4" fmla="*/ 128077 h 129599"/>
              <a:gd name="connsiteX5" fmla="*/ 0 w 288151"/>
              <a:gd name="connsiteY5" fmla="*/ 123141 h 129599"/>
              <a:gd name="connsiteX0" fmla="*/ 273035 w 274867"/>
              <a:gd name="connsiteY0" fmla="*/ 0 h 156352"/>
              <a:gd name="connsiteX1" fmla="*/ 274867 w 274867"/>
              <a:gd name="connsiteY1" fmla="*/ 52798 h 156352"/>
              <a:gd name="connsiteX2" fmla="*/ 57287 w 274867"/>
              <a:gd name="connsiteY2" fmla="*/ 64436 h 156352"/>
              <a:gd name="connsiteX3" fmla="*/ 54675 w 274867"/>
              <a:gd name="connsiteY3" fmla="*/ 129599 h 156352"/>
              <a:gd name="connsiteX4" fmla="*/ 11395 w 274867"/>
              <a:gd name="connsiteY4" fmla="*/ 128077 h 156352"/>
              <a:gd name="connsiteX5" fmla="*/ 0 w 274867"/>
              <a:gd name="connsiteY5" fmla="*/ 156352 h 156352"/>
              <a:gd name="connsiteX0" fmla="*/ 273035 w 274867"/>
              <a:gd name="connsiteY0" fmla="*/ 0 h 156352"/>
              <a:gd name="connsiteX1" fmla="*/ 274867 w 274867"/>
              <a:gd name="connsiteY1" fmla="*/ 52798 h 156352"/>
              <a:gd name="connsiteX2" fmla="*/ 209704 w 274867"/>
              <a:gd name="connsiteY2" fmla="*/ 56420 h 156352"/>
              <a:gd name="connsiteX3" fmla="*/ 57287 w 274867"/>
              <a:gd name="connsiteY3" fmla="*/ 64436 h 156352"/>
              <a:gd name="connsiteX4" fmla="*/ 54675 w 274867"/>
              <a:gd name="connsiteY4" fmla="*/ 129599 h 156352"/>
              <a:gd name="connsiteX5" fmla="*/ 11395 w 274867"/>
              <a:gd name="connsiteY5" fmla="*/ 128077 h 156352"/>
              <a:gd name="connsiteX6" fmla="*/ 0 w 274867"/>
              <a:gd name="connsiteY6" fmla="*/ 156352 h 156352"/>
              <a:gd name="connsiteX0" fmla="*/ 273035 w 273223"/>
              <a:gd name="connsiteY0" fmla="*/ 0 h 156352"/>
              <a:gd name="connsiteX1" fmla="*/ 273131 w 273223"/>
              <a:gd name="connsiteY1" fmla="*/ 60059 h 156352"/>
              <a:gd name="connsiteX2" fmla="*/ 209704 w 273223"/>
              <a:gd name="connsiteY2" fmla="*/ 56420 h 156352"/>
              <a:gd name="connsiteX3" fmla="*/ 57287 w 273223"/>
              <a:gd name="connsiteY3" fmla="*/ 64436 h 156352"/>
              <a:gd name="connsiteX4" fmla="*/ 54675 w 273223"/>
              <a:gd name="connsiteY4" fmla="*/ 129599 h 156352"/>
              <a:gd name="connsiteX5" fmla="*/ 11395 w 273223"/>
              <a:gd name="connsiteY5" fmla="*/ 128077 h 156352"/>
              <a:gd name="connsiteX6" fmla="*/ 0 w 273223"/>
              <a:gd name="connsiteY6" fmla="*/ 156352 h 156352"/>
              <a:gd name="connsiteX0" fmla="*/ 273035 w 273223"/>
              <a:gd name="connsiteY0" fmla="*/ 0 h 156352"/>
              <a:gd name="connsiteX1" fmla="*/ 273131 w 273223"/>
              <a:gd name="connsiteY1" fmla="*/ 60059 h 156352"/>
              <a:gd name="connsiteX2" fmla="*/ 209704 w 273223"/>
              <a:gd name="connsiteY2" fmla="*/ 56420 h 156352"/>
              <a:gd name="connsiteX3" fmla="*/ 181928 w 273223"/>
              <a:gd name="connsiteY3" fmla="*/ 56420 h 156352"/>
              <a:gd name="connsiteX4" fmla="*/ 57287 w 273223"/>
              <a:gd name="connsiteY4" fmla="*/ 64436 h 156352"/>
              <a:gd name="connsiteX5" fmla="*/ 54675 w 273223"/>
              <a:gd name="connsiteY5" fmla="*/ 129599 h 156352"/>
              <a:gd name="connsiteX6" fmla="*/ 11395 w 273223"/>
              <a:gd name="connsiteY6" fmla="*/ 128077 h 156352"/>
              <a:gd name="connsiteX7" fmla="*/ 0 w 273223"/>
              <a:gd name="connsiteY7" fmla="*/ 156352 h 156352"/>
              <a:gd name="connsiteX0" fmla="*/ 273035 w 273223"/>
              <a:gd name="connsiteY0" fmla="*/ 0 h 156352"/>
              <a:gd name="connsiteX1" fmla="*/ 273131 w 273223"/>
              <a:gd name="connsiteY1" fmla="*/ 60059 h 156352"/>
              <a:gd name="connsiteX2" fmla="*/ 209704 w 273223"/>
              <a:gd name="connsiteY2" fmla="*/ 56420 h 156352"/>
              <a:gd name="connsiteX3" fmla="*/ 181928 w 273223"/>
              <a:gd name="connsiteY3" fmla="*/ 67312 h 156352"/>
              <a:gd name="connsiteX4" fmla="*/ 57287 w 273223"/>
              <a:gd name="connsiteY4" fmla="*/ 64436 h 156352"/>
              <a:gd name="connsiteX5" fmla="*/ 54675 w 273223"/>
              <a:gd name="connsiteY5" fmla="*/ 129599 h 156352"/>
              <a:gd name="connsiteX6" fmla="*/ 11395 w 273223"/>
              <a:gd name="connsiteY6" fmla="*/ 128077 h 156352"/>
              <a:gd name="connsiteX7" fmla="*/ 0 w 273223"/>
              <a:gd name="connsiteY7" fmla="*/ 156352 h 156352"/>
              <a:gd name="connsiteX0" fmla="*/ 273035 w 273223"/>
              <a:gd name="connsiteY0" fmla="*/ 0 h 156352"/>
              <a:gd name="connsiteX1" fmla="*/ 273131 w 273223"/>
              <a:gd name="connsiteY1" fmla="*/ 60059 h 156352"/>
              <a:gd name="connsiteX2" fmla="*/ 209704 w 273223"/>
              <a:gd name="connsiteY2" fmla="*/ 56420 h 156352"/>
              <a:gd name="connsiteX3" fmla="*/ 181928 w 273223"/>
              <a:gd name="connsiteY3" fmla="*/ 67312 h 156352"/>
              <a:gd name="connsiteX4" fmla="*/ 57287 w 273223"/>
              <a:gd name="connsiteY4" fmla="*/ 64436 h 156352"/>
              <a:gd name="connsiteX5" fmla="*/ 54675 w 273223"/>
              <a:gd name="connsiteY5" fmla="*/ 129599 h 156352"/>
              <a:gd name="connsiteX6" fmla="*/ 11395 w 273223"/>
              <a:gd name="connsiteY6" fmla="*/ 128077 h 156352"/>
              <a:gd name="connsiteX7" fmla="*/ 0 w 273223"/>
              <a:gd name="connsiteY7" fmla="*/ 156352 h 156352"/>
              <a:gd name="connsiteX0" fmla="*/ 273035 w 273106"/>
              <a:gd name="connsiteY0" fmla="*/ 0 h 156352"/>
              <a:gd name="connsiteX1" fmla="*/ 270750 w 273106"/>
              <a:gd name="connsiteY1" fmla="*/ 61304 h 156352"/>
              <a:gd name="connsiteX2" fmla="*/ 209704 w 273106"/>
              <a:gd name="connsiteY2" fmla="*/ 56420 h 156352"/>
              <a:gd name="connsiteX3" fmla="*/ 181928 w 273106"/>
              <a:gd name="connsiteY3" fmla="*/ 67312 h 156352"/>
              <a:gd name="connsiteX4" fmla="*/ 57287 w 273106"/>
              <a:gd name="connsiteY4" fmla="*/ 64436 h 156352"/>
              <a:gd name="connsiteX5" fmla="*/ 54675 w 273106"/>
              <a:gd name="connsiteY5" fmla="*/ 129599 h 156352"/>
              <a:gd name="connsiteX6" fmla="*/ 11395 w 273106"/>
              <a:gd name="connsiteY6" fmla="*/ 128077 h 156352"/>
              <a:gd name="connsiteX7" fmla="*/ 0 w 273106"/>
              <a:gd name="connsiteY7" fmla="*/ 156352 h 156352"/>
              <a:gd name="connsiteX0" fmla="*/ 273035 w 273106"/>
              <a:gd name="connsiteY0" fmla="*/ 0 h 145148"/>
              <a:gd name="connsiteX1" fmla="*/ 270750 w 273106"/>
              <a:gd name="connsiteY1" fmla="*/ 50100 h 145148"/>
              <a:gd name="connsiteX2" fmla="*/ 209704 w 273106"/>
              <a:gd name="connsiteY2" fmla="*/ 45216 h 145148"/>
              <a:gd name="connsiteX3" fmla="*/ 181928 w 273106"/>
              <a:gd name="connsiteY3" fmla="*/ 56108 h 145148"/>
              <a:gd name="connsiteX4" fmla="*/ 57287 w 273106"/>
              <a:gd name="connsiteY4" fmla="*/ 53232 h 145148"/>
              <a:gd name="connsiteX5" fmla="*/ 54675 w 273106"/>
              <a:gd name="connsiteY5" fmla="*/ 118395 h 145148"/>
              <a:gd name="connsiteX6" fmla="*/ 11395 w 273106"/>
              <a:gd name="connsiteY6" fmla="*/ 116873 h 145148"/>
              <a:gd name="connsiteX7" fmla="*/ 0 w 273106"/>
              <a:gd name="connsiteY7" fmla="*/ 145148 h 145148"/>
              <a:gd name="connsiteX0" fmla="*/ 273035 w 273106"/>
              <a:gd name="connsiteY0" fmla="*/ 0 h 145148"/>
              <a:gd name="connsiteX1" fmla="*/ 270750 w 273106"/>
              <a:gd name="connsiteY1" fmla="*/ 50100 h 145148"/>
              <a:gd name="connsiteX2" fmla="*/ 209704 w 273106"/>
              <a:gd name="connsiteY2" fmla="*/ 45216 h 145148"/>
              <a:gd name="connsiteX3" fmla="*/ 181928 w 273106"/>
              <a:gd name="connsiteY3" fmla="*/ 56108 h 145148"/>
              <a:gd name="connsiteX4" fmla="*/ 87050 w 273106"/>
              <a:gd name="connsiteY4" fmla="*/ 53232 h 145148"/>
              <a:gd name="connsiteX5" fmla="*/ 54675 w 273106"/>
              <a:gd name="connsiteY5" fmla="*/ 118395 h 145148"/>
              <a:gd name="connsiteX6" fmla="*/ 11395 w 273106"/>
              <a:gd name="connsiteY6" fmla="*/ 116873 h 145148"/>
              <a:gd name="connsiteX7" fmla="*/ 0 w 273106"/>
              <a:gd name="connsiteY7" fmla="*/ 145148 h 145148"/>
              <a:gd name="connsiteX0" fmla="*/ 273035 w 273106"/>
              <a:gd name="connsiteY0" fmla="*/ 0 h 170680"/>
              <a:gd name="connsiteX1" fmla="*/ 270750 w 273106"/>
              <a:gd name="connsiteY1" fmla="*/ 50100 h 170680"/>
              <a:gd name="connsiteX2" fmla="*/ 209704 w 273106"/>
              <a:gd name="connsiteY2" fmla="*/ 45216 h 170680"/>
              <a:gd name="connsiteX3" fmla="*/ 181928 w 273106"/>
              <a:gd name="connsiteY3" fmla="*/ 56108 h 170680"/>
              <a:gd name="connsiteX4" fmla="*/ 87050 w 273106"/>
              <a:gd name="connsiteY4" fmla="*/ 53232 h 170680"/>
              <a:gd name="connsiteX5" fmla="*/ 77295 w 273106"/>
              <a:gd name="connsiteY5" fmla="*/ 170680 h 170680"/>
              <a:gd name="connsiteX6" fmla="*/ 11395 w 273106"/>
              <a:gd name="connsiteY6" fmla="*/ 116873 h 170680"/>
              <a:gd name="connsiteX7" fmla="*/ 0 w 273106"/>
              <a:gd name="connsiteY7" fmla="*/ 145148 h 170680"/>
              <a:gd name="connsiteX0" fmla="*/ 273035 w 273106"/>
              <a:gd name="connsiteY0" fmla="*/ 0 h 322276"/>
              <a:gd name="connsiteX1" fmla="*/ 270750 w 273106"/>
              <a:gd name="connsiteY1" fmla="*/ 50100 h 322276"/>
              <a:gd name="connsiteX2" fmla="*/ 209704 w 273106"/>
              <a:gd name="connsiteY2" fmla="*/ 45216 h 322276"/>
              <a:gd name="connsiteX3" fmla="*/ 181928 w 273106"/>
              <a:gd name="connsiteY3" fmla="*/ 56108 h 322276"/>
              <a:gd name="connsiteX4" fmla="*/ 87050 w 273106"/>
              <a:gd name="connsiteY4" fmla="*/ 53232 h 322276"/>
              <a:gd name="connsiteX5" fmla="*/ 77295 w 273106"/>
              <a:gd name="connsiteY5" fmla="*/ 170680 h 322276"/>
              <a:gd name="connsiteX6" fmla="*/ 70922 w 273106"/>
              <a:gd name="connsiteY6" fmla="*/ 322276 h 322276"/>
              <a:gd name="connsiteX7" fmla="*/ 0 w 273106"/>
              <a:gd name="connsiteY7" fmla="*/ 145148 h 322276"/>
              <a:gd name="connsiteX0" fmla="*/ 236129 w 236200"/>
              <a:gd name="connsiteY0" fmla="*/ 0 h 389142"/>
              <a:gd name="connsiteX1" fmla="*/ 233844 w 236200"/>
              <a:gd name="connsiteY1" fmla="*/ 50100 h 389142"/>
              <a:gd name="connsiteX2" fmla="*/ 172798 w 236200"/>
              <a:gd name="connsiteY2" fmla="*/ 45216 h 389142"/>
              <a:gd name="connsiteX3" fmla="*/ 145022 w 236200"/>
              <a:gd name="connsiteY3" fmla="*/ 56108 h 389142"/>
              <a:gd name="connsiteX4" fmla="*/ 50144 w 236200"/>
              <a:gd name="connsiteY4" fmla="*/ 53232 h 389142"/>
              <a:gd name="connsiteX5" fmla="*/ 40389 w 236200"/>
              <a:gd name="connsiteY5" fmla="*/ 170680 h 389142"/>
              <a:gd name="connsiteX6" fmla="*/ 34016 w 236200"/>
              <a:gd name="connsiteY6" fmla="*/ 322276 h 389142"/>
              <a:gd name="connsiteX7" fmla="*/ 0 w 236200"/>
              <a:gd name="connsiteY7" fmla="*/ 389142 h 389142"/>
              <a:gd name="connsiteX0" fmla="*/ 236129 w 236200"/>
              <a:gd name="connsiteY0" fmla="*/ 0 h 389142"/>
              <a:gd name="connsiteX1" fmla="*/ 233844 w 236200"/>
              <a:gd name="connsiteY1" fmla="*/ 50100 h 389142"/>
              <a:gd name="connsiteX2" fmla="*/ 172798 w 236200"/>
              <a:gd name="connsiteY2" fmla="*/ 45216 h 389142"/>
              <a:gd name="connsiteX3" fmla="*/ 145022 w 236200"/>
              <a:gd name="connsiteY3" fmla="*/ 56108 h 389142"/>
              <a:gd name="connsiteX4" fmla="*/ 50144 w 236200"/>
              <a:gd name="connsiteY4" fmla="*/ 53232 h 389142"/>
              <a:gd name="connsiteX5" fmla="*/ 40389 w 236200"/>
              <a:gd name="connsiteY5" fmla="*/ 170680 h 389142"/>
              <a:gd name="connsiteX6" fmla="*/ 25682 w 236200"/>
              <a:gd name="connsiteY6" fmla="*/ 379540 h 389142"/>
              <a:gd name="connsiteX7" fmla="*/ 0 w 236200"/>
              <a:gd name="connsiteY7" fmla="*/ 389142 h 389142"/>
              <a:gd name="connsiteX0" fmla="*/ 273035 w 273106"/>
              <a:gd name="connsiteY0" fmla="*/ 0 h 379540"/>
              <a:gd name="connsiteX1" fmla="*/ 270750 w 273106"/>
              <a:gd name="connsiteY1" fmla="*/ 50100 h 379540"/>
              <a:gd name="connsiteX2" fmla="*/ 209704 w 273106"/>
              <a:gd name="connsiteY2" fmla="*/ 45216 h 379540"/>
              <a:gd name="connsiteX3" fmla="*/ 181928 w 273106"/>
              <a:gd name="connsiteY3" fmla="*/ 56108 h 379540"/>
              <a:gd name="connsiteX4" fmla="*/ 87050 w 273106"/>
              <a:gd name="connsiteY4" fmla="*/ 53232 h 379540"/>
              <a:gd name="connsiteX5" fmla="*/ 77295 w 273106"/>
              <a:gd name="connsiteY5" fmla="*/ 170680 h 379540"/>
              <a:gd name="connsiteX6" fmla="*/ 62588 w 273106"/>
              <a:gd name="connsiteY6" fmla="*/ 379540 h 379540"/>
              <a:gd name="connsiteX7" fmla="*/ 0 w 273106"/>
              <a:gd name="connsiteY7" fmla="*/ 366734 h 379540"/>
              <a:gd name="connsiteX0" fmla="*/ 273035 w 273106"/>
              <a:gd name="connsiteY0" fmla="*/ 0 h 374561"/>
              <a:gd name="connsiteX1" fmla="*/ 270750 w 273106"/>
              <a:gd name="connsiteY1" fmla="*/ 50100 h 374561"/>
              <a:gd name="connsiteX2" fmla="*/ 209704 w 273106"/>
              <a:gd name="connsiteY2" fmla="*/ 45216 h 374561"/>
              <a:gd name="connsiteX3" fmla="*/ 181928 w 273106"/>
              <a:gd name="connsiteY3" fmla="*/ 56108 h 374561"/>
              <a:gd name="connsiteX4" fmla="*/ 87050 w 273106"/>
              <a:gd name="connsiteY4" fmla="*/ 53232 h 374561"/>
              <a:gd name="connsiteX5" fmla="*/ 77295 w 273106"/>
              <a:gd name="connsiteY5" fmla="*/ 170680 h 374561"/>
              <a:gd name="connsiteX6" fmla="*/ 62588 w 273106"/>
              <a:gd name="connsiteY6" fmla="*/ 374561 h 374561"/>
              <a:gd name="connsiteX7" fmla="*/ 0 w 273106"/>
              <a:gd name="connsiteY7" fmla="*/ 366734 h 374561"/>
              <a:gd name="connsiteX0" fmla="*/ 275416 w 275460"/>
              <a:gd name="connsiteY0" fmla="*/ 0 h 382030"/>
              <a:gd name="connsiteX1" fmla="*/ 270750 w 275460"/>
              <a:gd name="connsiteY1" fmla="*/ 57569 h 382030"/>
              <a:gd name="connsiteX2" fmla="*/ 209704 w 275460"/>
              <a:gd name="connsiteY2" fmla="*/ 52685 h 382030"/>
              <a:gd name="connsiteX3" fmla="*/ 181928 w 275460"/>
              <a:gd name="connsiteY3" fmla="*/ 63577 h 382030"/>
              <a:gd name="connsiteX4" fmla="*/ 87050 w 275460"/>
              <a:gd name="connsiteY4" fmla="*/ 60701 h 382030"/>
              <a:gd name="connsiteX5" fmla="*/ 77295 w 275460"/>
              <a:gd name="connsiteY5" fmla="*/ 178149 h 382030"/>
              <a:gd name="connsiteX6" fmla="*/ 62588 w 275460"/>
              <a:gd name="connsiteY6" fmla="*/ 382030 h 382030"/>
              <a:gd name="connsiteX7" fmla="*/ 0 w 275460"/>
              <a:gd name="connsiteY7" fmla="*/ 374203 h 382030"/>
              <a:gd name="connsiteX0" fmla="*/ 275416 w 275420"/>
              <a:gd name="connsiteY0" fmla="*/ 0 h 382030"/>
              <a:gd name="connsiteX1" fmla="*/ 211939 w 275420"/>
              <a:gd name="connsiteY1" fmla="*/ 7255 h 382030"/>
              <a:gd name="connsiteX2" fmla="*/ 209704 w 275420"/>
              <a:gd name="connsiteY2" fmla="*/ 52685 h 382030"/>
              <a:gd name="connsiteX3" fmla="*/ 181928 w 275420"/>
              <a:gd name="connsiteY3" fmla="*/ 63577 h 382030"/>
              <a:gd name="connsiteX4" fmla="*/ 87050 w 275420"/>
              <a:gd name="connsiteY4" fmla="*/ 60701 h 382030"/>
              <a:gd name="connsiteX5" fmla="*/ 77295 w 275420"/>
              <a:gd name="connsiteY5" fmla="*/ 178149 h 382030"/>
              <a:gd name="connsiteX6" fmla="*/ 62588 w 275420"/>
              <a:gd name="connsiteY6" fmla="*/ 382030 h 382030"/>
              <a:gd name="connsiteX7" fmla="*/ 0 w 275420"/>
              <a:gd name="connsiteY7" fmla="*/ 374203 h 382030"/>
              <a:gd name="connsiteX0" fmla="*/ 275416 w 275416"/>
              <a:gd name="connsiteY0" fmla="*/ 0 h 382030"/>
              <a:gd name="connsiteX1" fmla="*/ 211939 w 275416"/>
              <a:gd name="connsiteY1" fmla="*/ 7255 h 382030"/>
              <a:gd name="connsiteX2" fmla="*/ 209704 w 275416"/>
              <a:gd name="connsiteY2" fmla="*/ 52685 h 382030"/>
              <a:gd name="connsiteX3" fmla="*/ 181928 w 275416"/>
              <a:gd name="connsiteY3" fmla="*/ 63577 h 382030"/>
              <a:gd name="connsiteX4" fmla="*/ 87050 w 275416"/>
              <a:gd name="connsiteY4" fmla="*/ 60701 h 382030"/>
              <a:gd name="connsiteX5" fmla="*/ 77295 w 275416"/>
              <a:gd name="connsiteY5" fmla="*/ 178149 h 382030"/>
              <a:gd name="connsiteX6" fmla="*/ 62588 w 275416"/>
              <a:gd name="connsiteY6" fmla="*/ 382030 h 382030"/>
              <a:gd name="connsiteX7" fmla="*/ 0 w 275416"/>
              <a:gd name="connsiteY7" fmla="*/ 374203 h 38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416" h="382030">
                <a:moveTo>
                  <a:pt x="275416" y="0"/>
                </a:moveTo>
                <a:lnTo>
                  <a:pt x="211939" y="7255"/>
                </a:lnTo>
                <a:lnTo>
                  <a:pt x="209704" y="52685"/>
                </a:lnTo>
                <a:cubicBezTo>
                  <a:pt x="198064" y="47602"/>
                  <a:pt x="191187" y="59946"/>
                  <a:pt x="181928" y="63577"/>
                </a:cubicBezTo>
                <a:lnTo>
                  <a:pt x="87050" y="60701"/>
                </a:lnTo>
                <a:lnTo>
                  <a:pt x="77295" y="178149"/>
                </a:lnTo>
                <a:lnTo>
                  <a:pt x="62588" y="382030"/>
                </a:lnTo>
                <a:lnTo>
                  <a:pt x="0" y="374203"/>
                </a:lnTo>
              </a:path>
            </a:pathLst>
          </a:custGeom>
          <a:noFill/>
          <a:ln w="12700">
            <a:solidFill>
              <a:schemeClr val="accent3">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1518"/>
          </a:p>
        </p:txBody>
      </p:sp>
      <p:sp>
        <p:nvSpPr>
          <p:cNvPr id="18" name="Forma libre 11"/>
          <p:cNvSpPr/>
          <p:nvPr/>
        </p:nvSpPr>
        <p:spPr>
          <a:xfrm>
            <a:off x="8117060" y="2333773"/>
            <a:ext cx="489031" cy="401918"/>
          </a:xfrm>
          <a:custGeom>
            <a:avLst/>
            <a:gdLst>
              <a:gd name="connsiteX0" fmla="*/ 0 w 311885"/>
              <a:gd name="connsiteY0" fmla="*/ 204877 h 204877"/>
              <a:gd name="connsiteX1" fmla="*/ 75481 w 311885"/>
              <a:gd name="connsiteY1" fmla="*/ 170371 h 204877"/>
              <a:gd name="connsiteX2" fmla="*/ 150962 w 311885"/>
              <a:gd name="connsiteY2" fmla="*/ 163902 h 204877"/>
              <a:gd name="connsiteX3" fmla="*/ 142335 w 311885"/>
              <a:gd name="connsiteY3" fmla="*/ 101360 h 204877"/>
              <a:gd name="connsiteX4" fmla="*/ 243696 w 311885"/>
              <a:gd name="connsiteY4" fmla="*/ 97047 h 204877"/>
              <a:gd name="connsiteX5" fmla="*/ 239383 w 311885"/>
              <a:gd name="connsiteY5" fmla="*/ 73324 h 204877"/>
              <a:gd name="connsiteX6" fmla="*/ 273888 w 311885"/>
              <a:gd name="connsiteY6" fmla="*/ 71168 h 204877"/>
              <a:gd name="connsiteX7" fmla="*/ 269575 w 311885"/>
              <a:gd name="connsiteY7" fmla="*/ 38819 h 204877"/>
              <a:gd name="connsiteX8" fmla="*/ 310550 w 311885"/>
              <a:gd name="connsiteY8" fmla="*/ 32349 h 204877"/>
              <a:gd name="connsiteX9" fmla="*/ 299767 w 311885"/>
              <a:gd name="connsiteY9" fmla="*/ 0 h 204877"/>
              <a:gd name="connsiteX0" fmla="*/ 0 w 311885"/>
              <a:gd name="connsiteY0" fmla="*/ 204877 h 204877"/>
              <a:gd name="connsiteX1" fmla="*/ 75481 w 311885"/>
              <a:gd name="connsiteY1" fmla="*/ 170371 h 204877"/>
              <a:gd name="connsiteX2" fmla="*/ 150962 w 311885"/>
              <a:gd name="connsiteY2" fmla="*/ 163902 h 204877"/>
              <a:gd name="connsiteX3" fmla="*/ 142335 w 311885"/>
              <a:gd name="connsiteY3" fmla="*/ 101360 h 204877"/>
              <a:gd name="connsiteX4" fmla="*/ 243696 w 311885"/>
              <a:gd name="connsiteY4" fmla="*/ 97047 h 204877"/>
              <a:gd name="connsiteX5" fmla="*/ 239383 w 311885"/>
              <a:gd name="connsiteY5" fmla="*/ 73324 h 204877"/>
              <a:gd name="connsiteX6" fmla="*/ 273888 w 311885"/>
              <a:gd name="connsiteY6" fmla="*/ 71168 h 204877"/>
              <a:gd name="connsiteX7" fmla="*/ 269575 w 311885"/>
              <a:gd name="connsiteY7" fmla="*/ 38819 h 204877"/>
              <a:gd name="connsiteX8" fmla="*/ 310550 w 311885"/>
              <a:gd name="connsiteY8" fmla="*/ 32349 h 204877"/>
              <a:gd name="connsiteX9" fmla="*/ 299767 w 311885"/>
              <a:gd name="connsiteY9" fmla="*/ 0 h 204877"/>
              <a:gd name="connsiteX0" fmla="*/ 0 w 311885"/>
              <a:gd name="connsiteY0" fmla="*/ 204877 h 204877"/>
              <a:gd name="connsiteX1" fmla="*/ 75481 w 311885"/>
              <a:gd name="connsiteY1" fmla="*/ 170371 h 204877"/>
              <a:gd name="connsiteX2" fmla="*/ 150962 w 311885"/>
              <a:gd name="connsiteY2" fmla="*/ 163902 h 204877"/>
              <a:gd name="connsiteX3" fmla="*/ 142335 w 311885"/>
              <a:gd name="connsiteY3" fmla="*/ 101360 h 204877"/>
              <a:gd name="connsiteX4" fmla="*/ 243696 w 311885"/>
              <a:gd name="connsiteY4" fmla="*/ 97047 h 204877"/>
              <a:gd name="connsiteX5" fmla="*/ 239383 w 311885"/>
              <a:gd name="connsiteY5" fmla="*/ 73324 h 204877"/>
              <a:gd name="connsiteX6" fmla="*/ 273888 w 311885"/>
              <a:gd name="connsiteY6" fmla="*/ 71168 h 204877"/>
              <a:gd name="connsiteX7" fmla="*/ 269575 w 311885"/>
              <a:gd name="connsiteY7" fmla="*/ 38819 h 204877"/>
              <a:gd name="connsiteX8" fmla="*/ 310550 w 311885"/>
              <a:gd name="connsiteY8" fmla="*/ 32349 h 204877"/>
              <a:gd name="connsiteX9" fmla="*/ 299767 w 311885"/>
              <a:gd name="connsiteY9" fmla="*/ 0 h 204877"/>
              <a:gd name="connsiteX0" fmla="*/ 0 w 311885"/>
              <a:gd name="connsiteY0" fmla="*/ 204877 h 204877"/>
              <a:gd name="connsiteX1" fmla="*/ 75481 w 311885"/>
              <a:gd name="connsiteY1" fmla="*/ 170371 h 204877"/>
              <a:gd name="connsiteX2" fmla="*/ 150962 w 311885"/>
              <a:gd name="connsiteY2" fmla="*/ 163902 h 204877"/>
              <a:gd name="connsiteX3" fmla="*/ 142335 w 311885"/>
              <a:gd name="connsiteY3" fmla="*/ 101360 h 204877"/>
              <a:gd name="connsiteX4" fmla="*/ 243696 w 311885"/>
              <a:gd name="connsiteY4" fmla="*/ 97047 h 204877"/>
              <a:gd name="connsiteX5" fmla="*/ 239383 w 311885"/>
              <a:gd name="connsiteY5" fmla="*/ 73324 h 204877"/>
              <a:gd name="connsiteX6" fmla="*/ 273888 w 311885"/>
              <a:gd name="connsiteY6" fmla="*/ 71168 h 204877"/>
              <a:gd name="connsiteX7" fmla="*/ 269575 w 311885"/>
              <a:gd name="connsiteY7" fmla="*/ 38819 h 204877"/>
              <a:gd name="connsiteX8" fmla="*/ 310550 w 311885"/>
              <a:gd name="connsiteY8" fmla="*/ 32349 h 204877"/>
              <a:gd name="connsiteX9" fmla="*/ 299767 w 311885"/>
              <a:gd name="connsiteY9" fmla="*/ 0 h 204877"/>
              <a:gd name="connsiteX0" fmla="*/ 0 w 311885"/>
              <a:gd name="connsiteY0" fmla="*/ 204877 h 204877"/>
              <a:gd name="connsiteX1" fmla="*/ 75481 w 311885"/>
              <a:gd name="connsiteY1" fmla="*/ 170371 h 204877"/>
              <a:gd name="connsiteX2" fmla="*/ 150962 w 311885"/>
              <a:gd name="connsiteY2" fmla="*/ 163902 h 204877"/>
              <a:gd name="connsiteX3" fmla="*/ 142335 w 311885"/>
              <a:gd name="connsiteY3" fmla="*/ 101360 h 204877"/>
              <a:gd name="connsiteX4" fmla="*/ 243696 w 311885"/>
              <a:gd name="connsiteY4" fmla="*/ 97047 h 204877"/>
              <a:gd name="connsiteX5" fmla="*/ 239383 w 311885"/>
              <a:gd name="connsiteY5" fmla="*/ 73324 h 204877"/>
              <a:gd name="connsiteX6" fmla="*/ 273888 w 311885"/>
              <a:gd name="connsiteY6" fmla="*/ 71168 h 204877"/>
              <a:gd name="connsiteX7" fmla="*/ 269575 w 311885"/>
              <a:gd name="connsiteY7" fmla="*/ 38819 h 204877"/>
              <a:gd name="connsiteX8" fmla="*/ 310550 w 311885"/>
              <a:gd name="connsiteY8" fmla="*/ 32349 h 204877"/>
              <a:gd name="connsiteX9" fmla="*/ 299767 w 311885"/>
              <a:gd name="connsiteY9" fmla="*/ 0 h 204877"/>
              <a:gd name="connsiteX0" fmla="*/ 0 w 311885"/>
              <a:gd name="connsiteY0" fmla="*/ 204877 h 204877"/>
              <a:gd name="connsiteX1" fmla="*/ 75481 w 311885"/>
              <a:gd name="connsiteY1" fmla="*/ 170371 h 204877"/>
              <a:gd name="connsiteX2" fmla="*/ 150962 w 311885"/>
              <a:gd name="connsiteY2" fmla="*/ 163902 h 204877"/>
              <a:gd name="connsiteX3" fmla="*/ 142335 w 311885"/>
              <a:gd name="connsiteY3" fmla="*/ 101360 h 204877"/>
              <a:gd name="connsiteX4" fmla="*/ 243696 w 311885"/>
              <a:gd name="connsiteY4" fmla="*/ 97047 h 204877"/>
              <a:gd name="connsiteX5" fmla="*/ 239383 w 311885"/>
              <a:gd name="connsiteY5" fmla="*/ 73324 h 204877"/>
              <a:gd name="connsiteX6" fmla="*/ 273888 w 311885"/>
              <a:gd name="connsiteY6" fmla="*/ 71168 h 204877"/>
              <a:gd name="connsiteX7" fmla="*/ 269575 w 311885"/>
              <a:gd name="connsiteY7" fmla="*/ 38819 h 204877"/>
              <a:gd name="connsiteX8" fmla="*/ 310550 w 311885"/>
              <a:gd name="connsiteY8" fmla="*/ 32349 h 204877"/>
              <a:gd name="connsiteX9" fmla="*/ 299767 w 311885"/>
              <a:gd name="connsiteY9" fmla="*/ 0 h 204877"/>
              <a:gd name="connsiteX0" fmla="*/ 0 w 311885"/>
              <a:gd name="connsiteY0" fmla="*/ 204877 h 204877"/>
              <a:gd name="connsiteX1" fmla="*/ 75481 w 311885"/>
              <a:gd name="connsiteY1" fmla="*/ 170371 h 204877"/>
              <a:gd name="connsiteX2" fmla="*/ 150962 w 311885"/>
              <a:gd name="connsiteY2" fmla="*/ 163902 h 204877"/>
              <a:gd name="connsiteX3" fmla="*/ 142335 w 311885"/>
              <a:gd name="connsiteY3" fmla="*/ 101360 h 204877"/>
              <a:gd name="connsiteX4" fmla="*/ 243696 w 311885"/>
              <a:gd name="connsiteY4" fmla="*/ 97047 h 204877"/>
              <a:gd name="connsiteX5" fmla="*/ 239383 w 311885"/>
              <a:gd name="connsiteY5" fmla="*/ 73324 h 204877"/>
              <a:gd name="connsiteX6" fmla="*/ 273888 w 311885"/>
              <a:gd name="connsiteY6" fmla="*/ 71168 h 204877"/>
              <a:gd name="connsiteX7" fmla="*/ 269575 w 311885"/>
              <a:gd name="connsiteY7" fmla="*/ 38819 h 204877"/>
              <a:gd name="connsiteX8" fmla="*/ 310550 w 311885"/>
              <a:gd name="connsiteY8" fmla="*/ 32349 h 204877"/>
              <a:gd name="connsiteX9" fmla="*/ 299767 w 311885"/>
              <a:gd name="connsiteY9" fmla="*/ 0 h 204877"/>
              <a:gd name="connsiteX0" fmla="*/ 0 w 311885"/>
              <a:gd name="connsiteY0" fmla="*/ 204877 h 204877"/>
              <a:gd name="connsiteX1" fmla="*/ 75481 w 311885"/>
              <a:gd name="connsiteY1" fmla="*/ 170371 h 204877"/>
              <a:gd name="connsiteX2" fmla="*/ 150962 w 311885"/>
              <a:gd name="connsiteY2" fmla="*/ 163902 h 204877"/>
              <a:gd name="connsiteX3" fmla="*/ 142335 w 311885"/>
              <a:gd name="connsiteY3" fmla="*/ 101360 h 204877"/>
              <a:gd name="connsiteX4" fmla="*/ 243696 w 311885"/>
              <a:gd name="connsiteY4" fmla="*/ 97047 h 204877"/>
              <a:gd name="connsiteX5" fmla="*/ 239383 w 311885"/>
              <a:gd name="connsiteY5" fmla="*/ 73324 h 204877"/>
              <a:gd name="connsiteX6" fmla="*/ 273888 w 311885"/>
              <a:gd name="connsiteY6" fmla="*/ 71168 h 204877"/>
              <a:gd name="connsiteX7" fmla="*/ 269575 w 311885"/>
              <a:gd name="connsiteY7" fmla="*/ 38819 h 204877"/>
              <a:gd name="connsiteX8" fmla="*/ 310550 w 311885"/>
              <a:gd name="connsiteY8" fmla="*/ 32349 h 204877"/>
              <a:gd name="connsiteX9" fmla="*/ 299767 w 311885"/>
              <a:gd name="connsiteY9" fmla="*/ 0 h 204877"/>
              <a:gd name="connsiteX0" fmla="*/ 0 w 311885"/>
              <a:gd name="connsiteY0" fmla="*/ 204877 h 204877"/>
              <a:gd name="connsiteX1" fmla="*/ 75481 w 311885"/>
              <a:gd name="connsiteY1" fmla="*/ 170371 h 204877"/>
              <a:gd name="connsiteX2" fmla="*/ 150962 w 311885"/>
              <a:gd name="connsiteY2" fmla="*/ 163902 h 204877"/>
              <a:gd name="connsiteX3" fmla="*/ 142335 w 311885"/>
              <a:gd name="connsiteY3" fmla="*/ 101360 h 204877"/>
              <a:gd name="connsiteX4" fmla="*/ 243696 w 311885"/>
              <a:gd name="connsiteY4" fmla="*/ 97047 h 204877"/>
              <a:gd name="connsiteX5" fmla="*/ 239383 w 311885"/>
              <a:gd name="connsiteY5" fmla="*/ 73324 h 204877"/>
              <a:gd name="connsiteX6" fmla="*/ 273888 w 311885"/>
              <a:gd name="connsiteY6" fmla="*/ 71168 h 204877"/>
              <a:gd name="connsiteX7" fmla="*/ 269575 w 311885"/>
              <a:gd name="connsiteY7" fmla="*/ 38819 h 204877"/>
              <a:gd name="connsiteX8" fmla="*/ 310550 w 311885"/>
              <a:gd name="connsiteY8" fmla="*/ 32349 h 204877"/>
              <a:gd name="connsiteX9" fmla="*/ 299767 w 311885"/>
              <a:gd name="connsiteY9" fmla="*/ 0 h 204877"/>
              <a:gd name="connsiteX0" fmla="*/ 7263 w 319148"/>
              <a:gd name="connsiteY0" fmla="*/ 204877 h 204877"/>
              <a:gd name="connsiteX1" fmla="*/ 7263 w 319148"/>
              <a:gd name="connsiteY1" fmla="*/ 176841 h 204877"/>
              <a:gd name="connsiteX2" fmla="*/ 158225 w 319148"/>
              <a:gd name="connsiteY2" fmla="*/ 163902 h 204877"/>
              <a:gd name="connsiteX3" fmla="*/ 149598 w 319148"/>
              <a:gd name="connsiteY3" fmla="*/ 101360 h 204877"/>
              <a:gd name="connsiteX4" fmla="*/ 250959 w 319148"/>
              <a:gd name="connsiteY4" fmla="*/ 97047 h 204877"/>
              <a:gd name="connsiteX5" fmla="*/ 246646 w 319148"/>
              <a:gd name="connsiteY5" fmla="*/ 73324 h 204877"/>
              <a:gd name="connsiteX6" fmla="*/ 281151 w 319148"/>
              <a:gd name="connsiteY6" fmla="*/ 71168 h 204877"/>
              <a:gd name="connsiteX7" fmla="*/ 276838 w 319148"/>
              <a:gd name="connsiteY7" fmla="*/ 38819 h 204877"/>
              <a:gd name="connsiteX8" fmla="*/ 317813 w 319148"/>
              <a:gd name="connsiteY8" fmla="*/ 32349 h 204877"/>
              <a:gd name="connsiteX9" fmla="*/ 307030 w 319148"/>
              <a:gd name="connsiteY9" fmla="*/ 0 h 204877"/>
              <a:gd name="connsiteX0" fmla="*/ 7263 w 319148"/>
              <a:gd name="connsiteY0" fmla="*/ 204877 h 204877"/>
              <a:gd name="connsiteX1" fmla="*/ 7263 w 319148"/>
              <a:gd name="connsiteY1" fmla="*/ 176841 h 204877"/>
              <a:gd name="connsiteX2" fmla="*/ 158225 w 319148"/>
              <a:gd name="connsiteY2" fmla="*/ 163902 h 204877"/>
              <a:gd name="connsiteX3" fmla="*/ 149598 w 319148"/>
              <a:gd name="connsiteY3" fmla="*/ 101360 h 204877"/>
              <a:gd name="connsiteX4" fmla="*/ 250959 w 319148"/>
              <a:gd name="connsiteY4" fmla="*/ 97047 h 204877"/>
              <a:gd name="connsiteX5" fmla="*/ 246646 w 319148"/>
              <a:gd name="connsiteY5" fmla="*/ 73324 h 204877"/>
              <a:gd name="connsiteX6" fmla="*/ 281151 w 319148"/>
              <a:gd name="connsiteY6" fmla="*/ 71168 h 204877"/>
              <a:gd name="connsiteX7" fmla="*/ 276838 w 319148"/>
              <a:gd name="connsiteY7" fmla="*/ 38819 h 204877"/>
              <a:gd name="connsiteX8" fmla="*/ 317813 w 319148"/>
              <a:gd name="connsiteY8" fmla="*/ 32349 h 204877"/>
              <a:gd name="connsiteX9" fmla="*/ 307030 w 319148"/>
              <a:gd name="connsiteY9" fmla="*/ 0 h 204877"/>
              <a:gd name="connsiteX0" fmla="*/ 7263 w 319148"/>
              <a:gd name="connsiteY0" fmla="*/ 204877 h 204877"/>
              <a:gd name="connsiteX1" fmla="*/ 7263 w 319148"/>
              <a:gd name="connsiteY1" fmla="*/ 176841 h 204877"/>
              <a:gd name="connsiteX2" fmla="*/ 158225 w 319148"/>
              <a:gd name="connsiteY2" fmla="*/ 163902 h 204877"/>
              <a:gd name="connsiteX3" fmla="*/ 149598 w 319148"/>
              <a:gd name="connsiteY3" fmla="*/ 101360 h 204877"/>
              <a:gd name="connsiteX4" fmla="*/ 250959 w 319148"/>
              <a:gd name="connsiteY4" fmla="*/ 97047 h 204877"/>
              <a:gd name="connsiteX5" fmla="*/ 246646 w 319148"/>
              <a:gd name="connsiteY5" fmla="*/ 73324 h 204877"/>
              <a:gd name="connsiteX6" fmla="*/ 281151 w 319148"/>
              <a:gd name="connsiteY6" fmla="*/ 71168 h 204877"/>
              <a:gd name="connsiteX7" fmla="*/ 276838 w 319148"/>
              <a:gd name="connsiteY7" fmla="*/ 38819 h 204877"/>
              <a:gd name="connsiteX8" fmla="*/ 317813 w 319148"/>
              <a:gd name="connsiteY8" fmla="*/ 32349 h 204877"/>
              <a:gd name="connsiteX9" fmla="*/ 307030 w 319148"/>
              <a:gd name="connsiteY9" fmla="*/ 0 h 204877"/>
              <a:gd name="connsiteX0" fmla="*/ 0 w 311885"/>
              <a:gd name="connsiteY0" fmla="*/ 204877 h 204877"/>
              <a:gd name="connsiteX1" fmla="*/ 0 w 311885"/>
              <a:gd name="connsiteY1" fmla="*/ 176841 h 204877"/>
              <a:gd name="connsiteX2" fmla="*/ 150962 w 311885"/>
              <a:gd name="connsiteY2" fmla="*/ 163902 h 204877"/>
              <a:gd name="connsiteX3" fmla="*/ 142335 w 311885"/>
              <a:gd name="connsiteY3" fmla="*/ 101360 h 204877"/>
              <a:gd name="connsiteX4" fmla="*/ 243696 w 311885"/>
              <a:gd name="connsiteY4" fmla="*/ 97047 h 204877"/>
              <a:gd name="connsiteX5" fmla="*/ 239383 w 311885"/>
              <a:gd name="connsiteY5" fmla="*/ 73324 h 204877"/>
              <a:gd name="connsiteX6" fmla="*/ 273888 w 311885"/>
              <a:gd name="connsiteY6" fmla="*/ 71168 h 204877"/>
              <a:gd name="connsiteX7" fmla="*/ 269575 w 311885"/>
              <a:gd name="connsiteY7" fmla="*/ 38819 h 204877"/>
              <a:gd name="connsiteX8" fmla="*/ 310550 w 311885"/>
              <a:gd name="connsiteY8" fmla="*/ 32349 h 204877"/>
              <a:gd name="connsiteX9" fmla="*/ 299767 w 311885"/>
              <a:gd name="connsiteY9" fmla="*/ 0 h 204877"/>
              <a:gd name="connsiteX0" fmla="*/ 0 w 311885"/>
              <a:gd name="connsiteY0" fmla="*/ 176841 h 176841"/>
              <a:gd name="connsiteX1" fmla="*/ 150962 w 311885"/>
              <a:gd name="connsiteY1" fmla="*/ 163902 h 176841"/>
              <a:gd name="connsiteX2" fmla="*/ 142335 w 311885"/>
              <a:gd name="connsiteY2" fmla="*/ 101360 h 176841"/>
              <a:gd name="connsiteX3" fmla="*/ 243696 w 311885"/>
              <a:gd name="connsiteY3" fmla="*/ 97047 h 176841"/>
              <a:gd name="connsiteX4" fmla="*/ 239383 w 311885"/>
              <a:gd name="connsiteY4" fmla="*/ 73324 h 176841"/>
              <a:gd name="connsiteX5" fmla="*/ 273888 w 311885"/>
              <a:gd name="connsiteY5" fmla="*/ 71168 h 176841"/>
              <a:gd name="connsiteX6" fmla="*/ 269575 w 311885"/>
              <a:gd name="connsiteY6" fmla="*/ 38819 h 176841"/>
              <a:gd name="connsiteX7" fmla="*/ 310550 w 311885"/>
              <a:gd name="connsiteY7" fmla="*/ 32349 h 176841"/>
              <a:gd name="connsiteX8" fmla="*/ 299767 w 311885"/>
              <a:gd name="connsiteY8" fmla="*/ 0 h 176841"/>
              <a:gd name="connsiteX0" fmla="*/ 0 w 311885"/>
              <a:gd name="connsiteY0" fmla="*/ 176841 h 180692"/>
              <a:gd name="connsiteX1" fmla="*/ 6737 w 311885"/>
              <a:gd name="connsiteY1" fmla="*/ 180692 h 180692"/>
              <a:gd name="connsiteX2" fmla="*/ 150962 w 311885"/>
              <a:gd name="connsiteY2" fmla="*/ 163902 h 180692"/>
              <a:gd name="connsiteX3" fmla="*/ 142335 w 311885"/>
              <a:gd name="connsiteY3" fmla="*/ 101360 h 180692"/>
              <a:gd name="connsiteX4" fmla="*/ 243696 w 311885"/>
              <a:gd name="connsiteY4" fmla="*/ 97047 h 180692"/>
              <a:gd name="connsiteX5" fmla="*/ 239383 w 311885"/>
              <a:gd name="connsiteY5" fmla="*/ 73324 h 180692"/>
              <a:gd name="connsiteX6" fmla="*/ 273888 w 311885"/>
              <a:gd name="connsiteY6" fmla="*/ 71168 h 180692"/>
              <a:gd name="connsiteX7" fmla="*/ 269575 w 311885"/>
              <a:gd name="connsiteY7" fmla="*/ 38819 h 180692"/>
              <a:gd name="connsiteX8" fmla="*/ 310550 w 311885"/>
              <a:gd name="connsiteY8" fmla="*/ 32349 h 180692"/>
              <a:gd name="connsiteX9" fmla="*/ 299767 w 311885"/>
              <a:gd name="connsiteY9" fmla="*/ 0 h 180692"/>
              <a:gd name="connsiteX0" fmla="*/ 0 w 311885"/>
              <a:gd name="connsiteY0" fmla="*/ 176841 h 225980"/>
              <a:gd name="connsiteX1" fmla="*/ 6737 w 311885"/>
              <a:gd name="connsiteY1" fmla="*/ 225980 h 225980"/>
              <a:gd name="connsiteX2" fmla="*/ 150962 w 311885"/>
              <a:gd name="connsiteY2" fmla="*/ 163902 h 225980"/>
              <a:gd name="connsiteX3" fmla="*/ 142335 w 311885"/>
              <a:gd name="connsiteY3" fmla="*/ 101360 h 225980"/>
              <a:gd name="connsiteX4" fmla="*/ 243696 w 311885"/>
              <a:gd name="connsiteY4" fmla="*/ 97047 h 225980"/>
              <a:gd name="connsiteX5" fmla="*/ 239383 w 311885"/>
              <a:gd name="connsiteY5" fmla="*/ 73324 h 225980"/>
              <a:gd name="connsiteX6" fmla="*/ 273888 w 311885"/>
              <a:gd name="connsiteY6" fmla="*/ 71168 h 225980"/>
              <a:gd name="connsiteX7" fmla="*/ 269575 w 311885"/>
              <a:gd name="connsiteY7" fmla="*/ 38819 h 225980"/>
              <a:gd name="connsiteX8" fmla="*/ 310550 w 311885"/>
              <a:gd name="connsiteY8" fmla="*/ 32349 h 225980"/>
              <a:gd name="connsiteX9" fmla="*/ 299767 w 311885"/>
              <a:gd name="connsiteY9" fmla="*/ 0 h 225980"/>
              <a:gd name="connsiteX0" fmla="*/ 0 w 307572"/>
              <a:gd name="connsiteY0" fmla="*/ 284671 h 284671"/>
              <a:gd name="connsiteX1" fmla="*/ 2424 w 307572"/>
              <a:gd name="connsiteY1" fmla="*/ 225980 h 284671"/>
              <a:gd name="connsiteX2" fmla="*/ 146649 w 307572"/>
              <a:gd name="connsiteY2" fmla="*/ 163902 h 284671"/>
              <a:gd name="connsiteX3" fmla="*/ 138022 w 307572"/>
              <a:gd name="connsiteY3" fmla="*/ 101360 h 284671"/>
              <a:gd name="connsiteX4" fmla="*/ 239383 w 307572"/>
              <a:gd name="connsiteY4" fmla="*/ 97047 h 284671"/>
              <a:gd name="connsiteX5" fmla="*/ 235070 w 307572"/>
              <a:gd name="connsiteY5" fmla="*/ 73324 h 284671"/>
              <a:gd name="connsiteX6" fmla="*/ 269575 w 307572"/>
              <a:gd name="connsiteY6" fmla="*/ 71168 h 284671"/>
              <a:gd name="connsiteX7" fmla="*/ 265262 w 307572"/>
              <a:gd name="connsiteY7" fmla="*/ 38819 h 284671"/>
              <a:gd name="connsiteX8" fmla="*/ 306237 w 307572"/>
              <a:gd name="connsiteY8" fmla="*/ 32349 h 284671"/>
              <a:gd name="connsiteX9" fmla="*/ 295454 w 307572"/>
              <a:gd name="connsiteY9" fmla="*/ 0 h 284671"/>
              <a:gd name="connsiteX0" fmla="*/ 8359 w 315931"/>
              <a:gd name="connsiteY0" fmla="*/ 284671 h 284671"/>
              <a:gd name="connsiteX1" fmla="*/ 0 w 315931"/>
              <a:gd name="connsiteY1" fmla="*/ 182848 h 284671"/>
              <a:gd name="connsiteX2" fmla="*/ 155008 w 315931"/>
              <a:gd name="connsiteY2" fmla="*/ 163902 h 284671"/>
              <a:gd name="connsiteX3" fmla="*/ 146381 w 315931"/>
              <a:gd name="connsiteY3" fmla="*/ 101360 h 284671"/>
              <a:gd name="connsiteX4" fmla="*/ 247742 w 315931"/>
              <a:gd name="connsiteY4" fmla="*/ 97047 h 284671"/>
              <a:gd name="connsiteX5" fmla="*/ 243429 w 315931"/>
              <a:gd name="connsiteY5" fmla="*/ 73324 h 284671"/>
              <a:gd name="connsiteX6" fmla="*/ 277934 w 315931"/>
              <a:gd name="connsiteY6" fmla="*/ 71168 h 284671"/>
              <a:gd name="connsiteX7" fmla="*/ 273621 w 315931"/>
              <a:gd name="connsiteY7" fmla="*/ 38819 h 284671"/>
              <a:gd name="connsiteX8" fmla="*/ 314596 w 315931"/>
              <a:gd name="connsiteY8" fmla="*/ 32349 h 284671"/>
              <a:gd name="connsiteX9" fmla="*/ 303813 w 315931"/>
              <a:gd name="connsiteY9" fmla="*/ 0 h 284671"/>
              <a:gd name="connsiteX0" fmla="*/ 6203 w 315931"/>
              <a:gd name="connsiteY0" fmla="*/ 252322 h 252322"/>
              <a:gd name="connsiteX1" fmla="*/ 0 w 315931"/>
              <a:gd name="connsiteY1" fmla="*/ 182848 h 252322"/>
              <a:gd name="connsiteX2" fmla="*/ 155008 w 315931"/>
              <a:gd name="connsiteY2" fmla="*/ 163902 h 252322"/>
              <a:gd name="connsiteX3" fmla="*/ 146381 w 315931"/>
              <a:gd name="connsiteY3" fmla="*/ 101360 h 252322"/>
              <a:gd name="connsiteX4" fmla="*/ 247742 w 315931"/>
              <a:gd name="connsiteY4" fmla="*/ 97047 h 252322"/>
              <a:gd name="connsiteX5" fmla="*/ 243429 w 315931"/>
              <a:gd name="connsiteY5" fmla="*/ 73324 h 252322"/>
              <a:gd name="connsiteX6" fmla="*/ 277934 w 315931"/>
              <a:gd name="connsiteY6" fmla="*/ 71168 h 252322"/>
              <a:gd name="connsiteX7" fmla="*/ 273621 w 315931"/>
              <a:gd name="connsiteY7" fmla="*/ 38819 h 252322"/>
              <a:gd name="connsiteX8" fmla="*/ 314596 w 315931"/>
              <a:gd name="connsiteY8" fmla="*/ 32349 h 252322"/>
              <a:gd name="connsiteX9" fmla="*/ 303813 w 315931"/>
              <a:gd name="connsiteY9" fmla="*/ 0 h 252322"/>
              <a:gd name="connsiteX0" fmla="*/ 8359 w 315931"/>
              <a:gd name="connsiteY0" fmla="*/ 222129 h 222129"/>
              <a:gd name="connsiteX1" fmla="*/ 0 w 315931"/>
              <a:gd name="connsiteY1" fmla="*/ 182848 h 222129"/>
              <a:gd name="connsiteX2" fmla="*/ 155008 w 315931"/>
              <a:gd name="connsiteY2" fmla="*/ 163902 h 222129"/>
              <a:gd name="connsiteX3" fmla="*/ 146381 w 315931"/>
              <a:gd name="connsiteY3" fmla="*/ 101360 h 222129"/>
              <a:gd name="connsiteX4" fmla="*/ 247742 w 315931"/>
              <a:gd name="connsiteY4" fmla="*/ 97047 h 222129"/>
              <a:gd name="connsiteX5" fmla="*/ 243429 w 315931"/>
              <a:gd name="connsiteY5" fmla="*/ 73324 h 222129"/>
              <a:gd name="connsiteX6" fmla="*/ 277934 w 315931"/>
              <a:gd name="connsiteY6" fmla="*/ 71168 h 222129"/>
              <a:gd name="connsiteX7" fmla="*/ 273621 w 315931"/>
              <a:gd name="connsiteY7" fmla="*/ 38819 h 222129"/>
              <a:gd name="connsiteX8" fmla="*/ 314596 w 315931"/>
              <a:gd name="connsiteY8" fmla="*/ 32349 h 222129"/>
              <a:gd name="connsiteX9" fmla="*/ 303813 w 315931"/>
              <a:gd name="connsiteY9" fmla="*/ 0 h 222129"/>
              <a:gd name="connsiteX0" fmla="*/ 0 w 307572"/>
              <a:gd name="connsiteY0" fmla="*/ 222129 h 222129"/>
              <a:gd name="connsiteX1" fmla="*/ 267 w 307572"/>
              <a:gd name="connsiteY1" fmla="*/ 172065 h 222129"/>
              <a:gd name="connsiteX2" fmla="*/ 146649 w 307572"/>
              <a:gd name="connsiteY2" fmla="*/ 163902 h 222129"/>
              <a:gd name="connsiteX3" fmla="*/ 138022 w 307572"/>
              <a:gd name="connsiteY3" fmla="*/ 101360 h 222129"/>
              <a:gd name="connsiteX4" fmla="*/ 239383 w 307572"/>
              <a:gd name="connsiteY4" fmla="*/ 97047 h 222129"/>
              <a:gd name="connsiteX5" fmla="*/ 235070 w 307572"/>
              <a:gd name="connsiteY5" fmla="*/ 73324 h 222129"/>
              <a:gd name="connsiteX6" fmla="*/ 269575 w 307572"/>
              <a:gd name="connsiteY6" fmla="*/ 71168 h 222129"/>
              <a:gd name="connsiteX7" fmla="*/ 265262 w 307572"/>
              <a:gd name="connsiteY7" fmla="*/ 38819 h 222129"/>
              <a:gd name="connsiteX8" fmla="*/ 306237 w 307572"/>
              <a:gd name="connsiteY8" fmla="*/ 32349 h 222129"/>
              <a:gd name="connsiteX9" fmla="*/ 295454 w 307572"/>
              <a:gd name="connsiteY9" fmla="*/ 0 h 222129"/>
              <a:gd name="connsiteX0" fmla="*/ 0 w 307572"/>
              <a:gd name="connsiteY0" fmla="*/ 222129 h 222129"/>
              <a:gd name="connsiteX1" fmla="*/ 267 w 307572"/>
              <a:gd name="connsiteY1" fmla="*/ 172065 h 222129"/>
              <a:gd name="connsiteX2" fmla="*/ 153119 w 307572"/>
              <a:gd name="connsiteY2" fmla="*/ 166059 h 222129"/>
              <a:gd name="connsiteX3" fmla="*/ 138022 w 307572"/>
              <a:gd name="connsiteY3" fmla="*/ 101360 h 222129"/>
              <a:gd name="connsiteX4" fmla="*/ 239383 w 307572"/>
              <a:gd name="connsiteY4" fmla="*/ 97047 h 222129"/>
              <a:gd name="connsiteX5" fmla="*/ 235070 w 307572"/>
              <a:gd name="connsiteY5" fmla="*/ 73324 h 222129"/>
              <a:gd name="connsiteX6" fmla="*/ 269575 w 307572"/>
              <a:gd name="connsiteY6" fmla="*/ 71168 h 222129"/>
              <a:gd name="connsiteX7" fmla="*/ 265262 w 307572"/>
              <a:gd name="connsiteY7" fmla="*/ 38819 h 222129"/>
              <a:gd name="connsiteX8" fmla="*/ 306237 w 307572"/>
              <a:gd name="connsiteY8" fmla="*/ 32349 h 222129"/>
              <a:gd name="connsiteX9" fmla="*/ 295454 w 307572"/>
              <a:gd name="connsiteY9" fmla="*/ 0 h 222129"/>
              <a:gd name="connsiteX0" fmla="*/ 0 w 307572"/>
              <a:gd name="connsiteY0" fmla="*/ 222129 h 222129"/>
              <a:gd name="connsiteX1" fmla="*/ 267 w 307572"/>
              <a:gd name="connsiteY1" fmla="*/ 172065 h 222129"/>
              <a:gd name="connsiteX2" fmla="*/ 153119 w 307572"/>
              <a:gd name="connsiteY2" fmla="*/ 166059 h 222129"/>
              <a:gd name="connsiteX3" fmla="*/ 153118 w 307572"/>
              <a:gd name="connsiteY3" fmla="*/ 105673 h 222129"/>
              <a:gd name="connsiteX4" fmla="*/ 239383 w 307572"/>
              <a:gd name="connsiteY4" fmla="*/ 97047 h 222129"/>
              <a:gd name="connsiteX5" fmla="*/ 235070 w 307572"/>
              <a:gd name="connsiteY5" fmla="*/ 73324 h 222129"/>
              <a:gd name="connsiteX6" fmla="*/ 269575 w 307572"/>
              <a:gd name="connsiteY6" fmla="*/ 71168 h 222129"/>
              <a:gd name="connsiteX7" fmla="*/ 265262 w 307572"/>
              <a:gd name="connsiteY7" fmla="*/ 38819 h 222129"/>
              <a:gd name="connsiteX8" fmla="*/ 306237 w 307572"/>
              <a:gd name="connsiteY8" fmla="*/ 32349 h 222129"/>
              <a:gd name="connsiteX9" fmla="*/ 295454 w 307572"/>
              <a:gd name="connsiteY9" fmla="*/ 0 h 222129"/>
              <a:gd name="connsiteX0" fmla="*/ 0 w 307572"/>
              <a:gd name="connsiteY0" fmla="*/ 222129 h 222129"/>
              <a:gd name="connsiteX1" fmla="*/ 267 w 307572"/>
              <a:gd name="connsiteY1" fmla="*/ 172065 h 222129"/>
              <a:gd name="connsiteX2" fmla="*/ 153119 w 307572"/>
              <a:gd name="connsiteY2" fmla="*/ 166059 h 222129"/>
              <a:gd name="connsiteX3" fmla="*/ 153118 w 307572"/>
              <a:gd name="connsiteY3" fmla="*/ 105673 h 222129"/>
              <a:gd name="connsiteX4" fmla="*/ 239383 w 307572"/>
              <a:gd name="connsiteY4" fmla="*/ 97047 h 222129"/>
              <a:gd name="connsiteX5" fmla="*/ 235070 w 307572"/>
              <a:gd name="connsiteY5" fmla="*/ 73324 h 222129"/>
              <a:gd name="connsiteX6" fmla="*/ 269575 w 307572"/>
              <a:gd name="connsiteY6" fmla="*/ 71168 h 222129"/>
              <a:gd name="connsiteX7" fmla="*/ 265262 w 307572"/>
              <a:gd name="connsiteY7" fmla="*/ 38819 h 222129"/>
              <a:gd name="connsiteX8" fmla="*/ 306237 w 307572"/>
              <a:gd name="connsiteY8" fmla="*/ 32349 h 222129"/>
              <a:gd name="connsiteX9" fmla="*/ 295454 w 307572"/>
              <a:gd name="connsiteY9" fmla="*/ 0 h 222129"/>
              <a:gd name="connsiteX0" fmla="*/ 0 w 307572"/>
              <a:gd name="connsiteY0" fmla="*/ 222129 h 222129"/>
              <a:gd name="connsiteX1" fmla="*/ 267 w 307572"/>
              <a:gd name="connsiteY1" fmla="*/ 172065 h 222129"/>
              <a:gd name="connsiteX2" fmla="*/ 166059 w 307572"/>
              <a:gd name="connsiteY2" fmla="*/ 172529 h 222129"/>
              <a:gd name="connsiteX3" fmla="*/ 153118 w 307572"/>
              <a:gd name="connsiteY3" fmla="*/ 105673 h 222129"/>
              <a:gd name="connsiteX4" fmla="*/ 239383 w 307572"/>
              <a:gd name="connsiteY4" fmla="*/ 97047 h 222129"/>
              <a:gd name="connsiteX5" fmla="*/ 235070 w 307572"/>
              <a:gd name="connsiteY5" fmla="*/ 73324 h 222129"/>
              <a:gd name="connsiteX6" fmla="*/ 269575 w 307572"/>
              <a:gd name="connsiteY6" fmla="*/ 71168 h 222129"/>
              <a:gd name="connsiteX7" fmla="*/ 265262 w 307572"/>
              <a:gd name="connsiteY7" fmla="*/ 38819 h 222129"/>
              <a:gd name="connsiteX8" fmla="*/ 306237 w 307572"/>
              <a:gd name="connsiteY8" fmla="*/ 32349 h 222129"/>
              <a:gd name="connsiteX9" fmla="*/ 295454 w 307572"/>
              <a:gd name="connsiteY9" fmla="*/ 0 h 222129"/>
              <a:gd name="connsiteX0" fmla="*/ 0 w 307572"/>
              <a:gd name="connsiteY0" fmla="*/ 222129 h 222129"/>
              <a:gd name="connsiteX1" fmla="*/ 267 w 307572"/>
              <a:gd name="connsiteY1" fmla="*/ 172065 h 222129"/>
              <a:gd name="connsiteX2" fmla="*/ 157432 w 307572"/>
              <a:gd name="connsiteY2" fmla="*/ 166059 h 222129"/>
              <a:gd name="connsiteX3" fmla="*/ 153118 w 307572"/>
              <a:gd name="connsiteY3" fmla="*/ 105673 h 222129"/>
              <a:gd name="connsiteX4" fmla="*/ 239383 w 307572"/>
              <a:gd name="connsiteY4" fmla="*/ 97047 h 222129"/>
              <a:gd name="connsiteX5" fmla="*/ 235070 w 307572"/>
              <a:gd name="connsiteY5" fmla="*/ 73324 h 222129"/>
              <a:gd name="connsiteX6" fmla="*/ 269575 w 307572"/>
              <a:gd name="connsiteY6" fmla="*/ 71168 h 222129"/>
              <a:gd name="connsiteX7" fmla="*/ 265262 w 307572"/>
              <a:gd name="connsiteY7" fmla="*/ 38819 h 222129"/>
              <a:gd name="connsiteX8" fmla="*/ 306237 w 307572"/>
              <a:gd name="connsiteY8" fmla="*/ 32349 h 222129"/>
              <a:gd name="connsiteX9" fmla="*/ 295454 w 307572"/>
              <a:gd name="connsiteY9" fmla="*/ 0 h 222129"/>
              <a:gd name="connsiteX0" fmla="*/ 0 w 307572"/>
              <a:gd name="connsiteY0" fmla="*/ 222129 h 222129"/>
              <a:gd name="connsiteX1" fmla="*/ 267 w 307572"/>
              <a:gd name="connsiteY1" fmla="*/ 172065 h 222129"/>
              <a:gd name="connsiteX2" fmla="*/ 157432 w 307572"/>
              <a:gd name="connsiteY2" fmla="*/ 166059 h 222129"/>
              <a:gd name="connsiteX3" fmla="*/ 153118 w 307572"/>
              <a:gd name="connsiteY3" fmla="*/ 105673 h 222129"/>
              <a:gd name="connsiteX4" fmla="*/ 239383 w 307572"/>
              <a:gd name="connsiteY4" fmla="*/ 97047 h 222129"/>
              <a:gd name="connsiteX5" fmla="*/ 235070 w 307572"/>
              <a:gd name="connsiteY5" fmla="*/ 73324 h 222129"/>
              <a:gd name="connsiteX6" fmla="*/ 269575 w 307572"/>
              <a:gd name="connsiteY6" fmla="*/ 71168 h 222129"/>
              <a:gd name="connsiteX7" fmla="*/ 265262 w 307572"/>
              <a:gd name="connsiteY7" fmla="*/ 38819 h 222129"/>
              <a:gd name="connsiteX8" fmla="*/ 306237 w 307572"/>
              <a:gd name="connsiteY8" fmla="*/ 32349 h 222129"/>
              <a:gd name="connsiteX9" fmla="*/ 295454 w 307572"/>
              <a:gd name="connsiteY9" fmla="*/ 0 h 222129"/>
              <a:gd name="connsiteX0" fmla="*/ 0 w 307572"/>
              <a:gd name="connsiteY0" fmla="*/ 222129 h 222129"/>
              <a:gd name="connsiteX1" fmla="*/ 267 w 307572"/>
              <a:gd name="connsiteY1" fmla="*/ 172065 h 222129"/>
              <a:gd name="connsiteX2" fmla="*/ 157432 w 307572"/>
              <a:gd name="connsiteY2" fmla="*/ 166059 h 222129"/>
              <a:gd name="connsiteX3" fmla="*/ 153118 w 307572"/>
              <a:gd name="connsiteY3" fmla="*/ 105673 h 222129"/>
              <a:gd name="connsiteX4" fmla="*/ 239383 w 307572"/>
              <a:gd name="connsiteY4" fmla="*/ 103517 h 222129"/>
              <a:gd name="connsiteX5" fmla="*/ 235070 w 307572"/>
              <a:gd name="connsiteY5" fmla="*/ 73324 h 222129"/>
              <a:gd name="connsiteX6" fmla="*/ 269575 w 307572"/>
              <a:gd name="connsiteY6" fmla="*/ 71168 h 222129"/>
              <a:gd name="connsiteX7" fmla="*/ 265262 w 307572"/>
              <a:gd name="connsiteY7" fmla="*/ 38819 h 222129"/>
              <a:gd name="connsiteX8" fmla="*/ 306237 w 307572"/>
              <a:gd name="connsiteY8" fmla="*/ 32349 h 222129"/>
              <a:gd name="connsiteX9" fmla="*/ 295454 w 307572"/>
              <a:gd name="connsiteY9" fmla="*/ 0 h 222129"/>
              <a:gd name="connsiteX0" fmla="*/ 0 w 307572"/>
              <a:gd name="connsiteY0" fmla="*/ 222129 h 222129"/>
              <a:gd name="connsiteX1" fmla="*/ 267 w 307572"/>
              <a:gd name="connsiteY1" fmla="*/ 172065 h 222129"/>
              <a:gd name="connsiteX2" fmla="*/ 157432 w 307572"/>
              <a:gd name="connsiteY2" fmla="*/ 166059 h 222129"/>
              <a:gd name="connsiteX3" fmla="*/ 153118 w 307572"/>
              <a:gd name="connsiteY3" fmla="*/ 105673 h 222129"/>
              <a:gd name="connsiteX4" fmla="*/ 239383 w 307572"/>
              <a:gd name="connsiteY4" fmla="*/ 103517 h 222129"/>
              <a:gd name="connsiteX5" fmla="*/ 235070 w 307572"/>
              <a:gd name="connsiteY5" fmla="*/ 73324 h 222129"/>
              <a:gd name="connsiteX6" fmla="*/ 269575 w 307572"/>
              <a:gd name="connsiteY6" fmla="*/ 71168 h 222129"/>
              <a:gd name="connsiteX7" fmla="*/ 265262 w 307572"/>
              <a:gd name="connsiteY7" fmla="*/ 38819 h 222129"/>
              <a:gd name="connsiteX8" fmla="*/ 306237 w 307572"/>
              <a:gd name="connsiteY8" fmla="*/ 32349 h 222129"/>
              <a:gd name="connsiteX9" fmla="*/ 295454 w 307572"/>
              <a:gd name="connsiteY9" fmla="*/ 0 h 222129"/>
              <a:gd name="connsiteX0" fmla="*/ 0 w 307572"/>
              <a:gd name="connsiteY0" fmla="*/ 222129 h 222129"/>
              <a:gd name="connsiteX1" fmla="*/ 267 w 307572"/>
              <a:gd name="connsiteY1" fmla="*/ 172065 h 222129"/>
              <a:gd name="connsiteX2" fmla="*/ 157432 w 307572"/>
              <a:gd name="connsiteY2" fmla="*/ 166059 h 222129"/>
              <a:gd name="connsiteX3" fmla="*/ 153118 w 307572"/>
              <a:gd name="connsiteY3" fmla="*/ 105673 h 222129"/>
              <a:gd name="connsiteX4" fmla="*/ 239383 w 307572"/>
              <a:gd name="connsiteY4" fmla="*/ 103517 h 222129"/>
              <a:gd name="connsiteX5" fmla="*/ 241540 w 307572"/>
              <a:gd name="connsiteY5" fmla="*/ 66854 h 222129"/>
              <a:gd name="connsiteX6" fmla="*/ 269575 w 307572"/>
              <a:gd name="connsiteY6" fmla="*/ 71168 h 222129"/>
              <a:gd name="connsiteX7" fmla="*/ 265262 w 307572"/>
              <a:gd name="connsiteY7" fmla="*/ 38819 h 222129"/>
              <a:gd name="connsiteX8" fmla="*/ 306237 w 307572"/>
              <a:gd name="connsiteY8" fmla="*/ 32349 h 222129"/>
              <a:gd name="connsiteX9" fmla="*/ 295454 w 307572"/>
              <a:gd name="connsiteY9" fmla="*/ 0 h 222129"/>
              <a:gd name="connsiteX0" fmla="*/ 0 w 307572"/>
              <a:gd name="connsiteY0" fmla="*/ 222129 h 222129"/>
              <a:gd name="connsiteX1" fmla="*/ 267 w 307572"/>
              <a:gd name="connsiteY1" fmla="*/ 172065 h 222129"/>
              <a:gd name="connsiteX2" fmla="*/ 157432 w 307572"/>
              <a:gd name="connsiteY2" fmla="*/ 166059 h 222129"/>
              <a:gd name="connsiteX3" fmla="*/ 153118 w 307572"/>
              <a:gd name="connsiteY3" fmla="*/ 105673 h 222129"/>
              <a:gd name="connsiteX4" fmla="*/ 239383 w 307572"/>
              <a:gd name="connsiteY4" fmla="*/ 103517 h 222129"/>
              <a:gd name="connsiteX5" fmla="*/ 241540 w 307572"/>
              <a:gd name="connsiteY5" fmla="*/ 114299 h 222129"/>
              <a:gd name="connsiteX6" fmla="*/ 269575 w 307572"/>
              <a:gd name="connsiteY6" fmla="*/ 71168 h 222129"/>
              <a:gd name="connsiteX7" fmla="*/ 265262 w 307572"/>
              <a:gd name="connsiteY7" fmla="*/ 38819 h 222129"/>
              <a:gd name="connsiteX8" fmla="*/ 306237 w 307572"/>
              <a:gd name="connsiteY8" fmla="*/ 32349 h 222129"/>
              <a:gd name="connsiteX9" fmla="*/ 295454 w 307572"/>
              <a:gd name="connsiteY9" fmla="*/ 0 h 222129"/>
              <a:gd name="connsiteX0" fmla="*/ 0 w 307572"/>
              <a:gd name="connsiteY0" fmla="*/ 222129 h 222129"/>
              <a:gd name="connsiteX1" fmla="*/ 267 w 307572"/>
              <a:gd name="connsiteY1" fmla="*/ 172065 h 222129"/>
              <a:gd name="connsiteX2" fmla="*/ 157432 w 307572"/>
              <a:gd name="connsiteY2" fmla="*/ 166059 h 222129"/>
              <a:gd name="connsiteX3" fmla="*/ 153118 w 307572"/>
              <a:gd name="connsiteY3" fmla="*/ 105673 h 222129"/>
              <a:gd name="connsiteX4" fmla="*/ 239383 w 307572"/>
              <a:gd name="connsiteY4" fmla="*/ 103517 h 222129"/>
              <a:gd name="connsiteX5" fmla="*/ 239384 w 307572"/>
              <a:gd name="connsiteY5" fmla="*/ 77636 h 222129"/>
              <a:gd name="connsiteX6" fmla="*/ 269575 w 307572"/>
              <a:gd name="connsiteY6" fmla="*/ 71168 h 222129"/>
              <a:gd name="connsiteX7" fmla="*/ 265262 w 307572"/>
              <a:gd name="connsiteY7" fmla="*/ 38819 h 222129"/>
              <a:gd name="connsiteX8" fmla="*/ 306237 w 307572"/>
              <a:gd name="connsiteY8" fmla="*/ 32349 h 222129"/>
              <a:gd name="connsiteX9" fmla="*/ 295454 w 307572"/>
              <a:gd name="connsiteY9" fmla="*/ 0 h 222129"/>
              <a:gd name="connsiteX0" fmla="*/ 0 w 307572"/>
              <a:gd name="connsiteY0" fmla="*/ 222129 h 222129"/>
              <a:gd name="connsiteX1" fmla="*/ 267 w 307572"/>
              <a:gd name="connsiteY1" fmla="*/ 172065 h 222129"/>
              <a:gd name="connsiteX2" fmla="*/ 157432 w 307572"/>
              <a:gd name="connsiteY2" fmla="*/ 166059 h 222129"/>
              <a:gd name="connsiteX3" fmla="*/ 153118 w 307572"/>
              <a:gd name="connsiteY3" fmla="*/ 105673 h 222129"/>
              <a:gd name="connsiteX4" fmla="*/ 239383 w 307572"/>
              <a:gd name="connsiteY4" fmla="*/ 103517 h 222129"/>
              <a:gd name="connsiteX5" fmla="*/ 239384 w 307572"/>
              <a:gd name="connsiteY5" fmla="*/ 77636 h 222129"/>
              <a:gd name="connsiteX6" fmla="*/ 269575 w 307572"/>
              <a:gd name="connsiteY6" fmla="*/ 71168 h 222129"/>
              <a:gd name="connsiteX7" fmla="*/ 265262 w 307572"/>
              <a:gd name="connsiteY7" fmla="*/ 38819 h 222129"/>
              <a:gd name="connsiteX8" fmla="*/ 284695 w 307572"/>
              <a:gd name="connsiteY8" fmla="*/ 36024 h 222129"/>
              <a:gd name="connsiteX9" fmla="*/ 306237 w 307572"/>
              <a:gd name="connsiteY9" fmla="*/ 32349 h 222129"/>
              <a:gd name="connsiteX10" fmla="*/ 295454 w 307572"/>
              <a:gd name="connsiteY10" fmla="*/ 0 h 222129"/>
              <a:gd name="connsiteX0" fmla="*/ 0 w 307572"/>
              <a:gd name="connsiteY0" fmla="*/ 222129 h 222129"/>
              <a:gd name="connsiteX1" fmla="*/ 267 w 307572"/>
              <a:gd name="connsiteY1" fmla="*/ 172065 h 222129"/>
              <a:gd name="connsiteX2" fmla="*/ 157432 w 307572"/>
              <a:gd name="connsiteY2" fmla="*/ 166059 h 222129"/>
              <a:gd name="connsiteX3" fmla="*/ 153118 w 307572"/>
              <a:gd name="connsiteY3" fmla="*/ 105673 h 222129"/>
              <a:gd name="connsiteX4" fmla="*/ 239383 w 307572"/>
              <a:gd name="connsiteY4" fmla="*/ 103517 h 222129"/>
              <a:gd name="connsiteX5" fmla="*/ 239384 w 307572"/>
              <a:gd name="connsiteY5" fmla="*/ 77636 h 222129"/>
              <a:gd name="connsiteX6" fmla="*/ 269575 w 307572"/>
              <a:gd name="connsiteY6" fmla="*/ 71168 h 222129"/>
              <a:gd name="connsiteX7" fmla="*/ 265262 w 307572"/>
              <a:gd name="connsiteY7" fmla="*/ 38819 h 222129"/>
              <a:gd name="connsiteX8" fmla="*/ 284695 w 307572"/>
              <a:gd name="connsiteY8" fmla="*/ 36024 h 222129"/>
              <a:gd name="connsiteX9" fmla="*/ 306237 w 307572"/>
              <a:gd name="connsiteY9" fmla="*/ 32349 h 222129"/>
              <a:gd name="connsiteX10" fmla="*/ 295454 w 307572"/>
              <a:gd name="connsiteY10" fmla="*/ 0 h 222129"/>
              <a:gd name="connsiteX0" fmla="*/ 0 w 307572"/>
              <a:gd name="connsiteY0" fmla="*/ 222129 h 222129"/>
              <a:gd name="connsiteX1" fmla="*/ 267 w 307572"/>
              <a:gd name="connsiteY1" fmla="*/ 172065 h 222129"/>
              <a:gd name="connsiteX2" fmla="*/ 157432 w 307572"/>
              <a:gd name="connsiteY2" fmla="*/ 166059 h 222129"/>
              <a:gd name="connsiteX3" fmla="*/ 153118 w 307572"/>
              <a:gd name="connsiteY3" fmla="*/ 105673 h 222129"/>
              <a:gd name="connsiteX4" fmla="*/ 239383 w 307572"/>
              <a:gd name="connsiteY4" fmla="*/ 103517 h 222129"/>
              <a:gd name="connsiteX5" fmla="*/ 239384 w 307572"/>
              <a:gd name="connsiteY5" fmla="*/ 77636 h 222129"/>
              <a:gd name="connsiteX6" fmla="*/ 269575 w 307572"/>
              <a:gd name="connsiteY6" fmla="*/ 71168 h 222129"/>
              <a:gd name="connsiteX7" fmla="*/ 265262 w 307572"/>
              <a:gd name="connsiteY7" fmla="*/ 38819 h 222129"/>
              <a:gd name="connsiteX8" fmla="*/ 284695 w 307572"/>
              <a:gd name="connsiteY8" fmla="*/ 36024 h 222129"/>
              <a:gd name="connsiteX9" fmla="*/ 306237 w 307572"/>
              <a:gd name="connsiteY9" fmla="*/ 32349 h 222129"/>
              <a:gd name="connsiteX10" fmla="*/ 295454 w 307572"/>
              <a:gd name="connsiteY10" fmla="*/ 0 h 222129"/>
              <a:gd name="connsiteX0" fmla="*/ 0 w 307572"/>
              <a:gd name="connsiteY0" fmla="*/ 222129 h 222129"/>
              <a:gd name="connsiteX1" fmla="*/ 267 w 307572"/>
              <a:gd name="connsiteY1" fmla="*/ 172065 h 222129"/>
              <a:gd name="connsiteX2" fmla="*/ 157432 w 307572"/>
              <a:gd name="connsiteY2" fmla="*/ 166059 h 222129"/>
              <a:gd name="connsiteX3" fmla="*/ 153118 w 307572"/>
              <a:gd name="connsiteY3" fmla="*/ 105673 h 222129"/>
              <a:gd name="connsiteX4" fmla="*/ 239383 w 307572"/>
              <a:gd name="connsiteY4" fmla="*/ 103517 h 222129"/>
              <a:gd name="connsiteX5" fmla="*/ 239384 w 307572"/>
              <a:gd name="connsiteY5" fmla="*/ 77636 h 222129"/>
              <a:gd name="connsiteX6" fmla="*/ 269575 w 307572"/>
              <a:gd name="connsiteY6" fmla="*/ 71168 h 222129"/>
              <a:gd name="connsiteX7" fmla="*/ 265262 w 307572"/>
              <a:gd name="connsiteY7" fmla="*/ 38819 h 222129"/>
              <a:gd name="connsiteX8" fmla="*/ 284695 w 307572"/>
              <a:gd name="connsiteY8" fmla="*/ 36024 h 222129"/>
              <a:gd name="connsiteX9" fmla="*/ 306237 w 307572"/>
              <a:gd name="connsiteY9" fmla="*/ 32349 h 222129"/>
              <a:gd name="connsiteX10" fmla="*/ 295454 w 307572"/>
              <a:gd name="connsiteY10" fmla="*/ 0 h 222129"/>
              <a:gd name="connsiteX0" fmla="*/ 0 w 307572"/>
              <a:gd name="connsiteY0" fmla="*/ 222129 h 222129"/>
              <a:gd name="connsiteX1" fmla="*/ 267 w 307572"/>
              <a:gd name="connsiteY1" fmla="*/ 172065 h 222129"/>
              <a:gd name="connsiteX2" fmla="*/ 157432 w 307572"/>
              <a:gd name="connsiteY2" fmla="*/ 166059 h 222129"/>
              <a:gd name="connsiteX3" fmla="*/ 153118 w 307572"/>
              <a:gd name="connsiteY3" fmla="*/ 105673 h 222129"/>
              <a:gd name="connsiteX4" fmla="*/ 239383 w 307572"/>
              <a:gd name="connsiteY4" fmla="*/ 103517 h 222129"/>
              <a:gd name="connsiteX5" fmla="*/ 239384 w 307572"/>
              <a:gd name="connsiteY5" fmla="*/ 77636 h 222129"/>
              <a:gd name="connsiteX6" fmla="*/ 269575 w 307572"/>
              <a:gd name="connsiteY6" fmla="*/ 71168 h 222129"/>
              <a:gd name="connsiteX7" fmla="*/ 273888 w 307572"/>
              <a:gd name="connsiteY7" fmla="*/ 40975 h 222129"/>
              <a:gd name="connsiteX8" fmla="*/ 284695 w 307572"/>
              <a:gd name="connsiteY8" fmla="*/ 36024 h 222129"/>
              <a:gd name="connsiteX9" fmla="*/ 306237 w 307572"/>
              <a:gd name="connsiteY9" fmla="*/ 32349 h 222129"/>
              <a:gd name="connsiteX10" fmla="*/ 295454 w 307572"/>
              <a:gd name="connsiteY10" fmla="*/ 0 h 222129"/>
              <a:gd name="connsiteX0" fmla="*/ 4047 w 307305"/>
              <a:gd name="connsiteY0" fmla="*/ 217816 h 217816"/>
              <a:gd name="connsiteX1" fmla="*/ 0 w 307305"/>
              <a:gd name="connsiteY1" fmla="*/ 172065 h 217816"/>
              <a:gd name="connsiteX2" fmla="*/ 157165 w 307305"/>
              <a:gd name="connsiteY2" fmla="*/ 166059 h 217816"/>
              <a:gd name="connsiteX3" fmla="*/ 152851 w 307305"/>
              <a:gd name="connsiteY3" fmla="*/ 105673 h 217816"/>
              <a:gd name="connsiteX4" fmla="*/ 239116 w 307305"/>
              <a:gd name="connsiteY4" fmla="*/ 103517 h 217816"/>
              <a:gd name="connsiteX5" fmla="*/ 239117 w 307305"/>
              <a:gd name="connsiteY5" fmla="*/ 77636 h 217816"/>
              <a:gd name="connsiteX6" fmla="*/ 269308 w 307305"/>
              <a:gd name="connsiteY6" fmla="*/ 71168 h 217816"/>
              <a:gd name="connsiteX7" fmla="*/ 273621 w 307305"/>
              <a:gd name="connsiteY7" fmla="*/ 40975 h 217816"/>
              <a:gd name="connsiteX8" fmla="*/ 284428 w 307305"/>
              <a:gd name="connsiteY8" fmla="*/ 36024 h 217816"/>
              <a:gd name="connsiteX9" fmla="*/ 305970 w 307305"/>
              <a:gd name="connsiteY9" fmla="*/ 32349 h 217816"/>
              <a:gd name="connsiteX10" fmla="*/ 295187 w 307305"/>
              <a:gd name="connsiteY10" fmla="*/ 0 h 217816"/>
              <a:gd name="connsiteX0" fmla="*/ 4047 w 306609"/>
              <a:gd name="connsiteY0" fmla="*/ 226002 h 226002"/>
              <a:gd name="connsiteX1" fmla="*/ 0 w 306609"/>
              <a:gd name="connsiteY1" fmla="*/ 180251 h 226002"/>
              <a:gd name="connsiteX2" fmla="*/ 157165 w 306609"/>
              <a:gd name="connsiteY2" fmla="*/ 174245 h 226002"/>
              <a:gd name="connsiteX3" fmla="*/ 152851 w 306609"/>
              <a:gd name="connsiteY3" fmla="*/ 113859 h 226002"/>
              <a:gd name="connsiteX4" fmla="*/ 239116 w 306609"/>
              <a:gd name="connsiteY4" fmla="*/ 111703 h 226002"/>
              <a:gd name="connsiteX5" fmla="*/ 239117 w 306609"/>
              <a:gd name="connsiteY5" fmla="*/ 85822 h 226002"/>
              <a:gd name="connsiteX6" fmla="*/ 269308 w 306609"/>
              <a:gd name="connsiteY6" fmla="*/ 79354 h 226002"/>
              <a:gd name="connsiteX7" fmla="*/ 273621 w 306609"/>
              <a:gd name="connsiteY7" fmla="*/ 49161 h 226002"/>
              <a:gd name="connsiteX8" fmla="*/ 284428 w 306609"/>
              <a:gd name="connsiteY8" fmla="*/ 44210 h 226002"/>
              <a:gd name="connsiteX9" fmla="*/ 305970 w 306609"/>
              <a:gd name="connsiteY9" fmla="*/ 40535 h 226002"/>
              <a:gd name="connsiteX10" fmla="*/ 279456 w 306609"/>
              <a:gd name="connsiteY10" fmla="*/ 0 h 226002"/>
              <a:gd name="connsiteX0" fmla="*/ 4047 w 384799"/>
              <a:gd name="connsiteY0" fmla="*/ 226002 h 226002"/>
              <a:gd name="connsiteX1" fmla="*/ 0 w 384799"/>
              <a:gd name="connsiteY1" fmla="*/ 180251 h 226002"/>
              <a:gd name="connsiteX2" fmla="*/ 157165 w 384799"/>
              <a:gd name="connsiteY2" fmla="*/ 174245 h 226002"/>
              <a:gd name="connsiteX3" fmla="*/ 152851 w 384799"/>
              <a:gd name="connsiteY3" fmla="*/ 113859 h 226002"/>
              <a:gd name="connsiteX4" fmla="*/ 239116 w 384799"/>
              <a:gd name="connsiteY4" fmla="*/ 111703 h 226002"/>
              <a:gd name="connsiteX5" fmla="*/ 239117 w 384799"/>
              <a:gd name="connsiteY5" fmla="*/ 85822 h 226002"/>
              <a:gd name="connsiteX6" fmla="*/ 269308 w 384799"/>
              <a:gd name="connsiteY6" fmla="*/ 79354 h 226002"/>
              <a:gd name="connsiteX7" fmla="*/ 273621 w 384799"/>
              <a:gd name="connsiteY7" fmla="*/ 49161 h 226002"/>
              <a:gd name="connsiteX8" fmla="*/ 284428 w 384799"/>
              <a:gd name="connsiteY8" fmla="*/ 44210 h 226002"/>
              <a:gd name="connsiteX9" fmla="*/ 305970 w 384799"/>
              <a:gd name="connsiteY9" fmla="*/ 40535 h 226002"/>
              <a:gd name="connsiteX10" fmla="*/ 384622 w 384799"/>
              <a:gd name="connsiteY10" fmla="*/ 17397 h 226002"/>
              <a:gd name="connsiteX11" fmla="*/ 279456 w 384799"/>
              <a:gd name="connsiteY11" fmla="*/ 0 h 226002"/>
              <a:gd name="connsiteX0" fmla="*/ 4047 w 385447"/>
              <a:gd name="connsiteY0" fmla="*/ 226002 h 226002"/>
              <a:gd name="connsiteX1" fmla="*/ 0 w 385447"/>
              <a:gd name="connsiteY1" fmla="*/ 180251 h 226002"/>
              <a:gd name="connsiteX2" fmla="*/ 157165 w 385447"/>
              <a:gd name="connsiteY2" fmla="*/ 174245 h 226002"/>
              <a:gd name="connsiteX3" fmla="*/ 152851 w 385447"/>
              <a:gd name="connsiteY3" fmla="*/ 113859 h 226002"/>
              <a:gd name="connsiteX4" fmla="*/ 239116 w 385447"/>
              <a:gd name="connsiteY4" fmla="*/ 111703 h 226002"/>
              <a:gd name="connsiteX5" fmla="*/ 239117 w 385447"/>
              <a:gd name="connsiteY5" fmla="*/ 85822 h 226002"/>
              <a:gd name="connsiteX6" fmla="*/ 269308 w 385447"/>
              <a:gd name="connsiteY6" fmla="*/ 79354 h 226002"/>
              <a:gd name="connsiteX7" fmla="*/ 273621 w 385447"/>
              <a:gd name="connsiteY7" fmla="*/ 49161 h 226002"/>
              <a:gd name="connsiteX8" fmla="*/ 284428 w 385447"/>
              <a:gd name="connsiteY8" fmla="*/ 44210 h 226002"/>
              <a:gd name="connsiteX9" fmla="*/ 370859 w 385447"/>
              <a:gd name="connsiteY9" fmla="*/ 95792 h 226002"/>
              <a:gd name="connsiteX10" fmla="*/ 384622 w 385447"/>
              <a:gd name="connsiteY10" fmla="*/ 17397 h 226002"/>
              <a:gd name="connsiteX11" fmla="*/ 279456 w 385447"/>
              <a:gd name="connsiteY11" fmla="*/ 0 h 226002"/>
              <a:gd name="connsiteX0" fmla="*/ 4047 w 384622"/>
              <a:gd name="connsiteY0" fmla="*/ 226002 h 226002"/>
              <a:gd name="connsiteX1" fmla="*/ 0 w 384622"/>
              <a:gd name="connsiteY1" fmla="*/ 180251 h 226002"/>
              <a:gd name="connsiteX2" fmla="*/ 157165 w 384622"/>
              <a:gd name="connsiteY2" fmla="*/ 174245 h 226002"/>
              <a:gd name="connsiteX3" fmla="*/ 152851 w 384622"/>
              <a:gd name="connsiteY3" fmla="*/ 113859 h 226002"/>
              <a:gd name="connsiteX4" fmla="*/ 239116 w 384622"/>
              <a:gd name="connsiteY4" fmla="*/ 111703 h 226002"/>
              <a:gd name="connsiteX5" fmla="*/ 239117 w 384622"/>
              <a:gd name="connsiteY5" fmla="*/ 85822 h 226002"/>
              <a:gd name="connsiteX6" fmla="*/ 269308 w 384622"/>
              <a:gd name="connsiteY6" fmla="*/ 79354 h 226002"/>
              <a:gd name="connsiteX7" fmla="*/ 273621 w 384622"/>
              <a:gd name="connsiteY7" fmla="*/ 49161 h 226002"/>
              <a:gd name="connsiteX8" fmla="*/ 284428 w 384622"/>
              <a:gd name="connsiteY8" fmla="*/ 44210 h 226002"/>
              <a:gd name="connsiteX9" fmla="*/ 370859 w 384622"/>
              <a:gd name="connsiteY9" fmla="*/ 95792 h 226002"/>
              <a:gd name="connsiteX10" fmla="*/ 384622 w 384622"/>
              <a:gd name="connsiteY10" fmla="*/ 17397 h 226002"/>
              <a:gd name="connsiteX11" fmla="*/ 279456 w 384622"/>
              <a:gd name="connsiteY11" fmla="*/ 0 h 226002"/>
              <a:gd name="connsiteX0" fmla="*/ 4047 w 378723"/>
              <a:gd name="connsiteY0" fmla="*/ 226002 h 226002"/>
              <a:gd name="connsiteX1" fmla="*/ 0 w 378723"/>
              <a:gd name="connsiteY1" fmla="*/ 180251 h 226002"/>
              <a:gd name="connsiteX2" fmla="*/ 157165 w 378723"/>
              <a:gd name="connsiteY2" fmla="*/ 174245 h 226002"/>
              <a:gd name="connsiteX3" fmla="*/ 152851 w 378723"/>
              <a:gd name="connsiteY3" fmla="*/ 113859 h 226002"/>
              <a:gd name="connsiteX4" fmla="*/ 239116 w 378723"/>
              <a:gd name="connsiteY4" fmla="*/ 111703 h 226002"/>
              <a:gd name="connsiteX5" fmla="*/ 239117 w 378723"/>
              <a:gd name="connsiteY5" fmla="*/ 85822 h 226002"/>
              <a:gd name="connsiteX6" fmla="*/ 269308 w 378723"/>
              <a:gd name="connsiteY6" fmla="*/ 79354 h 226002"/>
              <a:gd name="connsiteX7" fmla="*/ 273621 w 378723"/>
              <a:gd name="connsiteY7" fmla="*/ 49161 h 226002"/>
              <a:gd name="connsiteX8" fmla="*/ 284428 w 378723"/>
              <a:gd name="connsiteY8" fmla="*/ 44210 h 226002"/>
              <a:gd name="connsiteX9" fmla="*/ 370859 w 378723"/>
              <a:gd name="connsiteY9" fmla="*/ 95792 h 226002"/>
              <a:gd name="connsiteX10" fmla="*/ 378723 w 378723"/>
              <a:gd name="connsiteY10" fmla="*/ 13304 h 226002"/>
              <a:gd name="connsiteX11" fmla="*/ 279456 w 378723"/>
              <a:gd name="connsiteY11" fmla="*/ 0 h 226002"/>
              <a:gd name="connsiteX0" fmla="*/ 4047 w 378723"/>
              <a:gd name="connsiteY0" fmla="*/ 226002 h 226002"/>
              <a:gd name="connsiteX1" fmla="*/ 0 w 378723"/>
              <a:gd name="connsiteY1" fmla="*/ 180251 h 226002"/>
              <a:gd name="connsiteX2" fmla="*/ 157165 w 378723"/>
              <a:gd name="connsiteY2" fmla="*/ 174245 h 226002"/>
              <a:gd name="connsiteX3" fmla="*/ 152851 w 378723"/>
              <a:gd name="connsiteY3" fmla="*/ 113859 h 226002"/>
              <a:gd name="connsiteX4" fmla="*/ 239116 w 378723"/>
              <a:gd name="connsiteY4" fmla="*/ 111703 h 226002"/>
              <a:gd name="connsiteX5" fmla="*/ 239117 w 378723"/>
              <a:gd name="connsiteY5" fmla="*/ 85822 h 226002"/>
              <a:gd name="connsiteX6" fmla="*/ 269308 w 378723"/>
              <a:gd name="connsiteY6" fmla="*/ 79354 h 226002"/>
              <a:gd name="connsiteX7" fmla="*/ 273621 w 378723"/>
              <a:gd name="connsiteY7" fmla="*/ 49161 h 226002"/>
              <a:gd name="connsiteX8" fmla="*/ 300159 w 378723"/>
              <a:gd name="connsiteY8" fmla="*/ 85141 h 226002"/>
              <a:gd name="connsiteX9" fmla="*/ 370859 w 378723"/>
              <a:gd name="connsiteY9" fmla="*/ 95792 h 226002"/>
              <a:gd name="connsiteX10" fmla="*/ 378723 w 378723"/>
              <a:gd name="connsiteY10" fmla="*/ 13304 h 226002"/>
              <a:gd name="connsiteX11" fmla="*/ 279456 w 378723"/>
              <a:gd name="connsiteY11" fmla="*/ 0 h 226002"/>
              <a:gd name="connsiteX0" fmla="*/ 4047 w 378723"/>
              <a:gd name="connsiteY0" fmla="*/ 226002 h 226002"/>
              <a:gd name="connsiteX1" fmla="*/ 0 w 378723"/>
              <a:gd name="connsiteY1" fmla="*/ 180251 h 226002"/>
              <a:gd name="connsiteX2" fmla="*/ 157165 w 378723"/>
              <a:gd name="connsiteY2" fmla="*/ 174245 h 226002"/>
              <a:gd name="connsiteX3" fmla="*/ 152851 w 378723"/>
              <a:gd name="connsiteY3" fmla="*/ 113859 h 226002"/>
              <a:gd name="connsiteX4" fmla="*/ 239116 w 378723"/>
              <a:gd name="connsiteY4" fmla="*/ 111703 h 226002"/>
              <a:gd name="connsiteX5" fmla="*/ 239117 w 378723"/>
              <a:gd name="connsiteY5" fmla="*/ 85822 h 226002"/>
              <a:gd name="connsiteX6" fmla="*/ 269308 w 378723"/>
              <a:gd name="connsiteY6" fmla="*/ 79354 h 226002"/>
              <a:gd name="connsiteX7" fmla="*/ 273621 w 378723"/>
              <a:gd name="connsiteY7" fmla="*/ 49161 h 226002"/>
              <a:gd name="connsiteX8" fmla="*/ 370859 w 378723"/>
              <a:gd name="connsiteY8" fmla="*/ 95792 h 226002"/>
              <a:gd name="connsiteX9" fmla="*/ 378723 w 378723"/>
              <a:gd name="connsiteY9" fmla="*/ 13304 h 226002"/>
              <a:gd name="connsiteX10" fmla="*/ 279456 w 378723"/>
              <a:gd name="connsiteY10" fmla="*/ 0 h 226002"/>
              <a:gd name="connsiteX0" fmla="*/ 4047 w 378723"/>
              <a:gd name="connsiteY0" fmla="*/ 226002 h 226002"/>
              <a:gd name="connsiteX1" fmla="*/ 0 w 378723"/>
              <a:gd name="connsiteY1" fmla="*/ 180251 h 226002"/>
              <a:gd name="connsiteX2" fmla="*/ 157165 w 378723"/>
              <a:gd name="connsiteY2" fmla="*/ 174245 h 226002"/>
              <a:gd name="connsiteX3" fmla="*/ 152851 w 378723"/>
              <a:gd name="connsiteY3" fmla="*/ 113859 h 226002"/>
              <a:gd name="connsiteX4" fmla="*/ 239116 w 378723"/>
              <a:gd name="connsiteY4" fmla="*/ 111703 h 226002"/>
              <a:gd name="connsiteX5" fmla="*/ 239117 w 378723"/>
              <a:gd name="connsiteY5" fmla="*/ 85822 h 226002"/>
              <a:gd name="connsiteX6" fmla="*/ 269308 w 378723"/>
              <a:gd name="connsiteY6" fmla="*/ 79354 h 226002"/>
              <a:gd name="connsiteX7" fmla="*/ 370859 w 378723"/>
              <a:gd name="connsiteY7" fmla="*/ 95792 h 226002"/>
              <a:gd name="connsiteX8" fmla="*/ 378723 w 378723"/>
              <a:gd name="connsiteY8" fmla="*/ 13304 h 226002"/>
              <a:gd name="connsiteX9" fmla="*/ 279456 w 378723"/>
              <a:gd name="connsiteY9" fmla="*/ 0 h 226002"/>
              <a:gd name="connsiteX0" fmla="*/ 4047 w 378723"/>
              <a:gd name="connsiteY0" fmla="*/ 226002 h 226002"/>
              <a:gd name="connsiteX1" fmla="*/ 0 w 378723"/>
              <a:gd name="connsiteY1" fmla="*/ 180251 h 226002"/>
              <a:gd name="connsiteX2" fmla="*/ 157165 w 378723"/>
              <a:gd name="connsiteY2" fmla="*/ 174245 h 226002"/>
              <a:gd name="connsiteX3" fmla="*/ 152851 w 378723"/>
              <a:gd name="connsiteY3" fmla="*/ 113859 h 226002"/>
              <a:gd name="connsiteX4" fmla="*/ 239116 w 378723"/>
              <a:gd name="connsiteY4" fmla="*/ 111703 h 226002"/>
              <a:gd name="connsiteX5" fmla="*/ 239117 w 378723"/>
              <a:gd name="connsiteY5" fmla="*/ 85822 h 226002"/>
              <a:gd name="connsiteX6" fmla="*/ 269308 w 378723"/>
              <a:gd name="connsiteY6" fmla="*/ 79354 h 226002"/>
              <a:gd name="connsiteX7" fmla="*/ 370859 w 378723"/>
              <a:gd name="connsiteY7" fmla="*/ 95792 h 226002"/>
              <a:gd name="connsiteX8" fmla="*/ 378723 w 378723"/>
              <a:gd name="connsiteY8" fmla="*/ 13304 h 226002"/>
              <a:gd name="connsiteX9" fmla="*/ 279456 w 378723"/>
              <a:gd name="connsiteY9" fmla="*/ 0 h 226002"/>
              <a:gd name="connsiteX0" fmla="*/ 4047 w 378723"/>
              <a:gd name="connsiteY0" fmla="*/ 226002 h 226002"/>
              <a:gd name="connsiteX1" fmla="*/ 0 w 378723"/>
              <a:gd name="connsiteY1" fmla="*/ 180251 h 226002"/>
              <a:gd name="connsiteX2" fmla="*/ 157165 w 378723"/>
              <a:gd name="connsiteY2" fmla="*/ 174245 h 226002"/>
              <a:gd name="connsiteX3" fmla="*/ 152851 w 378723"/>
              <a:gd name="connsiteY3" fmla="*/ 113859 h 226002"/>
              <a:gd name="connsiteX4" fmla="*/ 239116 w 378723"/>
              <a:gd name="connsiteY4" fmla="*/ 111703 h 226002"/>
              <a:gd name="connsiteX5" fmla="*/ 168330 w 378723"/>
              <a:gd name="connsiteY5" fmla="*/ 69449 h 226002"/>
              <a:gd name="connsiteX6" fmla="*/ 269308 w 378723"/>
              <a:gd name="connsiteY6" fmla="*/ 79354 h 226002"/>
              <a:gd name="connsiteX7" fmla="*/ 370859 w 378723"/>
              <a:gd name="connsiteY7" fmla="*/ 95792 h 226002"/>
              <a:gd name="connsiteX8" fmla="*/ 378723 w 378723"/>
              <a:gd name="connsiteY8" fmla="*/ 13304 h 226002"/>
              <a:gd name="connsiteX9" fmla="*/ 279456 w 378723"/>
              <a:gd name="connsiteY9" fmla="*/ 0 h 226002"/>
              <a:gd name="connsiteX0" fmla="*/ 4047 w 378723"/>
              <a:gd name="connsiteY0" fmla="*/ 226002 h 226002"/>
              <a:gd name="connsiteX1" fmla="*/ 0 w 378723"/>
              <a:gd name="connsiteY1" fmla="*/ 180251 h 226002"/>
              <a:gd name="connsiteX2" fmla="*/ 157165 w 378723"/>
              <a:gd name="connsiteY2" fmla="*/ 174245 h 226002"/>
              <a:gd name="connsiteX3" fmla="*/ 152851 w 378723"/>
              <a:gd name="connsiteY3" fmla="*/ 113859 h 226002"/>
              <a:gd name="connsiteX4" fmla="*/ 239116 w 378723"/>
              <a:gd name="connsiteY4" fmla="*/ 111703 h 226002"/>
              <a:gd name="connsiteX5" fmla="*/ 168330 w 378723"/>
              <a:gd name="connsiteY5" fmla="*/ 69449 h 226002"/>
              <a:gd name="connsiteX6" fmla="*/ 370859 w 378723"/>
              <a:gd name="connsiteY6" fmla="*/ 95792 h 226002"/>
              <a:gd name="connsiteX7" fmla="*/ 378723 w 378723"/>
              <a:gd name="connsiteY7" fmla="*/ 13304 h 226002"/>
              <a:gd name="connsiteX8" fmla="*/ 279456 w 378723"/>
              <a:gd name="connsiteY8" fmla="*/ 0 h 226002"/>
              <a:gd name="connsiteX0" fmla="*/ 4047 w 378723"/>
              <a:gd name="connsiteY0" fmla="*/ 226002 h 226002"/>
              <a:gd name="connsiteX1" fmla="*/ 0 w 378723"/>
              <a:gd name="connsiteY1" fmla="*/ 180251 h 226002"/>
              <a:gd name="connsiteX2" fmla="*/ 157165 w 378723"/>
              <a:gd name="connsiteY2" fmla="*/ 174245 h 226002"/>
              <a:gd name="connsiteX3" fmla="*/ 152851 w 378723"/>
              <a:gd name="connsiteY3" fmla="*/ 113859 h 226002"/>
              <a:gd name="connsiteX4" fmla="*/ 239116 w 378723"/>
              <a:gd name="connsiteY4" fmla="*/ 111703 h 226002"/>
              <a:gd name="connsiteX5" fmla="*/ 168330 w 378723"/>
              <a:gd name="connsiteY5" fmla="*/ 69449 h 226002"/>
              <a:gd name="connsiteX6" fmla="*/ 370859 w 378723"/>
              <a:gd name="connsiteY6" fmla="*/ 95792 h 226002"/>
              <a:gd name="connsiteX7" fmla="*/ 378723 w 378723"/>
              <a:gd name="connsiteY7" fmla="*/ 13304 h 226002"/>
              <a:gd name="connsiteX8" fmla="*/ 279456 w 378723"/>
              <a:gd name="connsiteY8" fmla="*/ 0 h 226002"/>
              <a:gd name="connsiteX0" fmla="*/ 4047 w 378723"/>
              <a:gd name="connsiteY0" fmla="*/ 226002 h 226002"/>
              <a:gd name="connsiteX1" fmla="*/ 0 w 378723"/>
              <a:gd name="connsiteY1" fmla="*/ 180251 h 226002"/>
              <a:gd name="connsiteX2" fmla="*/ 157165 w 378723"/>
              <a:gd name="connsiteY2" fmla="*/ 174245 h 226002"/>
              <a:gd name="connsiteX3" fmla="*/ 152851 w 378723"/>
              <a:gd name="connsiteY3" fmla="*/ 113859 h 226002"/>
              <a:gd name="connsiteX4" fmla="*/ 172261 w 378723"/>
              <a:gd name="connsiteY4" fmla="*/ 119889 h 226002"/>
              <a:gd name="connsiteX5" fmla="*/ 168330 w 378723"/>
              <a:gd name="connsiteY5" fmla="*/ 69449 h 226002"/>
              <a:gd name="connsiteX6" fmla="*/ 370859 w 378723"/>
              <a:gd name="connsiteY6" fmla="*/ 95792 h 226002"/>
              <a:gd name="connsiteX7" fmla="*/ 378723 w 378723"/>
              <a:gd name="connsiteY7" fmla="*/ 13304 h 226002"/>
              <a:gd name="connsiteX8" fmla="*/ 279456 w 378723"/>
              <a:gd name="connsiteY8" fmla="*/ 0 h 226002"/>
              <a:gd name="connsiteX0" fmla="*/ 4047 w 378723"/>
              <a:gd name="connsiteY0" fmla="*/ 226002 h 226002"/>
              <a:gd name="connsiteX1" fmla="*/ 0 w 378723"/>
              <a:gd name="connsiteY1" fmla="*/ 180251 h 226002"/>
              <a:gd name="connsiteX2" fmla="*/ 157165 w 378723"/>
              <a:gd name="connsiteY2" fmla="*/ 174245 h 226002"/>
              <a:gd name="connsiteX3" fmla="*/ 152851 w 378723"/>
              <a:gd name="connsiteY3" fmla="*/ 113859 h 226002"/>
              <a:gd name="connsiteX4" fmla="*/ 168330 w 378723"/>
              <a:gd name="connsiteY4" fmla="*/ 69449 h 226002"/>
              <a:gd name="connsiteX5" fmla="*/ 370859 w 378723"/>
              <a:gd name="connsiteY5" fmla="*/ 95792 h 226002"/>
              <a:gd name="connsiteX6" fmla="*/ 378723 w 378723"/>
              <a:gd name="connsiteY6" fmla="*/ 13304 h 226002"/>
              <a:gd name="connsiteX7" fmla="*/ 279456 w 378723"/>
              <a:gd name="connsiteY7" fmla="*/ 0 h 226002"/>
              <a:gd name="connsiteX0" fmla="*/ 4047 w 378723"/>
              <a:gd name="connsiteY0" fmla="*/ 226002 h 226002"/>
              <a:gd name="connsiteX1" fmla="*/ 0 w 378723"/>
              <a:gd name="connsiteY1" fmla="*/ 180251 h 226002"/>
              <a:gd name="connsiteX2" fmla="*/ 157165 w 378723"/>
              <a:gd name="connsiteY2" fmla="*/ 174245 h 226002"/>
              <a:gd name="connsiteX3" fmla="*/ 168330 w 378723"/>
              <a:gd name="connsiteY3" fmla="*/ 69449 h 226002"/>
              <a:gd name="connsiteX4" fmla="*/ 370859 w 378723"/>
              <a:gd name="connsiteY4" fmla="*/ 95792 h 226002"/>
              <a:gd name="connsiteX5" fmla="*/ 378723 w 378723"/>
              <a:gd name="connsiteY5" fmla="*/ 13304 h 226002"/>
              <a:gd name="connsiteX6" fmla="*/ 279456 w 378723"/>
              <a:gd name="connsiteY6" fmla="*/ 0 h 226002"/>
              <a:gd name="connsiteX0" fmla="*/ 4047 w 378723"/>
              <a:gd name="connsiteY0" fmla="*/ 226002 h 226002"/>
              <a:gd name="connsiteX1" fmla="*/ 0 w 378723"/>
              <a:gd name="connsiteY1" fmla="*/ 180251 h 226002"/>
              <a:gd name="connsiteX2" fmla="*/ 157165 w 378723"/>
              <a:gd name="connsiteY2" fmla="*/ 174245 h 226002"/>
              <a:gd name="connsiteX3" fmla="*/ 168330 w 378723"/>
              <a:gd name="connsiteY3" fmla="*/ 69449 h 226002"/>
              <a:gd name="connsiteX4" fmla="*/ 370859 w 378723"/>
              <a:gd name="connsiteY4" fmla="*/ 95792 h 226002"/>
              <a:gd name="connsiteX5" fmla="*/ 378723 w 378723"/>
              <a:gd name="connsiteY5" fmla="*/ 13304 h 226002"/>
              <a:gd name="connsiteX6" fmla="*/ 279456 w 378723"/>
              <a:gd name="connsiteY6" fmla="*/ 0 h 226002"/>
              <a:gd name="connsiteX0" fmla="*/ 4047 w 378723"/>
              <a:gd name="connsiteY0" fmla="*/ 226002 h 226002"/>
              <a:gd name="connsiteX1" fmla="*/ 0 w 378723"/>
              <a:gd name="connsiteY1" fmla="*/ 180251 h 226002"/>
              <a:gd name="connsiteX2" fmla="*/ 170929 w 378723"/>
              <a:gd name="connsiteY2" fmla="*/ 194710 h 226002"/>
              <a:gd name="connsiteX3" fmla="*/ 168330 w 378723"/>
              <a:gd name="connsiteY3" fmla="*/ 69449 h 226002"/>
              <a:gd name="connsiteX4" fmla="*/ 370859 w 378723"/>
              <a:gd name="connsiteY4" fmla="*/ 95792 h 226002"/>
              <a:gd name="connsiteX5" fmla="*/ 378723 w 378723"/>
              <a:gd name="connsiteY5" fmla="*/ 13304 h 226002"/>
              <a:gd name="connsiteX6" fmla="*/ 279456 w 378723"/>
              <a:gd name="connsiteY6" fmla="*/ 0 h 226002"/>
              <a:gd name="connsiteX0" fmla="*/ 4047 w 378723"/>
              <a:gd name="connsiteY0" fmla="*/ 226002 h 226002"/>
              <a:gd name="connsiteX1" fmla="*/ 0 w 378723"/>
              <a:gd name="connsiteY1" fmla="*/ 180251 h 226002"/>
              <a:gd name="connsiteX2" fmla="*/ 170929 w 378723"/>
              <a:gd name="connsiteY2" fmla="*/ 194710 h 226002"/>
              <a:gd name="connsiteX3" fmla="*/ 168330 w 378723"/>
              <a:gd name="connsiteY3" fmla="*/ 69449 h 226002"/>
              <a:gd name="connsiteX4" fmla="*/ 370859 w 378723"/>
              <a:gd name="connsiteY4" fmla="*/ 95792 h 226002"/>
              <a:gd name="connsiteX5" fmla="*/ 378723 w 378723"/>
              <a:gd name="connsiteY5" fmla="*/ 13304 h 226002"/>
              <a:gd name="connsiteX6" fmla="*/ 279456 w 378723"/>
              <a:gd name="connsiteY6" fmla="*/ 0 h 226002"/>
              <a:gd name="connsiteX0" fmla="*/ 4047 w 378723"/>
              <a:gd name="connsiteY0" fmla="*/ 226002 h 226002"/>
              <a:gd name="connsiteX1" fmla="*/ 0 w 378723"/>
              <a:gd name="connsiteY1" fmla="*/ 180251 h 226002"/>
              <a:gd name="connsiteX2" fmla="*/ 170929 w 378723"/>
              <a:gd name="connsiteY2" fmla="*/ 194710 h 226002"/>
              <a:gd name="connsiteX3" fmla="*/ 168330 w 378723"/>
              <a:gd name="connsiteY3" fmla="*/ 69449 h 226002"/>
              <a:gd name="connsiteX4" fmla="*/ 370859 w 378723"/>
              <a:gd name="connsiteY4" fmla="*/ 95792 h 226002"/>
              <a:gd name="connsiteX5" fmla="*/ 378723 w 378723"/>
              <a:gd name="connsiteY5" fmla="*/ 13304 h 226002"/>
              <a:gd name="connsiteX6" fmla="*/ 279456 w 378723"/>
              <a:gd name="connsiteY6" fmla="*/ 0 h 226002"/>
              <a:gd name="connsiteX0" fmla="*/ 0 w 374676"/>
              <a:gd name="connsiteY0" fmla="*/ 226002 h 226002"/>
              <a:gd name="connsiteX1" fmla="*/ 43144 w 374676"/>
              <a:gd name="connsiteY1" fmla="*/ 180251 h 226002"/>
              <a:gd name="connsiteX2" fmla="*/ 166882 w 374676"/>
              <a:gd name="connsiteY2" fmla="*/ 194710 h 226002"/>
              <a:gd name="connsiteX3" fmla="*/ 164283 w 374676"/>
              <a:gd name="connsiteY3" fmla="*/ 69449 h 226002"/>
              <a:gd name="connsiteX4" fmla="*/ 366812 w 374676"/>
              <a:gd name="connsiteY4" fmla="*/ 95792 h 226002"/>
              <a:gd name="connsiteX5" fmla="*/ 374676 w 374676"/>
              <a:gd name="connsiteY5" fmla="*/ 13304 h 226002"/>
              <a:gd name="connsiteX6" fmla="*/ 275409 w 374676"/>
              <a:gd name="connsiteY6" fmla="*/ 0 h 226002"/>
              <a:gd name="connsiteX0" fmla="*/ 0 w 339283"/>
              <a:gd name="connsiteY0" fmla="*/ 230095 h 230095"/>
              <a:gd name="connsiteX1" fmla="*/ 7751 w 339283"/>
              <a:gd name="connsiteY1" fmla="*/ 180251 h 230095"/>
              <a:gd name="connsiteX2" fmla="*/ 131489 w 339283"/>
              <a:gd name="connsiteY2" fmla="*/ 194710 h 230095"/>
              <a:gd name="connsiteX3" fmla="*/ 128890 w 339283"/>
              <a:gd name="connsiteY3" fmla="*/ 69449 h 230095"/>
              <a:gd name="connsiteX4" fmla="*/ 331419 w 339283"/>
              <a:gd name="connsiteY4" fmla="*/ 95792 h 230095"/>
              <a:gd name="connsiteX5" fmla="*/ 339283 w 339283"/>
              <a:gd name="connsiteY5" fmla="*/ 13304 h 230095"/>
              <a:gd name="connsiteX6" fmla="*/ 240016 w 339283"/>
              <a:gd name="connsiteY6" fmla="*/ 0 h 230095"/>
              <a:gd name="connsiteX0" fmla="*/ 0 w 339283"/>
              <a:gd name="connsiteY0" fmla="*/ 230095 h 230095"/>
              <a:gd name="connsiteX1" fmla="*/ 3044 w 339283"/>
              <a:gd name="connsiteY1" fmla="*/ 224099 h 230095"/>
              <a:gd name="connsiteX2" fmla="*/ 7751 w 339283"/>
              <a:gd name="connsiteY2" fmla="*/ 180251 h 230095"/>
              <a:gd name="connsiteX3" fmla="*/ 131489 w 339283"/>
              <a:gd name="connsiteY3" fmla="*/ 194710 h 230095"/>
              <a:gd name="connsiteX4" fmla="*/ 128890 w 339283"/>
              <a:gd name="connsiteY4" fmla="*/ 69449 h 230095"/>
              <a:gd name="connsiteX5" fmla="*/ 331419 w 339283"/>
              <a:gd name="connsiteY5" fmla="*/ 95792 h 230095"/>
              <a:gd name="connsiteX6" fmla="*/ 339283 w 339283"/>
              <a:gd name="connsiteY6" fmla="*/ 13304 h 230095"/>
              <a:gd name="connsiteX7" fmla="*/ 240016 w 339283"/>
              <a:gd name="connsiteY7" fmla="*/ 0 h 230095"/>
              <a:gd name="connsiteX0" fmla="*/ 40215 w 379498"/>
              <a:gd name="connsiteY0" fmla="*/ 230095 h 230095"/>
              <a:gd name="connsiteX1" fmla="*/ 0 w 379498"/>
              <a:gd name="connsiteY1" fmla="*/ 224099 h 230095"/>
              <a:gd name="connsiteX2" fmla="*/ 47966 w 379498"/>
              <a:gd name="connsiteY2" fmla="*/ 180251 h 230095"/>
              <a:gd name="connsiteX3" fmla="*/ 171704 w 379498"/>
              <a:gd name="connsiteY3" fmla="*/ 194710 h 230095"/>
              <a:gd name="connsiteX4" fmla="*/ 169105 w 379498"/>
              <a:gd name="connsiteY4" fmla="*/ 69449 h 230095"/>
              <a:gd name="connsiteX5" fmla="*/ 371634 w 379498"/>
              <a:gd name="connsiteY5" fmla="*/ 95792 h 230095"/>
              <a:gd name="connsiteX6" fmla="*/ 379498 w 379498"/>
              <a:gd name="connsiteY6" fmla="*/ 13304 h 230095"/>
              <a:gd name="connsiteX7" fmla="*/ 280231 w 379498"/>
              <a:gd name="connsiteY7" fmla="*/ 0 h 230095"/>
              <a:gd name="connsiteX0" fmla="*/ 0 w 339283"/>
              <a:gd name="connsiteY0" fmla="*/ 230095 h 230095"/>
              <a:gd name="connsiteX1" fmla="*/ 3044 w 339283"/>
              <a:gd name="connsiteY1" fmla="*/ 203633 h 230095"/>
              <a:gd name="connsiteX2" fmla="*/ 7751 w 339283"/>
              <a:gd name="connsiteY2" fmla="*/ 180251 h 230095"/>
              <a:gd name="connsiteX3" fmla="*/ 131489 w 339283"/>
              <a:gd name="connsiteY3" fmla="*/ 194710 h 230095"/>
              <a:gd name="connsiteX4" fmla="*/ 128890 w 339283"/>
              <a:gd name="connsiteY4" fmla="*/ 69449 h 230095"/>
              <a:gd name="connsiteX5" fmla="*/ 331419 w 339283"/>
              <a:gd name="connsiteY5" fmla="*/ 95792 h 230095"/>
              <a:gd name="connsiteX6" fmla="*/ 339283 w 339283"/>
              <a:gd name="connsiteY6" fmla="*/ 13304 h 230095"/>
              <a:gd name="connsiteX7" fmla="*/ 240016 w 339283"/>
              <a:gd name="connsiteY7" fmla="*/ 0 h 230095"/>
              <a:gd name="connsiteX0" fmla="*/ 0 w 394339"/>
              <a:gd name="connsiteY0" fmla="*/ 221909 h 221909"/>
              <a:gd name="connsiteX1" fmla="*/ 58100 w 394339"/>
              <a:gd name="connsiteY1" fmla="*/ 203633 h 221909"/>
              <a:gd name="connsiteX2" fmla="*/ 62807 w 394339"/>
              <a:gd name="connsiteY2" fmla="*/ 180251 h 221909"/>
              <a:gd name="connsiteX3" fmla="*/ 186545 w 394339"/>
              <a:gd name="connsiteY3" fmla="*/ 194710 h 221909"/>
              <a:gd name="connsiteX4" fmla="*/ 183946 w 394339"/>
              <a:gd name="connsiteY4" fmla="*/ 69449 h 221909"/>
              <a:gd name="connsiteX5" fmla="*/ 386475 w 394339"/>
              <a:gd name="connsiteY5" fmla="*/ 95792 h 221909"/>
              <a:gd name="connsiteX6" fmla="*/ 394339 w 394339"/>
              <a:gd name="connsiteY6" fmla="*/ 13304 h 221909"/>
              <a:gd name="connsiteX7" fmla="*/ 295072 w 394339"/>
              <a:gd name="connsiteY7" fmla="*/ 0 h 221909"/>
              <a:gd name="connsiteX0" fmla="*/ 0 w 394339"/>
              <a:gd name="connsiteY0" fmla="*/ 221909 h 222052"/>
              <a:gd name="connsiteX1" fmla="*/ 60067 w 394339"/>
              <a:gd name="connsiteY1" fmla="*/ 222052 h 222052"/>
              <a:gd name="connsiteX2" fmla="*/ 62807 w 394339"/>
              <a:gd name="connsiteY2" fmla="*/ 180251 h 222052"/>
              <a:gd name="connsiteX3" fmla="*/ 186545 w 394339"/>
              <a:gd name="connsiteY3" fmla="*/ 194710 h 222052"/>
              <a:gd name="connsiteX4" fmla="*/ 183946 w 394339"/>
              <a:gd name="connsiteY4" fmla="*/ 69449 h 222052"/>
              <a:gd name="connsiteX5" fmla="*/ 386475 w 394339"/>
              <a:gd name="connsiteY5" fmla="*/ 95792 h 222052"/>
              <a:gd name="connsiteX6" fmla="*/ 394339 w 394339"/>
              <a:gd name="connsiteY6" fmla="*/ 13304 h 222052"/>
              <a:gd name="connsiteX7" fmla="*/ 295072 w 394339"/>
              <a:gd name="connsiteY7" fmla="*/ 0 h 222052"/>
              <a:gd name="connsiteX0" fmla="*/ 0 w 394339"/>
              <a:gd name="connsiteY0" fmla="*/ 221909 h 227626"/>
              <a:gd name="connsiteX1" fmla="*/ 60067 w 394339"/>
              <a:gd name="connsiteY1" fmla="*/ 227626 h 227626"/>
              <a:gd name="connsiteX2" fmla="*/ 62807 w 394339"/>
              <a:gd name="connsiteY2" fmla="*/ 180251 h 227626"/>
              <a:gd name="connsiteX3" fmla="*/ 186545 w 394339"/>
              <a:gd name="connsiteY3" fmla="*/ 194710 h 227626"/>
              <a:gd name="connsiteX4" fmla="*/ 183946 w 394339"/>
              <a:gd name="connsiteY4" fmla="*/ 69449 h 227626"/>
              <a:gd name="connsiteX5" fmla="*/ 386475 w 394339"/>
              <a:gd name="connsiteY5" fmla="*/ 95792 h 227626"/>
              <a:gd name="connsiteX6" fmla="*/ 394339 w 394339"/>
              <a:gd name="connsiteY6" fmla="*/ 13304 h 227626"/>
              <a:gd name="connsiteX7" fmla="*/ 295072 w 394339"/>
              <a:gd name="connsiteY7" fmla="*/ 0 h 227626"/>
              <a:gd name="connsiteX0" fmla="*/ 0 w 469397"/>
              <a:gd name="connsiteY0" fmla="*/ 221909 h 227626"/>
              <a:gd name="connsiteX1" fmla="*/ 60067 w 469397"/>
              <a:gd name="connsiteY1" fmla="*/ 227626 h 227626"/>
              <a:gd name="connsiteX2" fmla="*/ 62807 w 469397"/>
              <a:gd name="connsiteY2" fmla="*/ 180251 h 227626"/>
              <a:gd name="connsiteX3" fmla="*/ 186545 w 469397"/>
              <a:gd name="connsiteY3" fmla="*/ 194710 h 227626"/>
              <a:gd name="connsiteX4" fmla="*/ 183946 w 469397"/>
              <a:gd name="connsiteY4" fmla="*/ 69449 h 227626"/>
              <a:gd name="connsiteX5" fmla="*/ 386475 w 469397"/>
              <a:gd name="connsiteY5" fmla="*/ 95792 h 227626"/>
              <a:gd name="connsiteX6" fmla="*/ 394339 w 469397"/>
              <a:gd name="connsiteY6" fmla="*/ 13304 h 227626"/>
              <a:gd name="connsiteX7" fmla="*/ 469228 w 469397"/>
              <a:gd name="connsiteY7" fmla="*/ 0 h 227626"/>
              <a:gd name="connsiteX0" fmla="*/ 0 w 469392"/>
              <a:gd name="connsiteY0" fmla="*/ 224820 h 230537"/>
              <a:gd name="connsiteX1" fmla="*/ 60067 w 469392"/>
              <a:gd name="connsiteY1" fmla="*/ 230537 h 230537"/>
              <a:gd name="connsiteX2" fmla="*/ 62807 w 469392"/>
              <a:gd name="connsiteY2" fmla="*/ 183162 h 230537"/>
              <a:gd name="connsiteX3" fmla="*/ 186545 w 469392"/>
              <a:gd name="connsiteY3" fmla="*/ 197621 h 230537"/>
              <a:gd name="connsiteX4" fmla="*/ 183946 w 469392"/>
              <a:gd name="connsiteY4" fmla="*/ 72360 h 230537"/>
              <a:gd name="connsiteX5" fmla="*/ 386475 w 469392"/>
              <a:gd name="connsiteY5" fmla="*/ 98703 h 230537"/>
              <a:gd name="connsiteX6" fmla="*/ 392077 w 469392"/>
              <a:gd name="connsiteY6" fmla="*/ 2091 h 230537"/>
              <a:gd name="connsiteX7" fmla="*/ 469228 w 469392"/>
              <a:gd name="connsiteY7" fmla="*/ 2911 h 230537"/>
              <a:gd name="connsiteX0" fmla="*/ 0 w 469392"/>
              <a:gd name="connsiteY0" fmla="*/ 231079 h 236796"/>
              <a:gd name="connsiteX1" fmla="*/ 60067 w 469392"/>
              <a:gd name="connsiteY1" fmla="*/ 236796 h 236796"/>
              <a:gd name="connsiteX2" fmla="*/ 62807 w 469392"/>
              <a:gd name="connsiteY2" fmla="*/ 189421 h 236796"/>
              <a:gd name="connsiteX3" fmla="*/ 186545 w 469392"/>
              <a:gd name="connsiteY3" fmla="*/ 203880 h 236796"/>
              <a:gd name="connsiteX4" fmla="*/ 183946 w 469392"/>
              <a:gd name="connsiteY4" fmla="*/ 78619 h 236796"/>
              <a:gd name="connsiteX5" fmla="*/ 179020 w 469392"/>
              <a:gd name="connsiteY5" fmla="*/ 0 h 236796"/>
              <a:gd name="connsiteX6" fmla="*/ 392077 w 469392"/>
              <a:gd name="connsiteY6" fmla="*/ 8350 h 236796"/>
              <a:gd name="connsiteX7" fmla="*/ 469228 w 469392"/>
              <a:gd name="connsiteY7" fmla="*/ 9170 h 236796"/>
              <a:gd name="connsiteX0" fmla="*/ 0 w 392077"/>
              <a:gd name="connsiteY0" fmla="*/ 231079 h 236796"/>
              <a:gd name="connsiteX1" fmla="*/ 60067 w 392077"/>
              <a:gd name="connsiteY1" fmla="*/ 236796 h 236796"/>
              <a:gd name="connsiteX2" fmla="*/ 62807 w 392077"/>
              <a:gd name="connsiteY2" fmla="*/ 189421 h 236796"/>
              <a:gd name="connsiteX3" fmla="*/ 186545 w 392077"/>
              <a:gd name="connsiteY3" fmla="*/ 203880 h 236796"/>
              <a:gd name="connsiteX4" fmla="*/ 183946 w 392077"/>
              <a:gd name="connsiteY4" fmla="*/ 78619 h 236796"/>
              <a:gd name="connsiteX5" fmla="*/ 179020 w 392077"/>
              <a:gd name="connsiteY5" fmla="*/ 0 h 236796"/>
              <a:gd name="connsiteX6" fmla="*/ 392077 w 392077"/>
              <a:gd name="connsiteY6" fmla="*/ 8350 h 236796"/>
              <a:gd name="connsiteX7" fmla="*/ 365500 w 392077"/>
              <a:gd name="connsiteY7" fmla="*/ 30163 h 236796"/>
              <a:gd name="connsiteX0" fmla="*/ 0 w 392077"/>
              <a:gd name="connsiteY0" fmla="*/ 231079 h 236796"/>
              <a:gd name="connsiteX1" fmla="*/ 60067 w 392077"/>
              <a:gd name="connsiteY1" fmla="*/ 236796 h 236796"/>
              <a:gd name="connsiteX2" fmla="*/ 62807 w 392077"/>
              <a:gd name="connsiteY2" fmla="*/ 189421 h 236796"/>
              <a:gd name="connsiteX3" fmla="*/ 186545 w 392077"/>
              <a:gd name="connsiteY3" fmla="*/ 203880 h 236796"/>
              <a:gd name="connsiteX4" fmla="*/ 183946 w 392077"/>
              <a:gd name="connsiteY4" fmla="*/ 78619 h 236796"/>
              <a:gd name="connsiteX5" fmla="*/ 179020 w 392077"/>
              <a:gd name="connsiteY5" fmla="*/ 0 h 236796"/>
              <a:gd name="connsiteX6" fmla="*/ 392077 w 392077"/>
              <a:gd name="connsiteY6" fmla="*/ 8350 h 236796"/>
              <a:gd name="connsiteX0" fmla="*/ 0 w 276824"/>
              <a:gd name="connsiteY0" fmla="*/ 231079 h 236796"/>
              <a:gd name="connsiteX1" fmla="*/ 60067 w 276824"/>
              <a:gd name="connsiteY1" fmla="*/ 236796 h 236796"/>
              <a:gd name="connsiteX2" fmla="*/ 62807 w 276824"/>
              <a:gd name="connsiteY2" fmla="*/ 189421 h 236796"/>
              <a:gd name="connsiteX3" fmla="*/ 186545 w 276824"/>
              <a:gd name="connsiteY3" fmla="*/ 203880 h 236796"/>
              <a:gd name="connsiteX4" fmla="*/ 183946 w 276824"/>
              <a:gd name="connsiteY4" fmla="*/ 78619 h 236796"/>
              <a:gd name="connsiteX5" fmla="*/ 179020 w 276824"/>
              <a:gd name="connsiteY5" fmla="*/ 0 h 236796"/>
              <a:gd name="connsiteX6" fmla="*/ 276824 w 276824"/>
              <a:gd name="connsiteY6" fmla="*/ 5351 h 23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824" h="236796">
                <a:moveTo>
                  <a:pt x="0" y="231079"/>
                </a:moveTo>
                <a:lnTo>
                  <a:pt x="60067" y="236796"/>
                </a:lnTo>
                <a:lnTo>
                  <a:pt x="62807" y="189421"/>
                </a:lnTo>
                <a:lnTo>
                  <a:pt x="186545" y="203880"/>
                </a:lnTo>
                <a:cubicBezTo>
                  <a:pt x="185679" y="162126"/>
                  <a:pt x="185200" y="112599"/>
                  <a:pt x="183946" y="78619"/>
                </a:cubicBezTo>
                <a:cubicBezTo>
                  <a:pt x="182692" y="44639"/>
                  <a:pt x="180662" y="26206"/>
                  <a:pt x="179020" y="0"/>
                </a:cubicBezTo>
                <a:lnTo>
                  <a:pt x="276824" y="5351"/>
                </a:lnTo>
              </a:path>
            </a:pathLst>
          </a:custGeom>
          <a:noFill/>
          <a:ln w="1270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1518"/>
          </a:p>
        </p:txBody>
      </p:sp>
      <p:sp>
        <p:nvSpPr>
          <p:cNvPr id="19" name="Forma libre 12"/>
          <p:cNvSpPr/>
          <p:nvPr/>
        </p:nvSpPr>
        <p:spPr>
          <a:xfrm>
            <a:off x="8104989" y="2727003"/>
            <a:ext cx="730586" cy="743716"/>
          </a:xfrm>
          <a:custGeom>
            <a:avLst/>
            <a:gdLst>
              <a:gd name="connsiteX0" fmla="*/ 0 w 280359"/>
              <a:gd name="connsiteY0" fmla="*/ 0 h 366623"/>
              <a:gd name="connsiteX1" fmla="*/ 34506 w 280359"/>
              <a:gd name="connsiteY1" fmla="*/ 56072 h 366623"/>
              <a:gd name="connsiteX2" fmla="*/ 81951 w 280359"/>
              <a:gd name="connsiteY2" fmla="*/ 45289 h 366623"/>
              <a:gd name="connsiteX3" fmla="*/ 92734 w 280359"/>
              <a:gd name="connsiteY3" fmla="*/ 183311 h 366623"/>
              <a:gd name="connsiteX4" fmla="*/ 181155 w 280359"/>
              <a:gd name="connsiteY4" fmla="*/ 185468 h 366623"/>
              <a:gd name="connsiteX5" fmla="*/ 200564 w 280359"/>
              <a:gd name="connsiteY5" fmla="*/ 334274 h 366623"/>
              <a:gd name="connsiteX6" fmla="*/ 248010 w 280359"/>
              <a:gd name="connsiteY6" fmla="*/ 334274 h 366623"/>
              <a:gd name="connsiteX7" fmla="*/ 280359 w 280359"/>
              <a:gd name="connsiteY7" fmla="*/ 366623 h 366623"/>
              <a:gd name="connsiteX0" fmla="*/ 0 w 280359"/>
              <a:gd name="connsiteY0" fmla="*/ 0 h 366623"/>
              <a:gd name="connsiteX1" fmla="*/ 38819 w 280359"/>
              <a:gd name="connsiteY1" fmla="*/ 15097 h 366623"/>
              <a:gd name="connsiteX2" fmla="*/ 81951 w 280359"/>
              <a:gd name="connsiteY2" fmla="*/ 45289 h 366623"/>
              <a:gd name="connsiteX3" fmla="*/ 92734 w 280359"/>
              <a:gd name="connsiteY3" fmla="*/ 183311 h 366623"/>
              <a:gd name="connsiteX4" fmla="*/ 181155 w 280359"/>
              <a:gd name="connsiteY4" fmla="*/ 185468 h 366623"/>
              <a:gd name="connsiteX5" fmla="*/ 200564 w 280359"/>
              <a:gd name="connsiteY5" fmla="*/ 334274 h 366623"/>
              <a:gd name="connsiteX6" fmla="*/ 248010 w 280359"/>
              <a:gd name="connsiteY6" fmla="*/ 334274 h 366623"/>
              <a:gd name="connsiteX7" fmla="*/ 280359 w 280359"/>
              <a:gd name="connsiteY7" fmla="*/ 366623 h 366623"/>
              <a:gd name="connsiteX0" fmla="*/ 0 w 280359"/>
              <a:gd name="connsiteY0" fmla="*/ 0 h 366623"/>
              <a:gd name="connsiteX1" fmla="*/ 40976 w 280359"/>
              <a:gd name="connsiteY1" fmla="*/ 6470 h 366623"/>
              <a:gd name="connsiteX2" fmla="*/ 81951 w 280359"/>
              <a:gd name="connsiteY2" fmla="*/ 45289 h 366623"/>
              <a:gd name="connsiteX3" fmla="*/ 92734 w 280359"/>
              <a:gd name="connsiteY3" fmla="*/ 183311 h 366623"/>
              <a:gd name="connsiteX4" fmla="*/ 181155 w 280359"/>
              <a:gd name="connsiteY4" fmla="*/ 185468 h 366623"/>
              <a:gd name="connsiteX5" fmla="*/ 200564 w 280359"/>
              <a:gd name="connsiteY5" fmla="*/ 334274 h 366623"/>
              <a:gd name="connsiteX6" fmla="*/ 248010 w 280359"/>
              <a:gd name="connsiteY6" fmla="*/ 334274 h 366623"/>
              <a:gd name="connsiteX7" fmla="*/ 280359 w 280359"/>
              <a:gd name="connsiteY7" fmla="*/ 366623 h 366623"/>
              <a:gd name="connsiteX0" fmla="*/ 0 w 280359"/>
              <a:gd name="connsiteY0" fmla="*/ 15564 h 382187"/>
              <a:gd name="connsiteX1" fmla="*/ 40976 w 280359"/>
              <a:gd name="connsiteY1" fmla="*/ 22034 h 382187"/>
              <a:gd name="connsiteX2" fmla="*/ 81951 w 280359"/>
              <a:gd name="connsiteY2" fmla="*/ 60853 h 382187"/>
              <a:gd name="connsiteX3" fmla="*/ 92734 w 280359"/>
              <a:gd name="connsiteY3" fmla="*/ 198875 h 382187"/>
              <a:gd name="connsiteX4" fmla="*/ 181155 w 280359"/>
              <a:gd name="connsiteY4" fmla="*/ 201032 h 382187"/>
              <a:gd name="connsiteX5" fmla="*/ 200564 w 280359"/>
              <a:gd name="connsiteY5" fmla="*/ 349838 h 382187"/>
              <a:gd name="connsiteX6" fmla="*/ 248010 w 280359"/>
              <a:gd name="connsiteY6" fmla="*/ 349838 h 382187"/>
              <a:gd name="connsiteX7" fmla="*/ 280359 w 280359"/>
              <a:gd name="connsiteY7" fmla="*/ 382187 h 382187"/>
              <a:gd name="connsiteX0" fmla="*/ 0 w 280359"/>
              <a:gd name="connsiteY0" fmla="*/ 15564 h 382187"/>
              <a:gd name="connsiteX1" fmla="*/ 40976 w 280359"/>
              <a:gd name="connsiteY1" fmla="*/ 22034 h 382187"/>
              <a:gd name="connsiteX2" fmla="*/ 81951 w 280359"/>
              <a:gd name="connsiteY2" fmla="*/ 60853 h 382187"/>
              <a:gd name="connsiteX3" fmla="*/ 92734 w 280359"/>
              <a:gd name="connsiteY3" fmla="*/ 198875 h 382187"/>
              <a:gd name="connsiteX4" fmla="*/ 181155 w 280359"/>
              <a:gd name="connsiteY4" fmla="*/ 201032 h 382187"/>
              <a:gd name="connsiteX5" fmla="*/ 200564 w 280359"/>
              <a:gd name="connsiteY5" fmla="*/ 349838 h 382187"/>
              <a:gd name="connsiteX6" fmla="*/ 248010 w 280359"/>
              <a:gd name="connsiteY6" fmla="*/ 349838 h 382187"/>
              <a:gd name="connsiteX7" fmla="*/ 280359 w 280359"/>
              <a:gd name="connsiteY7" fmla="*/ 382187 h 382187"/>
              <a:gd name="connsiteX0" fmla="*/ 0 w 280359"/>
              <a:gd name="connsiteY0" fmla="*/ 15564 h 382187"/>
              <a:gd name="connsiteX1" fmla="*/ 40976 w 280359"/>
              <a:gd name="connsiteY1" fmla="*/ 22034 h 382187"/>
              <a:gd name="connsiteX2" fmla="*/ 81951 w 280359"/>
              <a:gd name="connsiteY2" fmla="*/ 60853 h 382187"/>
              <a:gd name="connsiteX3" fmla="*/ 92734 w 280359"/>
              <a:gd name="connsiteY3" fmla="*/ 198875 h 382187"/>
              <a:gd name="connsiteX4" fmla="*/ 181155 w 280359"/>
              <a:gd name="connsiteY4" fmla="*/ 201032 h 382187"/>
              <a:gd name="connsiteX5" fmla="*/ 200564 w 280359"/>
              <a:gd name="connsiteY5" fmla="*/ 349838 h 382187"/>
              <a:gd name="connsiteX6" fmla="*/ 248010 w 280359"/>
              <a:gd name="connsiteY6" fmla="*/ 349838 h 382187"/>
              <a:gd name="connsiteX7" fmla="*/ 280359 w 280359"/>
              <a:gd name="connsiteY7" fmla="*/ 382187 h 382187"/>
              <a:gd name="connsiteX0" fmla="*/ 0 w 280359"/>
              <a:gd name="connsiteY0" fmla="*/ 0 h 366623"/>
              <a:gd name="connsiteX1" fmla="*/ 40976 w 280359"/>
              <a:gd name="connsiteY1" fmla="*/ 6470 h 366623"/>
              <a:gd name="connsiteX2" fmla="*/ 81951 w 280359"/>
              <a:gd name="connsiteY2" fmla="*/ 45289 h 366623"/>
              <a:gd name="connsiteX3" fmla="*/ 92734 w 280359"/>
              <a:gd name="connsiteY3" fmla="*/ 183311 h 366623"/>
              <a:gd name="connsiteX4" fmla="*/ 181155 w 280359"/>
              <a:gd name="connsiteY4" fmla="*/ 185468 h 366623"/>
              <a:gd name="connsiteX5" fmla="*/ 200564 w 280359"/>
              <a:gd name="connsiteY5" fmla="*/ 334274 h 366623"/>
              <a:gd name="connsiteX6" fmla="*/ 248010 w 280359"/>
              <a:gd name="connsiteY6" fmla="*/ 334274 h 366623"/>
              <a:gd name="connsiteX7" fmla="*/ 280359 w 280359"/>
              <a:gd name="connsiteY7" fmla="*/ 366623 h 366623"/>
              <a:gd name="connsiteX0" fmla="*/ 0 w 280359"/>
              <a:gd name="connsiteY0" fmla="*/ 0 h 366623"/>
              <a:gd name="connsiteX1" fmla="*/ 40976 w 280359"/>
              <a:gd name="connsiteY1" fmla="*/ 6470 h 366623"/>
              <a:gd name="connsiteX2" fmla="*/ 81951 w 280359"/>
              <a:gd name="connsiteY2" fmla="*/ 45289 h 366623"/>
              <a:gd name="connsiteX3" fmla="*/ 66855 w 280359"/>
              <a:gd name="connsiteY3" fmla="*/ 36662 h 366623"/>
              <a:gd name="connsiteX4" fmla="*/ 92734 w 280359"/>
              <a:gd name="connsiteY4" fmla="*/ 183311 h 366623"/>
              <a:gd name="connsiteX5" fmla="*/ 181155 w 280359"/>
              <a:gd name="connsiteY5" fmla="*/ 185468 h 366623"/>
              <a:gd name="connsiteX6" fmla="*/ 200564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81951 w 280359"/>
              <a:gd name="connsiteY2" fmla="*/ 45289 h 366623"/>
              <a:gd name="connsiteX3" fmla="*/ 127240 w 280359"/>
              <a:gd name="connsiteY3" fmla="*/ 84107 h 366623"/>
              <a:gd name="connsiteX4" fmla="*/ 92734 w 280359"/>
              <a:gd name="connsiteY4" fmla="*/ 183311 h 366623"/>
              <a:gd name="connsiteX5" fmla="*/ 181155 w 280359"/>
              <a:gd name="connsiteY5" fmla="*/ 185468 h 366623"/>
              <a:gd name="connsiteX6" fmla="*/ 200564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127240 w 280359"/>
              <a:gd name="connsiteY3" fmla="*/ 84107 h 366623"/>
              <a:gd name="connsiteX4" fmla="*/ 92734 w 280359"/>
              <a:gd name="connsiteY4" fmla="*/ 183311 h 366623"/>
              <a:gd name="connsiteX5" fmla="*/ 181155 w 280359"/>
              <a:gd name="connsiteY5" fmla="*/ 185468 h 366623"/>
              <a:gd name="connsiteX6" fmla="*/ 200564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127240 w 280359"/>
              <a:gd name="connsiteY3" fmla="*/ 84107 h 366623"/>
              <a:gd name="connsiteX4" fmla="*/ 92734 w 280359"/>
              <a:gd name="connsiteY4" fmla="*/ 183311 h 366623"/>
              <a:gd name="connsiteX5" fmla="*/ 181155 w 280359"/>
              <a:gd name="connsiteY5" fmla="*/ 185468 h 366623"/>
              <a:gd name="connsiteX6" fmla="*/ 200564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86264 w 280359"/>
              <a:gd name="connsiteY3" fmla="*/ 56071 h 366623"/>
              <a:gd name="connsiteX4" fmla="*/ 92734 w 280359"/>
              <a:gd name="connsiteY4" fmla="*/ 183311 h 366623"/>
              <a:gd name="connsiteX5" fmla="*/ 181155 w 280359"/>
              <a:gd name="connsiteY5" fmla="*/ 185468 h 366623"/>
              <a:gd name="connsiteX6" fmla="*/ 200564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86264 w 280359"/>
              <a:gd name="connsiteY3" fmla="*/ 56071 h 366623"/>
              <a:gd name="connsiteX4" fmla="*/ 92734 w 280359"/>
              <a:gd name="connsiteY4" fmla="*/ 183311 h 366623"/>
              <a:gd name="connsiteX5" fmla="*/ 181155 w 280359"/>
              <a:gd name="connsiteY5" fmla="*/ 185468 h 366623"/>
              <a:gd name="connsiteX6" fmla="*/ 200564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86264 w 280359"/>
              <a:gd name="connsiteY3" fmla="*/ 56071 h 366623"/>
              <a:gd name="connsiteX4" fmla="*/ 92734 w 280359"/>
              <a:gd name="connsiteY4" fmla="*/ 183311 h 366623"/>
              <a:gd name="connsiteX5" fmla="*/ 181155 w 280359"/>
              <a:gd name="connsiteY5" fmla="*/ 185468 h 366623"/>
              <a:gd name="connsiteX6" fmla="*/ 200564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86264 w 280359"/>
              <a:gd name="connsiteY3" fmla="*/ 56071 h 366623"/>
              <a:gd name="connsiteX4" fmla="*/ 92734 w 280359"/>
              <a:gd name="connsiteY4" fmla="*/ 183311 h 366623"/>
              <a:gd name="connsiteX5" fmla="*/ 181155 w 280359"/>
              <a:gd name="connsiteY5" fmla="*/ 185468 h 366623"/>
              <a:gd name="connsiteX6" fmla="*/ 200564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86264 w 280359"/>
              <a:gd name="connsiteY3" fmla="*/ 56071 h 366623"/>
              <a:gd name="connsiteX4" fmla="*/ 92734 w 280359"/>
              <a:gd name="connsiteY4" fmla="*/ 183311 h 366623"/>
              <a:gd name="connsiteX5" fmla="*/ 181155 w 280359"/>
              <a:gd name="connsiteY5" fmla="*/ 185468 h 366623"/>
              <a:gd name="connsiteX6" fmla="*/ 200564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86264 w 280359"/>
              <a:gd name="connsiteY3" fmla="*/ 56071 h 366623"/>
              <a:gd name="connsiteX4" fmla="*/ 92734 w 280359"/>
              <a:gd name="connsiteY4" fmla="*/ 183311 h 366623"/>
              <a:gd name="connsiteX5" fmla="*/ 181155 w 280359"/>
              <a:gd name="connsiteY5" fmla="*/ 185468 h 366623"/>
              <a:gd name="connsiteX6" fmla="*/ 196251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86264 w 280359"/>
              <a:gd name="connsiteY3" fmla="*/ 56071 h 366623"/>
              <a:gd name="connsiteX4" fmla="*/ 92734 w 280359"/>
              <a:gd name="connsiteY4" fmla="*/ 183311 h 366623"/>
              <a:gd name="connsiteX5" fmla="*/ 181155 w 280359"/>
              <a:gd name="connsiteY5" fmla="*/ 185468 h 366623"/>
              <a:gd name="connsiteX6" fmla="*/ 196251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86264 w 280359"/>
              <a:gd name="connsiteY3" fmla="*/ 56071 h 366623"/>
              <a:gd name="connsiteX4" fmla="*/ 92734 w 280359"/>
              <a:gd name="connsiteY4" fmla="*/ 183311 h 366623"/>
              <a:gd name="connsiteX5" fmla="*/ 181155 w 280359"/>
              <a:gd name="connsiteY5" fmla="*/ 185468 h 366623"/>
              <a:gd name="connsiteX6" fmla="*/ 196251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86264 w 280359"/>
              <a:gd name="connsiteY3" fmla="*/ 56071 h 366623"/>
              <a:gd name="connsiteX4" fmla="*/ 92734 w 280359"/>
              <a:gd name="connsiteY4" fmla="*/ 183311 h 366623"/>
              <a:gd name="connsiteX5" fmla="*/ 181155 w 280359"/>
              <a:gd name="connsiteY5" fmla="*/ 185468 h 366623"/>
              <a:gd name="connsiteX6" fmla="*/ 196251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86264 w 280359"/>
              <a:gd name="connsiteY3" fmla="*/ 56071 h 366623"/>
              <a:gd name="connsiteX4" fmla="*/ 92734 w 280359"/>
              <a:gd name="connsiteY4" fmla="*/ 183311 h 366623"/>
              <a:gd name="connsiteX5" fmla="*/ 181155 w 280359"/>
              <a:gd name="connsiteY5" fmla="*/ 185468 h 366623"/>
              <a:gd name="connsiteX6" fmla="*/ 196251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49602 w 280359"/>
              <a:gd name="connsiteY2" fmla="*/ 51759 h 366623"/>
              <a:gd name="connsiteX3" fmla="*/ 86264 w 280359"/>
              <a:gd name="connsiteY3" fmla="*/ 56071 h 366623"/>
              <a:gd name="connsiteX4" fmla="*/ 92734 w 280359"/>
              <a:gd name="connsiteY4" fmla="*/ 183311 h 366623"/>
              <a:gd name="connsiteX5" fmla="*/ 181155 w 280359"/>
              <a:gd name="connsiteY5" fmla="*/ 185468 h 366623"/>
              <a:gd name="connsiteX6" fmla="*/ 196251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30193 w 280359"/>
              <a:gd name="connsiteY2" fmla="*/ 112143 h 366623"/>
              <a:gd name="connsiteX3" fmla="*/ 86264 w 280359"/>
              <a:gd name="connsiteY3" fmla="*/ 56071 h 366623"/>
              <a:gd name="connsiteX4" fmla="*/ 92734 w 280359"/>
              <a:gd name="connsiteY4" fmla="*/ 183311 h 366623"/>
              <a:gd name="connsiteX5" fmla="*/ 181155 w 280359"/>
              <a:gd name="connsiteY5" fmla="*/ 185468 h 366623"/>
              <a:gd name="connsiteX6" fmla="*/ 196251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38819 w 280359"/>
              <a:gd name="connsiteY2" fmla="*/ 58228 h 366623"/>
              <a:gd name="connsiteX3" fmla="*/ 86264 w 280359"/>
              <a:gd name="connsiteY3" fmla="*/ 56071 h 366623"/>
              <a:gd name="connsiteX4" fmla="*/ 92734 w 280359"/>
              <a:gd name="connsiteY4" fmla="*/ 183311 h 366623"/>
              <a:gd name="connsiteX5" fmla="*/ 181155 w 280359"/>
              <a:gd name="connsiteY5" fmla="*/ 185468 h 366623"/>
              <a:gd name="connsiteX6" fmla="*/ 196251 w 280359"/>
              <a:gd name="connsiteY6" fmla="*/ 334274 h 366623"/>
              <a:gd name="connsiteX7" fmla="*/ 248010 w 280359"/>
              <a:gd name="connsiteY7" fmla="*/ 334274 h 366623"/>
              <a:gd name="connsiteX8" fmla="*/ 280359 w 280359"/>
              <a:gd name="connsiteY8" fmla="*/ 366623 h 366623"/>
              <a:gd name="connsiteX0" fmla="*/ 0 w 280359"/>
              <a:gd name="connsiteY0" fmla="*/ 0 h 366623"/>
              <a:gd name="connsiteX1" fmla="*/ 40976 w 280359"/>
              <a:gd name="connsiteY1" fmla="*/ 6470 h 366623"/>
              <a:gd name="connsiteX2" fmla="*/ 38819 w 280359"/>
              <a:gd name="connsiteY2" fmla="*/ 58228 h 366623"/>
              <a:gd name="connsiteX3" fmla="*/ 86264 w 280359"/>
              <a:gd name="connsiteY3" fmla="*/ 56071 h 366623"/>
              <a:gd name="connsiteX4" fmla="*/ 92734 w 280359"/>
              <a:gd name="connsiteY4" fmla="*/ 183311 h 366623"/>
              <a:gd name="connsiteX5" fmla="*/ 181155 w 280359"/>
              <a:gd name="connsiteY5" fmla="*/ 185468 h 366623"/>
              <a:gd name="connsiteX6" fmla="*/ 196251 w 280359"/>
              <a:gd name="connsiteY6" fmla="*/ 334274 h 366623"/>
              <a:gd name="connsiteX7" fmla="*/ 248010 w 280359"/>
              <a:gd name="connsiteY7" fmla="*/ 334274 h 366623"/>
              <a:gd name="connsiteX8" fmla="*/ 280359 w 280359"/>
              <a:gd name="connsiteY8" fmla="*/ 366623 h 366623"/>
              <a:gd name="connsiteX0" fmla="*/ 11606 w 291965"/>
              <a:gd name="connsiteY0" fmla="*/ 0 h 366623"/>
              <a:gd name="connsiteX1" fmla="*/ 23062 w 291965"/>
              <a:gd name="connsiteY1" fmla="*/ 51180 h 366623"/>
              <a:gd name="connsiteX2" fmla="*/ 50425 w 291965"/>
              <a:gd name="connsiteY2" fmla="*/ 58228 h 366623"/>
              <a:gd name="connsiteX3" fmla="*/ 97870 w 291965"/>
              <a:gd name="connsiteY3" fmla="*/ 56071 h 366623"/>
              <a:gd name="connsiteX4" fmla="*/ 104340 w 291965"/>
              <a:gd name="connsiteY4" fmla="*/ 183311 h 366623"/>
              <a:gd name="connsiteX5" fmla="*/ 192761 w 291965"/>
              <a:gd name="connsiteY5" fmla="*/ 185468 h 366623"/>
              <a:gd name="connsiteX6" fmla="*/ 207857 w 291965"/>
              <a:gd name="connsiteY6" fmla="*/ 334274 h 366623"/>
              <a:gd name="connsiteX7" fmla="*/ 259616 w 291965"/>
              <a:gd name="connsiteY7" fmla="*/ 334274 h 366623"/>
              <a:gd name="connsiteX8" fmla="*/ 291965 w 291965"/>
              <a:gd name="connsiteY8" fmla="*/ 366623 h 366623"/>
              <a:gd name="connsiteX0" fmla="*/ 6974 w 294043"/>
              <a:gd name="connsiteY0" fmla="*/ 0 h 369417"/>
              <a:gd name="connsiteX1" fmla="*/ 25140 w 294043"/>
              <a:gd name="connsiteY1" fmla="*/ 53974 h 369417"/>
              <a:gd name="connsiteX2" fmla="*/ 52503 w 294043"/>
              <a:gd name="connsiteY2" fmla="*/ 61022 h 369417"/>
              <a:gd name="connsiteX3" fmla="*/ 99948 w 294043"/>
              <a:gd name="connsiteY3" fmla="*/ 58865 h 369417"/>
              <a:gd name="connsiteX4" fmla="*/ 106418 w 294043"/>
              <a:gd name="connsiteY4" fmla="*/ 186105 h 369417"/>
              <a:gd name="connsiteX5" fmla="*/ 194839 w 294043"/>
              <a:gd name="connsiteY5" fmla="*/ 188262 h 369417"/>
              <a:gd name="connsiteX6" fmla="*/ 209935 w 294043"/>
              <a:gd name="connsiteY6" fmla="*/ 337068 h 369417"/>
              <a:gd name="connsiteX7" fmla="*/ 261694 w 294043"/>
              <a:gd name="connsiteY7" fmla="*/ 337068 h 369417"/>
              <a:gd name="connsiteX8" fmla="*/ 294043 w 294043"/>
              <a:gd name="connsiteY8" fmla="*/ 369417 h 369417"/>
              <a:gd name="connsiteX0" fmla="*/ 0 w 287069"/>
              <a:gd name="connsiteY0" fmla="*/ 0 h 369417"/>
              <a:gd name="connsiteX1" fmla="*/ 18166 w 287069"/>
              <a:gd name="connsiteY1" fmla="*/ 53974 h 369417"/>
              <a:gd name="connsiteX2" fmla="*/ 45529 w 287069"/>
              <a:gd name="connsiteY2" fmla="*/ 61022 h 369417"/>
              <a:gd name="connsiteX3" fmla="*/ 92974 w 287069"/>
              <a:gd name="connsiteY3" fmla="*/ 58865 h 369417"/>
              <a:gd name="connsiteX4" fmla="*/ 99444 w 287069"/>
              <a:gd name="connsiteY4" fmla="*/ 186105 h 369417"/>
              <a:gd name="connsiteX5" fmla="*/ 187865 w 287069"/>
              <a:gd name="connsiteY5" fmla="*/ 188262 h 369417"/>
              <a:gd name="connsiteX6" fmla="*/ 202961 w 287069"/>
              <a:gd name="connsiteY6" fmla="*/ 337068 h 369417"/>
              <a:gd name="connsiteX7" fmla="*/ 254720 w 287069"/>
              <a:gd name="connsiteY7" fmla="*/ 337068 h 369417"/>
              <a:gd name="connsiteX8" fmla="*/ 287069 w 287069"/>
              <a:gd name="connsiteY8" fmla="*/ 369417 h 369417"/>
              <a:gd name="connsiteX0" fmla="*/ 1961 w 289030"/>
              <a:gd name="connsiteY0" fmla="*/ 0 h 369417"/>
              <a:gd name="connsiteX1" fmla="*/ 0 w 289030"/>
              <a:gd name="connsiteY1" fmla="*/ 60960 h 369417"/>
              <a:gd name="connsiteX2" fmla="*/ 47490 w 289030"/>
              <a:gd name="connsiteY2" fmla="*/ 61022 h 369417"/>
              <a:gd name="connsiteX3" fmla="*/ 94935 w 289030"/>
              <a:gd name="connsiteY3" fmla="*/ 58865 h 369417"/>
              <a:gd name="connsiteX4" fmla="*/ 101405 w 289030"/>
              <a:gd name="connsiteY4" fmla="*/ 186105 h 369417"/>
              <a:gd name="connsiteX5" fmla="*/ 189826 w 289030"/>
              <a:gd name="connsiteY5" fmla="*/ 188262 h 369417"/>
              <a:gd name="connsiteX6" fmla="*/ 204922 w 289030"/>
              <a:gd name="connsiteY6" fmla="*/ 337068 h 369417"/>
              <a:gd name="connsiteX7" fmla="*/ 256681 w 289030"/>
              <a:gd name="connsiteY7" fmla="*/ 337068 h 369417"/>
              <a:gd name="connsiteX8" fmla="*/ 289030 w 289030"/>
              <a:gd name="connsiteY8" fmla="*/ 369417 h 369417"/>
              <a:gd name="connsiteX0" fmla="*/ 1961 w 289030"/>
              <a:gd name="connsiteY0" fmla="*/ 0 h 369417"/>
              <a:gd name="connsiteX1" fmla="*/ 0 w 289030"/>
              <a:gd name="connsiteY1" fmla="*/ 60960 h 369417"/>
              <a:gd name="connsiteX2" fmla="*/ 47490 w 289030"/>
              <a:gd name="connsiteY2" fmla="*/ 61022 h 369417"/>
              <a:gd name="connsiteX3" fmla="*/ 94935 w 289030"/>
              <a:gd name="connsiteY3" fmla="*/ 58865 h 369417"/>
              <a:gd name="connsiteX4" fmla="*/ 101405 w 289030"/>
              <a:gd name="connsiteY4" fmla="*/ 186105 h 369417"/>
              <a:gd name="connsiteX5" fmla="*/ 189826 w 289030"/>
              <a:gd name="connsiteY5" fmla="*/ 188262 h 369417"/>
              <a:gd name="connsiteX6" fmla="*/ 204922 w 289030"/>
              <a:gd name="connsiteY6" fmla="*/ 337068 h 369417"/>
              <a:gd name="connsiteX7" fmla="*/ 256681 w 289030"/>
              <a:gd name="connsiteY7" fmla="*/ 337068 h 369417"/>
              <a:gd name="connsiteX8" fmla="*/ 289030 w 289030"/>
              <a:gd name="connsiteY8" fmla="*/ 369417 h 369417"/>
              <a:gd name="connsiteX0" fmla="*/ 1961 w 289030"/>
              <a:gd name="connsiteY0" fmla="*/ 0 h 369417"/>
              <a:gd name="connsiteX1" fmla="*/ 0 w 289030"/>
              <a:gd name="connsiteY1" fmla="*/ 56768 h 369417"/>
              <a:gd name="connsiteX2" fmla="*/ 47490 w 289030"/>
              <a:gd name="connsiteY2" fmla="*/ 61022 h 369417"/>
              <a:gd name="connsiteX3" fmla="*/ 94935 w 289030"/>
              <a:gd name="connsiteY3" fmla="*/ 58865 h 369417"/>
              <a:gd name="connsiteX4" fmla="*/ 101405 w 289030"/>
              <a:gd name="connsiteY4" fmla="*/ 186105 h 369417"/>
              <a:gd name="connsiteX5" fmla="*/ 189826 w 289030"/>
              <a:gd name="connsiteY5" fmla="*/ 188262 h 369417"/>
              <a:gd name="connsiteX6" fmla="*/ 204922 w 289030"/>
              <a:gd name="connsiteY6" fmla="*/ 337068 h 369417"/>
              <a:gd name="connsiteX7" fmla="*/ 256681 w 289030"/>
              <a:gd name="connsiteY7" fmla="*/ 337068 h 369417"/>
              <a:gd name="connsiteX8" fmla="*/ 289030 w 289030"/>
              <a:gd name="connsiteY8" fmla="*/ 369417 h 369417"/>
              <a:gd name="connsiteX0" fmla="*/ 1961 w 289030"/>
              <a:gd name="connsiteY0" fmla="*/ 0 h 369417"/>
              <a:gd name="connsiteX1" fmla="*/ 0 w 289030"/>
              <a:gd name="connsiteY1" fmla="*/ 56768 h 369417"/>
              <a:gd name="connsiteX2" fmla="*/ 47490 w 289030"/>
              <a:gd name="connsiteY2" fmla="*/ 61022 h 369417"/>
              <a:gd name="connsiteX3" fmla="*/ 88226 w 289030"/>
              <a:gd name="connsiteY3" fmla="*/ 70043 h 369417"/>
              <a:gd name="connsiteX4" fmla="*/ 101405 w 289030"/>
              <a:gd name="connsiteY4" fmla="*/ 186105 h 369417"/>
              <a:gd name="connsiteX5" fmla="*/ 189826 w 289030"/>
              <a:gd name="connsiteY5" fmla="*/ 188262 h 369417"/>
              <a:gd name="connsiteX6" fmla="*/ 204922 w 289030"/>
              <a:gd name="connsiteY6" fmla="*/ 337068 h 369417"/>
              <a:gd name="connsiteX7" fmla="*/ 256681 w 289030"/>
              <a:gd name="connsiteY7" fmla="*/ 337068 h 369417"/>
              <a:gd name="connsiteX8" fmla="*/ 289030 w 289030"/>
              <a:gd name="connsiteY8" fmla="*/ 369417 h 369417"/>
              <a:gd name="connsiteX0" fmla="*/ 1961 w 289030"/>
              <a:gd name="connsiteY0" fmla="*/ 0 h 369417"/>
              <a:gd name="connsiteX1" fmla="*/ 0 w 289030"/>
              <a:gd name="connsiteY1" fmla="*/ 56768 h 369417"/>
              <a:gd name="connsiteX2" fmla="*/ 47490 w 289030"/>
              <a:gd name="connsiteY2" fmla="*/ 61022 h 369417"/>
              <a:gd name="connsiteX3" fmla="*/ 88226 w 289030"/>
              <a:gd name="connsiteY3" fmla="*/ 70043 h 369417"/>
              <a:gd name="connsiteX4" fmla="*/ 101405 w 289030"/>
              <a:gd name="connsiteY4" fmla="*/ 186105 h 369417"/>
              <a:gd name="connsiteX5" fmla="*/ 189826 w 289030"/>
              <a:gd name="connsiteY5" fmla="*/ 188262 h 369417"/>
              <a:gd name="connsiteX6" fmla="*/ 204922 w 289030"/>
              <a:gd name="connsiteY6" fmla="*/ 337068 h 369417"/>
              <a:gd name="connsiteX7" fmla="*/ 256681 w 289030"/>
              <a:gd name="connsiteY7" fmla="*/ 337068 h 369417"/>
              <a:gd name="connsiteX8" fmla="*/ 289030 w 289030"/>
              <a:gd name="connsiteY8" fmla="*/ 369417 h 369417"/>
              <a:gd name="connsiteX0" fmla="*/ 1961 w 289030"/>
              <a:gd name="connsiteY0" fmla="*/ 0 h 369417"/>
              <a:gd name="connsiteX1" fmla="*/ 0 w 289030"/>
              <a:gd name="connsiteY1" fmla="*/ 56768 h 369417"/>
              <a:gd name="connsiteX2" fmla="*/ 47490 w 289030"/>
              <a:gd name="connsiteY2" fmla="*/ 61022 h 369417"/>
              <a:gd name="connsiteX3" fmla="*/ 88226 w 289030"/>
              <a:gd name="connsiteY3" fmla="*/ 70043 h 369417"/>
              <a:gd name="connsiteX4" fmla="*/ 191309 w 289030"/>
              <a:gd name="connsiteY4" fmla="*/ 110658 h 369417"/>
              <a:gd name="connsiteX5" fmla="*/ 189826 w 289030"/>
              <a:gd name="connsiteY5" fmla="*/ 188262 h 369417"/>
              <a:gd name="connsiteX6" fmla="*/ 204922 w 289030"/>
              <a:gd name="connsiteY6" fmla="*/ 337068 h 369417"/>
              <a:gd name="connsiteX7" fmla="*/ 256681 w 289030"/>
              <a:gd name="connsiteY7" fmla="*/ 337068 h 369417"/>
              <a:gd name="connsiteX8" fmla="*/ 289030 w 289030"/>
              <a:gd name="connsiteY8" fmla="*/ 369417 h 369417"/>
              <a:gd name="connsiteX0" fmla="*/ 1961 w 289030"/>
              <a:gd name="connsiteY0" fmla="*/ 0 h 369417"/>
              <a:gd name="connsiteX1" fmla="*/ 0 w 289030"/>
              <a:gd name="connsiteY1" fmla="*/ 56768 h 369417"/>
              <a:gd name="connsiteX2" fmla="*/ 47490 w 289030"/>
              <a:gd name="connsiteY2" fmla="*/ 61022 h 369417"/>
              <a:gd name="connsiteX3" fmla="*/ 90910 w 289030"/>
              <a:gd name="connsiteY3" fmla="*/ 72837 h 369417"/>
              <a:gd name="connsiteX4" fmla="*/ 191309 w 289030"/>
              <a:gd name="connsiteY4" fmla="*/ 110658 h 369417"/>
              <a:gd name="connsiteX5" fmla="*/ 189826 w 289030"/>
              <a:gd name="connsiteY5" fmla="*/ 188262 h 369417"/>
              <a:gd name="connsiteX6" fmla="*/ 204922 w 289030"/>
              <a:gd name="connsiteY6" fmla="*/ 337068 h 369417"/>
              <a:gd name="connsiteX7" fmla="*/ 256681 w 289030"/>
              <a:gd name="connsiteY7" fmla="*/ 337068 h 369417"/>
              <a:gd name="connsiteX8" fmla="*/ 289030 w 289030"/>
              <a:gd name="connsiteY8" fmla="*/ 369417 h 369417"/>
              <a:gd name="connsiteX0" fmla="*/ 1961 w 289030"/>
              <a:gd name="connsiteY0" fmla="*/ 0 h 369417"/>
              <a:gd name="connsiteX1" fmla="*/ 0 w 289030"/>
              <a:gd name="connsiteY1" fmla="*/ 56768 h 369417"/>
              <a:gd name="connsiteX2" fmla="*/ 47490 w 289030"/>
              <a:gd name="connsiteY2" fmla="*/ 61022 h 369417"/>
              <a:gd name="connsiteX3" fmla="*/ 90910 w 289030"/>
              <a:gd name="connsiteY3" fmla="*/ 72837 h 369417"/>
              <a:gd name="connsiteX4" fmla="*/ 191309 w 289030"/>
              <a:gd name="connsiteY4" fmla="*/ 110658 h 369417"/>
              <a:gd name="connsiteX5" fmla="*/ 189826 w 289030"/>
              <a:gd name="connsiteY5" fmla="*/ 188262 h 369417"/>
              <a:gd name="connsiteX6" fmla="*/ 204922 w 289030"/>
              <a:gd name="connsiteY6" fmla="*/ 337068 h 369417"/>
              <a:gd name="connsiteX7" fmla="*/ 256681 w 289030"/>
              <a:gd name="connsiteY7" fmla="*/ 337068 h 369417"/>
              <a:gd name="connsiteX8" fmla="*/ 289030 w 289030"/>
              <a:gd name="connsiteY8" fmla="*/ 369417 h 369417"/>
              <a:gd name="connsiteX0" fmla="*/ 1961 w 289030"/>
              <a:gd name="connsiteY0" fmla="*/ 0 h 369417"/>
              <a:gd name="connsiteX1" fmla="*/ 0 w 289030"/>
              <a:gd name="connsiteY1" fmla="*/ 56768 h 369417"/>
              <a:gd name="connsiteX2" fmla="*/ 47490 w 289030"/>
              <a:gd name="connsiteY2" fmla="*/ 61022 h 369417"/>
              <a:gd name="connsiteX3" fmla="*/ 90910 w 289030"/>
              <a:gd name="connsiteY3" fmla="*/ 72837 h 369417"/>
              <a:gd name="connsiteX4" fmla="*/ 191309 w 289030"/>
              <a:gd name="connsiteY4" fmla="*/ 105069 h 369417"/>
              <a:gd name="connsiteX5" fmla="*/ 189826 w 289030"/>
              <a:gd name="connsiteY5" fmla="*/ 188262 h 369417"/>
              <a:gd name="connsiteX6" fmla="*/ 204922 w 289030"/>
              <a:gd name="connsiteY6" fmla="*/ 337068 h 369417"/>
              <a:gd name="connsiteX7" fmla="*/ 256681 w 289030"/>
              <a:gd name="connsiteY7" fmla="*/ 337068 h 369417"/>
              <a:gd name="connsiteX8" fmla="*/ 289030 w 289030"/>
              <a:gd name="connsiteY8" fmla="*/ 369417 h 369417"/>
              <a:gd name="connsiteX0" fmla="*/ 1961 w 289030"/>
              <a:gd name="connsiteY0" fmla="*/ 0 h 369417"/>
              <a:gd name="connsiteX1" fmla="*/ 0 w 289030"/>
              <a:gd name="connsiteY1" fmla="*/ 56768 h 369417"/>
              <a:gd name="connsiteX2" fmla="*/ 47490 w 289030"/>
              <a:gd name="connsiteY2" fmla="*/ 61022 h 369417"/>
              <a:gd name="connsiteX3" fmla="*/ 90910 w 289030"/>
              <a:gd name="connsiteY3" fmla="*/ 72837 h 369417"/>
              <a:gd name="connsiteX4" fmla="*/ 191309 w 289030"/>
              <a:gd name="connsiteY4" fmla="*/ 119041 h 369417"/>
              <a:gd name="connsiteX5" fmla="*/ 189826 w 289030"/>
              <a:gd name="connsiteY5" fmla="*/ 188262 h 369417"/>
              <a:gd name="connsiteX6" fmla="*/ 204922 w 289030"/>
              <a:gd name="connsiteY6" fmla="*/ 337068 h 369417"/>
              <a:gd name="connsiteX7" fmla="*/ 256681 w 289030"/>
              <a:gd name="connsiteY7" fmla="*/ 337068 h 369417"/>
              <a:gd name="connsiteX8" fmla="*/ 289030 w 289030"/>
              <a:gd name="connsiteY8" fmla="*/ 369417 h 369417"/>
              <a:gd name="connsiteX0" fmla="*/ 1961 w 335081"/>
              <a:gd name="connsiteY0" fmla="*/ 0 h 369417"/>
              <a:gd name="connsiteX1" fmla="*/ 0 w 335081"/>
              <a:gd name="connsiteY1" fmla="*/ 56768 h 369417"/>
              <a:gd name="connsiteX2" fmla="*/ 47490 w 335081"/>
              <a:gd name="connsiteY2" fmla="*/ 61022 h 369417"/>
              <a:gd name="connsiteX3" fmla="*/ 90910 w 335081"/>
              <a:gd name="connsiteY3" fmla="*/ 72837 h 369417"/>
              <a:gd name="connsiteX4" fmla="*/ 191309 w 335081"/>
              <a:gd name="connsiteY4" fmla="*/ 119041 h 369417"/>
              <a:gd name="connsiteX5" fmla="*/ 189826 w 335081"/>
              <a:gd name="connsiteY5" fmla="*/ 188262 h 369417"/>
              <a:gd name="connsiteX6" fmla="*/ 335081 w 335081"/>
              <a:gd name="connsiteY6" fmla="*/ 226691 h 369417"/>
              <a:gd name="connsiteX7" fmla="*/ 256681 w 335081"/>
              <a:gd name="connsiteY7" fmla="*/ 337068 h 369417"/>
              <a:gd name="connsiteX8" fmla="*/ 289030 w 335081"/>
              <a:gd name="connsiteY8" fmla="*/ 369417 h 369417"/>
              <a:gd name="connsiteX0" fmla="*/ 1961 w 335081"/>
              <a:gd name="connsiteY0" fmla="*/ 0 h 369417"/>
              <a:gd name="connsiteX1" fmla="*/ 0 w 335081"/>
              <a:gd name="connsiteY1" fmla="*/ 56768 h 369417"/>
              <a:gd name="connsiteX2" fmla="*/ 47490 w 335081"/>
              <a:gd name="connsiteY2" fmla="*/ 61022 h 369417"/>
              <a:gd name="connsiteX3" fmla="*/ 90910 w 335081"/>
              <a:gd name="connsiteY3" fmla="*/ 72837 h 369417"/>
              <a:gd name="connsiteX4" fmla="*/ 191309 w 335081"/>
              <a:gd name="connsiteY4" fmla="*/ 119041 h 369417"/>
              <a:gd name="connsiteX5" fmla="*/ 191168 w 335081"/>
              <a:gd name="connsiteY5" fmla="*/ 212014 h 369417"/>
              <a:gd name="connsiteX6" fmla="*/ 335081 w 335081"/>
              <a:gd name="connsiteY6" fmla="*/ 226691 h 369417"/>
              <a:gd name="connsiteX7" fmla="*/ 256681 w 335081"/>
              <a:gd name="connsiteY7" fmla="*/ 337068 h 369417"/>
              <a:gd name="connsiteX8" fmla="*/ 289030 w 335081"/>
              <a:gd name="connsiteY8" fmla="*/ 369417 h 369417"/>
              <a:gd name="connsiteX0" fmla="*/ 1961 w 353867"/>
              <a:gd name="connsiteY0" fmla="*/ 0 h 369417"/>
              <a:gd name="connsiteX1" fmla="*/ 0 w 353867"/>
              <a:gd name="connsiteY1" fmla="*/ 56768 h 369417"/>
              <a:gd name="connsiteX2" fmla="*/ 47490 w 353867"/>
              <a:gd name="connsiteY2" fmla="*/ 61022 h 369417"/>
              <a:gd name="connsiteX3" fmla="*/ 90910 w 353867"/>
              <a:gd name="connsiteY3" fmla="*/ 72837 h 369417"/>
              <a:gd name="connsiteX4" fmla="*/ 191309 w 353867"/>
              <a:gd name="connsiteY4" fmla="*/ 119041 h 369417"/>
              <a:gd name="connsiteX5" fmla="*/ 191168 w 353867"/>
              <a:gd name="connsiteY5" fmla="*/ 212014 h 369417"/>
              <a:gd name="connsiteX6" fmla="*/ 353867 w 353867"/>
              <a:gd name="connsiteY6" fmla="*/ 226691 h 369417"/>
              <a:gd name="connsiteX7" fmla="*/ 256681 w 353867"/>
              <a:gd name="connsiteY7" fmla="*/ 337068 h 369417"/>
              <a:gd name="connsiteX8" fmla="*/ 289030 w 353867"/>
              <a:gd name="connsiteY8" fmla="*/ 369417 h 369417"/>
              <a:gd name="connsiteX0" fmla="*/ 1961 w 353867"/>
              <a:gd name="connsiteY0" fmla="*/ 0 h 370188"/>
              <a:gd name="connsiteX1" fmla="*/ 0 w 353867"/>
              <a:gd name="connsiteY1" fmla="*/ 56768 h 370188"/>
              <a:gd name="connsiteX2" fmla="*/ 47490 w 353867"/>
              <a:gd name="connsiteY2" fmla="*/ 61022 h 370188"/>
              <a:gd name="connsiteX3" fmla="*/ 90910 w 353867"/>
              <a:gd name="connsiteY3" fmla="*/ 72837 h 370188"/>
              <a:gd name="connsiteX4" fmla="*/ 191309 w 353867"/>
              <a:gd name="connsiteY4" fmla="*/ 119041 h 370188"/>
              <a:gd name="connsiteX5" fmla="*/ 191168 w 353867"/>
              <a:gd name="connsiteY5" fmla="*/ 212014 h 370188"/>
              <a:gd name="connsiteX6" fmla="*/ 353867 w 353867"/>
              <a:gd name="connsiteY6" fmla="*/ 226691 h 370188"/>
              <a:gd name="connsiteX7" fmla="*/ 284860 w 353867"/>
              <a:gd name="connsiteY7" fmla="*/ 362217 h 370188"/>
              <a:gd name="connsiteX8" fmla="*/ 289030 w 353867"/>
              <a:gd name="connsiteY8" fmla="*/ 369417 h 370188"/>
              <a:gd name="connsiteX0" fmla="*/ 1961 w 353867"/>
              <a:gd name="connsiteY0" fmla="*/ 0 h 378193"/>
              <a:gd name="connsiteX1" fmla="*/ 0 w 353867"/>
              <a:gd name="connsiteY1" fmla="*/ 56768 h 378193"/>
              <a:gd name="connsiteX2" fmla="*/ 47490 w 353867"/>
              <a:gd name="connsiteY2" fmla="*/ 61022 h 378193"/>
              <a:gd name="connsiteX3" fmla="*/ 90910 w 353867"/>
              <a:gd name="connsiteY3" fmla="*/ 72837 h 378193"/>
              <a:gd name="connsiteX4" fmla="*/ 191309 w 353867"/>
              <a:gd name="connsiteY4" fmla="*/ 119041 h 378193"/>
              <a:gd name="connsiteX5" fmla="*/ 191168 w 353867"/>
              <a:gd name="connsiteY5" fmla="*/ 212014 h 378193"/>
              <a:gd name="connsiteX6" fmla="*/ 353867 w 353867"/>
              <a:gd name="connsiteY6" fmla="*/ 226691 h 378193"/>
              <a:gd name="connsiteX7" fmla="*/ 284860 w 353867"/>
              <a:gd name="connsiteY7" fmla="*/ 362217 h 378193"/>
              <a:gd name="connsiteX8" fmla="*/ 289030 w 353867"/>
              <a:gd name="connsiteY8" fmla="*/ 369417 h 378193"/>
              <a:gd name="connsiteX0" fmla="*/ 1961 w 436633"/>
              <a:gd name="connsiteY0" fmla="*/ 0 h 387581"/>
              <a:gd name="connsiteX1" fmla="*/ 0 w 436633"/>
              <a:gd name="connsiteY1" fmla="*/ 56768 h 387581"/>
              <a:gd name="connsiteX2" fmla="*/ 47490 w 436633"/>
              <a:gd name="connsiteY2" fmla="*/ 61022 h 387581"/>
              <a:gd name="connsiteX3" fmla="*/ 90910 w 436633"/>
              <a:gd name="connsiteY3" fmla="*/ 72837 h 387581"/>
              <a:gd name="connsiteX4" fmla="*/ 191309 w 436633"/>
              <a:gd name="connsiteY4" fmla="*/ 119041 h 387581"/>
              <a:gd name="connsiteX5" fmla="*/ 191168 w 436633"/>
              <a:gd name="connsiteY5" fmla="*/ 212014 h 387581"/>
              <a:gd name="connsiteX6" fmla="*/ 353867 w 436633"/>
              <a:gd name="connsiteY6" fmla="*/ 226691 h 387581"/>
              <a:gd name="connsiteX7" fmla="*/ 284860 w 436633"/>
              <a:gd name="connsiteY7" fmla="*/ 362217 h 387581"/>
              <a:gd name="connsiteX8" fmla="*/ 436633 w 436633"/>
              <a:gd name="connsiteY8" fmla="*/ 387581 h 387581"/>
              <a:gd name="connsiteX0" fmla="*/ 1961 w 436633"/>
              <a:gd name="connsiteY0" fmla="*/ 0 h 412918"/>
              <a:gd name="connsiteX1" fmla="*/ 0 w 436633"/>
              <a:gd name="connsiteY1" fmla="*/ 56768 h 412918"/>
              <a:gd name="connsiteX2" fmla="*/ 47490 w 436633"/>
              <a:gd name="connsiteY2" fmla="*/ 61022 h 412918"/>
              <a:gd name="connsiteX3" fmla="*/ 90910 w 436633"/>
              <a:gd name="connsiteY3" fmla="*/ 72837 h 412918"/>
              <a:gd name="connsiteX4" fmla="*/ 191309 w 436633"/>
              <a:gd name="connsiteY4" fmla="*/ 119041 h 412918"/>
              <a:gd name="connsiteX5" fmla="*/ 191168 w 436633"/>
              <a:gd name="connsiteY5" fmla="*/ 212014 h 412918"/>
              <a:gd name="connsiteX6" fmla="*/ 353867 w 436633"/>
              <a:gd name="connsiteY6" fmla="*/ 226691 h 412918"/>
              <a:gd name="connsiteX7" fmla="*/ 335851 w 436633"/>
              <a:gd name="connsiteY7" fmla="*/ 401338 h 412918"/>
              <a:gd name="connsiteX8" fmla="*/ 436633 w 436633"/>
              <a:gd name="connsiteY8" fmla="*/ 387581 h 412918"/>
              <a:gd name="connsiteX0" fmla="*/ 1961 w 436633"/>
              <a:gd name="connsiteY0" fmla="*/ 0 h 405966"/>
              <a:gd name="connsiteX1" fmla="*/ 0 w 436633"/>
              <a:gd name="connsiteY1" fmla="*/ 56768 h 405966"/>
              <a:gd name="connsiteX2" fmla="*/ 47490 w 436633"/>
              <a:gd name="connsiteY2" fmla="*/ 61022 h 405966"/>
              <a:gd name="connsiteX3" fmla="*/ 90910 w 436633"/>
              <a:gd name="connsiteY3" fmla="*/ 72837 h 405966"/>
              <a:gd name="connsiteX4" fmla="*/ 191309 w 436633"/>
              <a:gd name="connsiteY4" fmla="*/ 119041 h 405966"/>
              <a:gd name="connsiteX5" fmla="*/ 191168 w 436633"/>
              <a:gd name="connsiteY5" fmla="*/ 212014 h 405966"/>
              <a:gd name="connsiteX6" fmla="*/ 353867 w 436633"/>
              <a:gd name="connsiteY6" fmla="*/ 226691 h 405966"/>
              <a:gd name="connsiteX7" fmla="*/ 335851 w 436633"/>
              <a:gd name="connsiteY7" fmla="*/ 392955 h 405966"/>
              <a:gd name="connsiteX8" fmla="*/ 436633 w 436633"/>
              <a:gd name="connsiteY8" fmla="*/ 387581 h 405966"/>
              <a:gd name="connsiteX0" fmla="*/ 1961 w 436633"/>
              <a:gd name="connsiteY0" fmla="*/ 0 h 410466"/>
              <a:gd name="connsiteX1" fmla="*/ 0 w 436633"/>
              <a:gd name="connsiteY1" fmla="*/ 56768 h 410466"/>
              <a:gd name="connsiteX2" fmla="*/ 47490 w 436633"/>
              <a:gd name="connsiteY2" fmla="*/ 61022 h 410466"/>
              <a:gd name="connsiteX3" fmla="*/ 90910 w 436633"/>
              <a:gd name="connsiteY3" fmla="*/ 72837 h 410466"/>
              <a:gd name="connsiteX4" fmla="*/ 191309 w 436633"/>
              <a:gd name="connsiteY4" fmla="*/ 119041 h 410466"/>
              <a:gd name="connsiteX5" fmla="*/ 191168 w 436633"/>
              <a:gd name="connsiteY5" fmla="*/ 212014 h 410466"/>
              <a:gd name="connsiteX6" fmla="*/ 353867 w 436633"/>
              <a:gd name="connsiteY6" fmla="*/ 226691 h 410466"/>
              <a:gd name="connsiteX7" fmla="*/ 335851 w 436633"/>
              <a:gd name="connsiteY7" fmla="*/ 392955 h 410466"/>
              <a:gd name="connsiteX8" fmla="*/ 419801 w 436633"/>
              <a:gd name="connsiteY8" fmla="*/ 404890 h 410466"/>
              <a:gd name="connsiteX9" fmla="*/ 436633 w 436633"/>
              <a:gd name="connsiteY9" fmla="*/ 387581 h 410466"/>
              <a:gd name="connsiteX0" fmla="*/ 1961 w 436633"/>
              <a:gd name="connsiteY0" fmla="*/ 0 h 404890"/>
              <a:gd name="connsiteX1" fmla="*/ 0 w 436633"/>
              <a:gd name="connsiteY1" fmla="*/ 56768 h 404890"/>
              <a:gd name="connsiteX2" fmla="*/ 47490 w 436633"/>
              <a:gd name="connsiteY2" fmla="*/ 61022 h 404890"/>
              <a:gd name="connsiteX3" fmla="*/ 90910 w 436633"/>
              <a:gd name="connsiteY3" fmla="*/ 72837 h 404890"/>
              <a:gd name="connsiteX4" fmla="*/ 191309 w 436633"/>
              <a:gd name="connsiteY4" fmla="*/ 119041 h 404890"/>
              <a:gd name="connsiteX5" fmla="*/ 191168 w 436633"/>
              <a:gd name="connsiteY5" fmla="*/ 212014 h 404890"/>
              <a:gd name="connsiteX6" fmla="*/ 353867 w 436633"/>
              <a:gd name="connsiteY6" fmla="*/ 226691 h 404890"/>
              <a:gd name="connsiteX7" fmla="*/ 335851 w 436633"/>
              <a:gd name="connsiteY7" fmla="*/ 392955 h 404890"/>
              <a:gd name="connsiteX8" fmla="*/ 419801 w 436633"/>
              <a:gd name="connsiteY8" fmla="*/ 404890 h 404890"/>
              <a:gd name="connsiteX9" fmla="*/ 436633 w 436633"/>
              <a:gd name="connsiteY9" fmla="*/ 387581 h 404890"/>
              <a:gd name="connsiteX0" fmla="*/ 1961 w 424989"/>
              <a:gd name="connsiteY0" fmla="*/ 0 h 439432"/>
              <a:gd name="connsiteX1" fmla="*/ 0 w 424989"/>
              <a:gd name="connsiteY1" fmla="*/ 56768 h 439432"/>
              <a:gd name="connsiteX2" fmla="*/ 47490 w 424989"/>
              <a:gd name="connsiteY2" fmla="*/ 61022 h 439432"/>
              <a:gd name="connsiteX3" fmla="*/ 90910 w 424989"/>
              <a:gd name="connsiteY3" fmla="*/ 72837 h 439432"/>
              <a:gd name="connsiteX4" fmla="*/ 191309 w 424989"/>
              <a:gd name="connsiteY4" fmla="*/ 119041 h 439432"/>
              <a:gd name="connsiteX5" fmla="*/ 191168 w 424989"/>
              <a:gd name="connsiteY5" fmla="*/ 212014 h 439432"/>
              <a:gd name="connsiteX6" fmla="*/ 353867 w 424989"/>
              <a:gd name="connsiteY6" fmla="*/ 226691 h 439432"/>
              <a:gd name="connsiteX7" fmla="*/ 335851 w 424989"/>
              <a:gd name="connsiteY7" fmla="*/ 392955 h 439432"/>
              <a:gd name="connsiteX8" fmla="*/ 419801 w 424989"/>
              <a:gd name="connsiteY8" fmla="*/ 404890 h 439432"/>
              <a:gd name="connsiteX9" fmla="*/ 409796 w 424989"/>
              <a:gd name="connsiteY9" fmla="*/ 439277 h 439432"/>
              <a:gd name="connsiteX0" fmla="*/ 1961 w 419801"/>
              <a:gd name="connsiteY0" fmla="*/ 0 h 439277"/>
              <a:gd name="connsiteX1" fmla="*/ 0 w 419801"/>
              <a:gd name="connsiteY1" fmla="*/ 56768 h 439277"/>
              <a:gd name="connsiteX2" fmla="*/ 47490 w 419801"/>
              <a:gd name="connsiteY2" fmla="*/ 61022 h 439277"/>
              <a:gd name="connsiteX3" fmla="*/ 90910 w 419801"/>
              <a:gd name="connsiteY3" fmla="*/ 72837 h 439277"/>
              <a:gd name="connsiteX4" fmla="*/ 191309 w 419801"/>
              <a:gd name="connsiteY4" fmla="*/ 119041 h 439277"/>
              <a:gd name="connsiteX5" fmla="*/ 191168 w 419801"/>
              <a:gd name="connsiteY5" fmla="*/ 212014 h 439277"/>
              <a:gd name="connsiteX6" fmla="*/ 353867 w 419801"/>
              <a:gd name="connsiteY6" fmla="*/ 226691 h 439277"/>
              <a:gd name="connsiteX7" fmla="*/ 335851 w 419801"/>
              <a:gd name="connsiteY7" fmla="*/ 392955 h 439277"/>
              <a:gd name="connsiteX8" fmla="*/ 419801 w 419801"/>
              <a:gd name="connsiteY8" fmla="*/ 404890 h 439277"/>
              <a:gd name="connsiteX9" fmla="*/ 409796 w 419801"/>
              <a:gd name="connsiteY9" fmla="*/ 439277 h 439277"/>
              <a:gd name="connsiteX0" fmla="*/ 1961 w 414433"/>
              <a:gd name="connsiteY0" fmla="*/ 0 h 439277"/>
              <a:gd name="connsiteX1" fmla="*/ 0 w 414433"/>
              <a:gd name="connsiteY1" fmla="*/ 56768 h 439277"/>
              <a:gd name="connsiteX2" fmla="*/ 47490 w 414433"/>
              <a:gd name="connsiteY2" fmla="*/ 61022 h 439277"/>
              <a:gd name="connsiteX3" fmla="*/ 90910 w 414433"/>
              <a:gd name="connsiteY3" fmla="*/ 72837 h 439277"/>
              <a:gd name="connsiteX4" fmla="*/ 191309 w 414433"/>
              <a:gd name="connsiteY4" fmla="*/ 119041 h 439277"/>
              <a:gd name="connsiteX5" fmla="*/ 191168 w 414433"/>
              <a:gd name="connsiteY5" fmla="*/ 212014 h 439277"/>
              <a:gd name="connsiteX6" fmla="*/ 353867 w 414433"/>
              <a:gd name="connsiteY6" fmla="*/ 226691 h 439277"/>
              <a:gd name="connsiteX7" fmla="*/ 335851 w 414433"/>
              <a:gd name="connsiteY7" fmla="*/ 392955 h 439277"/>
              <a:gd name="connsiteX8" fmla="*/ 414433 w 414433"/>
              <a:gd name="connsiteY8" fmla="*/ 402095 h 439277"/>
              <a:gd name="connsiteX9" fmla="*/ 409796 w 414433"/>
              <a:gd name="connsiteY9" fmla="*/ 439277 h 439277"/>
              <a:gd name="connsiteX0" fmla="*/ 1961 w 414433"/>
              <a:gd name="connsiteY0" fmla="*/ 0 h 439277"/>
              <a:gd name="connsiteX1" fmla="*/ 0 w 414433"/>
              <a:gd name="connsiteY1" fmla="*/ 56768 h 439277"/>
              <a:gd name="connsiteX2" fmla="*/ 47490 w 414433"/>
              <a:gd name="connsiteY2" fmla="*/ 61022 h 439277"/>
              <a:gd name="connsiteX3" fmla="*/ 90910 w 414433"/>
              <a:gd name="connsiteY3" fmla="*/ 72837 h 439277"/>
              <a:gd name="connsiteX4" fmla="*/ 191309 w 414433"/>
              <a:gd name="connsiteY4" fmla="*/ 119041 h 439277"/>
              <a:gd name="connsiteX5" fmla="*/ 191168 w 414433"/>
              <a:gd name="connsiteY5" fmla="*/ 212014 h 439277"/>
              <a:gd name="connsiteX6" fmla="*/ 353867 w 414433"/>
              <a:gd name="connsiteY6" fmla="*/ 226691 h 439277"/>
              <a:gd name="connsiteX7" fmla="*/ 335851 w 414433"/>
              <a:gd name="connsiteY7" fmla="*/ 392955 h 439277"/>
              <a:gd name="connsiteX8" fmla="*/ 414433 w 414433"/>
              <a:gd name="connsiteY8" fmla="*/ 402095 h 439277"/>
              <a:gd name="connsiteX9" fmla="*/ 409796 w 414433"/>
              <a:gd name="connsiteY9" fmla="*/ 439277 h 439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433" h="439277">
                <a:moveTo>
                  <a:pt x="1961" y="0"/>
                </a:moveTo>
                <a:cubicBezTo>
                  <a:pt x="1307" y="20320"/>
                  <a:pt x="654" y="36448"/>
                  <a:pt x="0" y="56768"/>
                </a:cubicBezTo>
                <a:lnTo>
                  <a:pt x="47490" y="61022"/>
                </a:lnTo>
                <a:lnTo>
                  <a:pt x="90910" y="72837"/>
                </a:lnTo>
                <a:cubicBezTo>
                  <a:pt x="96645" y="112921"/>
                  <a:pt x="186916" y="80354"/>
                  <a:pt x="191309" y="119041"/>
                </a:cubicBezTo>
                <a:cubicBezTo>
                  <a:pt x="190815" y="144909"/>
                  <a:pt x="191662" y="186146"/>
                  <a:pt x="191168" y="212014"/>
                </a:cubicBezTo>
                <a:lnTo>
                  <a:pt x="353867" y="226691"/>
                </a:lnTo>
                <a:lnTo>
                  <a:pt x="335851" y="392955"/>
                </a:lnTo>
                <a:cubicBezTo>
                  <a:pt x="362045" y="396002"/>
                  <a:pt x="388239" y="403240"/>
                  <a:pt x="414433" y="402095"/>
                </a:cubicBezTo>
                <a:lnTo>
                  <a:pt x="409796" y="439277"/>
                </a:lnTo>
              </a:path>
            </a:pathLst>
          </a:custGeom>
          <a:no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1518"/>
          </a:p>
        </p:txBody>
      </p:sp>
      <p:sp>
        <p:nvSpPr>
          <p:cNvPr id="20" name="Elipse 13"/>
          <p:cNvSpPr>
            <a:spLocks noChangeAspect="1"/>
          </p:cNvSpPr>
          <p:nvPr/>
        </p:nvSpPr>
        <p:spPr>
          <a:xfrm>
            <a:off x="8795742" y="3447558"/>
            <a:ext cx="52536" cy="48645"/>
          </a:xfrm>
          <a:prstGeom prst="ellipse">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1518"/>
          </a:p>
        </p:txBody>
      </p:sp>
      <mc:AlternateContent xmlns:mc="http://schemas.openxmlformats.org/markup-compatibility/2006" xmlns:a14="http://schemas.microsoft.com/office/drawing/2010/main">
        <mc:Choice Requires="a14">
          <p:sp>
            <p:nvSpPr>
              <p:cNvPr id="21" name="Rectángulo 41"/>
              <p:cNvSpPr>
                <a:spLocks noChangeArrowheads="1"/>
              </p:cNvSpPr>
              <p:nvPr/>
            </p:nvSpPr>
            <p:spPr bwMode="auto">
              <a:xfrm>
                <a:off x="6322092" y="1006371"/>
                <a:ext cx="1838825" cy="37183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60720" tIns="0" rIns="0" bIns="0" anchor="ctr">
                <a:spAutoFit/>
              </a:bodyPr>
              <a:lstStyle>
                <a:lvl1pPr>
                  <a:defRPr sz="2400">
                    <a:solidFill>
                      <a:schemeClr val="tx1"/>
                    </a:solidFill>
                    <a:latin typeface="Century Gothic" panose="020B0502020202020204" pitchFamily="34" charset="0"/>
                  </a:defRPr>
                </a:lvl1pPr>
                <a:lvl2pPr marL="742950" indent="-285750">
                  <a:defRPr sz="2400">
                    <a:solidFill>
                      <a:schemeClr val="tx1"/>
                    </a:solidFill>
                    <a:latin typeface="Century Gothic" panose="020B0502020202020204" pitchFamily="34" charset="0"/>
                  </a:defRPr>
                </a:lvl2pPr>
                <a:lvl3pPr marL="1143000" indent="-228600">
                  <a:defRPr sz="2400">
                    <a:solidFill>
                      <a:schemeClr val="tx1"/>
                    </a:solidFill>
                    <a:latin typeface="Century Gothic" panose="020B0502020202020204" pitchFamily="34" charset="0"/>
                  </a:defRPr>
                </a:lvl3pPr>
                <a:lvl4pPr marL="1600200" indent="-228600">
                  <a:defRPr sz="2400">
                    <a:solidFill>
                      <a:schemeClr val="tx1"/>
                    </a:solidFill>
                    <a:latin typeface="Century Gothic" panose="020B0502020202020204" pitchFamily="34" charset="0"/>
                  </a:defRPr>
                </a:lvl4pPr>
                <a:lvl5pPr marL="2057400" indent="-228600">
                  <a:defRPr sz="2400">
                    <a:solidFill>
                      <a:schemeClr val="tx1"/>
                    </a:solidFill>
                    <a:latin typeface="Century Gothic" panose="020B0502020202020204" pitchFamily="34" charset="0"/>
                  </a:defRPr>
                </a:lvl5pPr>
                <a:lvl6pPr marL="2514600" indent="-228600" eaLnBrk="0" fontAlgn="base" hangingPunct="0">
                  <a:spcBef>
                    <a:spcPct val="0"/>
                  </a:spcBef>
                  <a:spcAft>
                    <a:spcPct val="0"/>
                  </a:spcAft>
                  <a:defRPr sz="2400">
                    <a:solidFill>
                      <a:schemeClr val="tx1"/>
                    </a:solidFill>
                    <a:latin typeface="Century Gothic" panose="020B0502020202020204" pitchFamily="34" charset="0"/>
                  </a:defRPr>
                </a:lvl6pPr>
                <a:lvl7pPr marL="2971800" indent="-228600" eaLnBrk="0" fontAlgn="base" hangingPunct="0">
                  <a:spcBef>
                    <a:spcPct val="0"/>
                  </a:spcBef>
                  <a:spcAft>
                    <a:spcPct val="0"/>
                  </a:spcAft>
                  <a:defRPr sz="2400">
                    <a:solidFill>
                      <a:schemeClr val="tx1"/>
                    </a:solidFill>
                    <a:latin typeface="Century Gothic" panose="020B0502020202020204" pitchFamily="34" charset="0"/>
                  </a:defRPr>
                </a:lvl7pPr>
                <a:lvl8pPr marL="3429000" indent="-228600" eaLnBrk="0" fontAlgn="base" hangingPunct="0">
                  <a:spcBef>
                    <a:spcPct val="0"/>
                  </a:spcBef>
                  <a:spcAft>
                    <a:spcPct val="0"/>
                  </a:spcAft>
                  <a:defRPr sz="2400">
                    <a:solidFill>
                      <a:schemeClr val="tx1"/>
                    </a:solidFill>
                    <a:latin typeface="Century Gothic" panose="020B0502020202020204" pitchFamily="34" charset="0"/>
                  </a:defRPr>
                </a:lvl8pPr>
                <a:lvl9pPr marL="3886200" indent="-228600" eaLnBrk="0" fontAlgn="base" hangingPunct="0">
                  <a:spcBef>
                    <a:spcPct val="0"/>
                  </a:spcBef>
                  <a:spcAft>
                    <a:spcPct val="0"/>
                  </a:spcAft>
                  <a:defRPr sz="2400">
                    <a:solidFill>
                      <a:schemeClr val="tx1"/>
                    </a:solidFill>
                    <a:latin typeface="Century Gothic" panose="020B0502020202020204" pitchFamily="34" charset="0"/>
                  </a:defRPr>
                </a:lvl9pPr>
              </a:lstStyle>
              <a:p>
                <a:r>
                  <a:rPr lang="es-CL" altLang="es-CL" sz="1349" b="1" dirty="0">
                    <a:ln>
                      <a:solidFill>
                        <a:schemeClr val="tx2">
                          <a:lumMod val="75000"/>
                        </a:schemeClr>
                      </a:solidFill>
                    </a:ln>
                    <a:solidFill>
                      <a:srgbClr val="0070C0"/>
                    </a:solidFill>
                    <a:latin typeface="Calibri" panose="020F0502020204030204" pitchFamily="34" charset="0"/>
                    <a:ea typeface="Calibri" panose="020F0502020204030204" pitchFamily="34" charset="0"/>
                    <a:cs typeface="Calibri" panose="020F0502020204030204" pitchFamily="34" charset="0"/>
                  </a:rPr>
                  <a:t>Nodo oferta </a:t>
                </a:r>
              </a:p>
              <a:p>
                <a:r>
                  <a:rPr lang="es-CL" altLang="es-CL" sz="885" dirty="0">
                    <a:latin typeface="Calibri" panose="020F0502020204030204" pitchFamily="34" charset="0"/>
                    <a:ea typeface="Calibri" panose="020F0502020204030204" pitchFamily="34" charset="0"/>
                    <a:cs typeface="Calibri" panose="020F0502020204030204" pitchFamily="34" charset="0"/>
                  </a:rPr>
                  <a:t>(Ej. Equipamiento u</a:t>
                </a:r>
                <a14:m>
                  <m:oMath xmlns:m="http://schemas.openxmlformats.org/officeDocument/2006/math">
                    <m:r>
                      <m:rPr>
                        <m:sty m:val="p"/>
                      </m:rPr>
                      <a:rPr lang="es-CL" sz="885" b="0" i="0" smtClean="0">
                        <a:latin typeface="Cambria Math" panose="02040503050406030204" pitchFamily="18" charset="0"/>
                      </a:rPr>
                      <m:t>nidad</m:t>
                    </m:r>
                    <m:sSub>
                      <m:sSubPr>
                        <m:ctrlPr>
                          <a:rPr lang="es-CL" sz="900" i="1">
                            <a:latin typeface="Cambria Math" panose="02040503050406030204" pitchFamily="18" charset="0"/>
                          </a:rPr>
                        </m:ctrlPr>
                      </m:sSubPr>
                      <m:e>
                        <m:r>
                          <a:rPr lang="es-CL" sz="900" b="0" i="1" smtClean="0">
                            <a:latin typeface="Cambria Math" panose="02040503050406030204" pitchFamily="18" charset="0"/>
                          </a:rPr>
                          <m:t> </m:t>
                        </m:r>
                        <m:r>
                          <a:rPr lang="es-CL" sz="900" i="1">
                            <a:latin typeface="Cambria Math" panose="02040503050406030204" pitchFamily="18" charset="0"/>
                          </a:rPr>
                          <m:t>𝑆</m:t>
                        </m:r>
                      </m:e>
                      <m:sub>
                        <m:sSub>
                          <m:sSubPr>
                            <m:ctrlPr>
                              <a:rPr lang="es-CL" sz="900" i="1">
                                <a:latin typeface="Cambria Math" panose="02040503050406030204" pitchFamily="18" charset="0"/>
                              </a:rPr>
                            </m:ctrlPr>
                          </m:sSubPr>
                          <m:e>
                            <m:r>
                              <a:rPr lang="es-CL" sz="900" i="1">
                                <a:latin typeface="Cambria Math" panose="02040503050406030204" pitchFamily="18" charset="0"/>
                              </a:rPr>
                              <m:t>𝑒</m:t>
                            </m:r>
                          </m:e>
                          <m:sub>
                            <m:r>
                              <a:rPr lang="es-CL" sz="900" i="1">
                                <a:latin typeface="Cambria Math" panose="02040503050406030204" pitchFamily="18" charset="0"/>
                              </a:rPr>
                              <m:t>𝑗</m:t>
                            </m:r>
                          </m:sub>
                        </m:sSub>
                      </m:sub>
                    </m:sSub>
                  </m:oMath>
                </a14:m>
                <a:r>
                  <a:rPr lang="es-CL" altLang="es-CL" sz="885" dirty="0">
                    <a:latin typeface="Calibri" panose="020F0502020204030204" pitchFamily="34" charset="0"/>
                    <a:ea typeface="Calibri" panose="020F0502020204030204" pitchFamily="34" charset="0"/>
                    <a:cs typeface="Calibri" panose="020F0502020204030204" pitchFamily="34" charset="0"/>
                  </a:rPr>
                  <a:t>) </a:t>
                </a:r>
                <a:endParaRPr lang="es-CL" altLang="es-CL" sz="885" dirty="0"/>
              </a:p>
            </p:txBody>
          </p:sp>
        </mc:Choice>
        <mc:Fallback xmlns="">
          <p:sp>
            <p:nvSpPr>
              <p:cNvPr id="21" name="Rectángulo 41"/>
              <p:cNvSpPr>
                <a:spLocks noRot="1" noChangeAspect="1" noMove="1" noResize="1" noEditPoints="1" noAdjustHandles="1" noChangeArrowheads="1" noChangeShapeType="1" noTextEdit="1"/>
              </p:cNvSpPr>
              <p:nvPr/>
            </p:nvSpPr>
            <p:spPr bwMode="auto">
              <a:xfrm>
                <a:off x="6322092" y="1006371"/>
                <a:ext cx="1838825" cy="371833"/>
              </a:xfrm>
              <a:prstGeom prst="rect">
                <a:avLst/>
              </a:prstGeom>
              <a:blipFill>
                <a:blip r:embed="rId5"/>
                <a:stretch>
                  <a:fillRect l="-331" b="-1147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L">
                    <a:noFill/>
                  </a:rPr>
                  <a:t> </a:t>
                </a:r>
              </a:p>
            </p:txBody>
          </p:sp>
        </mc:Fallback>
      </mc:AlternateContent>
      <p:sp>
        <p:nvSpPr>
          <p:cNvPr id="23" name="Rectángulo 34"/>
          <p:cNvSpPr>
            <a:spLocks noChangeArrowheads="1"/>
          </p:cNvSpPr>
          <p:nvPr/>
        </p:nvSpPr>
        <p:spPr bwMode="auto">
          <a:xfrm>
            <a:off x="9962003" y="2297241"/>
            <a:ext cx="1221719" cy="674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Century Gothic" panose="020B0502020202020204" pitchFamily="34" charset="0"/>
              </a:defRPr>
            </a:lvl1pPr>
            <a:lvl2pPr marL="742950" indent="-285750">
              <a:defRPr sz="2400">
                <a:solidFill>
                  <a:schemeClr val="tx1"/>
                </a:solidFill>
                <a:latin typeface="Century Gothic" panose="020B0502020202020204" pitchFamily="34" charset="0"/>
              </a:defRPr>
            </a:lvl2pPr>
            <a:lvl3pPr marL="1143000" indent="-228600">
              <a:defRPr sz="2400">
                <a:solidFill>
                  <a:schemeClr val="tx1"/>
                </a:solidFill>
                <a:latin typeface="Century Gothic" panose="020B0502020202020204" pitchFamily="34" charset="0"/>
              </a:defRPr>
            </a:lvl3pPr>
            <a:lvl4pPr marL="1600200" indent="-228600">
              <a:defRPr sz="2400">
                <a:solidFill>
                  <a:schemeClr val="tx1"/>
                </a:solidFill>
                <a:latin typeface="Century Gothic" panose="020B0502020202020204" pitchFamily="34" charset="0"/>
              </a:defRPr>
            </a:lvl4pPr>
            <a:lvl5pPr marL="2057400" indent="-228600">
              <a:defRPr sz="2400">
                <a:solidFill>
                  <a:schemeClr val="tx1"/>
                </a:solidFill>
                <a:latin typeface="Century Gothic" panose="020B0502020202020204" pitchFamily="34" charset="0"/>
              </a:defRPr>
            </a:lvl5pPr>
            <a:lvl6pPr marL="2514600" indent="-228600" eaLnBrk="0" fontAlgn="base" hangingPunct="0">
              <a:spcBef>
                <a:spcPct val="0"/>
              </a:spcBef>
              <a:spcAft>
                <a:spcPct val="0"/>
              </a:spcAft>
              <a:defRPr sz="2400">
                <a:solidFill>
                  <a:schemeClr val="tx1"/>
                </a:solidFill>
                <a:latin typeface="Century Gothic" panose="020B0502020202020204" pitchFamily="34" charset="0"/>
              </a:defRPr>
            </a:lvl6pPr>
            <a:lvl7pPr marL="2971800" indent="-228600" eaLnBrk="0" fontAlgn="base" hangingPunct="0">
              <a:spcBef>
                <a:spcPct val="0"/>
              </a:spcBef>
              <a:spcAft>
                <a:spcPct val="0"/>
              </a:spcAft>
              <a:defRPr sz="2400">
                <a:solidFill>
                  <a:schemeClr val="tx1"/>
                </a:solidFill>
                <a:latin typeface="Century Gothic" panose="020B0502020202020204" pitchFamily="34" charset="0"/>
              </a:defRPr>
            </a:lvl7pPr>
            <a:lvl8pPr marL="3429000" indent="-228600" eaLnBrk="0" fontAlgn="base" hangingPunct="0">
              <a:spcBef>
                <a:spcPct val="0"/>
              </a:spcBef>
              <a:spcAft>
                <a:spcPct val="0"/>
              </a:spcAft>
              <a:defRPr sz="2400">
                <a:solidFill>
                  <a:schemeClr val="tx1"/>
                </a:solidFill>
                <a:latin typeface="Century Gothic" panose="020B0502020202020204" pitchFamily="34" charset="0"/>
              </a:defRPr>
            </a:lvl8pPr>
            <a:lvl9pPr marL="3886200" indent="-228600" eaLnBrk="0" fontAlgn="base" hangingPunct="0">
              <a:spcBef>
                <a:spcPct val="0"/>
              </a:spcBef>
              <a:spcAft>
                <a:spcPct val="0"/>
              </a:spcAft>
              <a:defRPr sz="2400">
                <a:solidFill>
                  <a:schemeClr val="tx1"/>
                </a:solidFill>
                <a:latin typeface="Century Gothic" panose="020B0502020202020204" pitchFamily="34" charset="0"/>
              </a:defRPr>
            </a:lvl9pPr>
          </a:lstStyle>
          <a:p>
            <a:r>
              <a:rPr lang="es-CL" altLang="es-CL" sz="1349" b="1" dirty="0">
                <a:ln>
                  <a:solidFill>
                    <a:schemeClr val="accent2">
                      <a:lumMod val="50000"/>
                    </a:schemeClr>
                  </a:solidFill>
                </a:ln>
                <a:solidFill>
                  <a:schemeClr val="accent2"/>
                </a:solidFill>
                <a:latin typeface="Calibri" panose="020F0502020204030204" pitchFamily="34" charset="0"/>
                <a:ea typeface="Calibri" panose="020F0502020204030204" pitchFamily="34" charset="0"/>
                <a:cs typeface="Calibri" panose="020F0502020204030204" pitchFamily="34" charset="0"/>
              </a:rPr>
              <a:t>Nodo demanda </a:t>
            </a:r>
          </a:p>
          <a:p>
            <a:r>
              <a:rPr lang="es-CL" altLang="es-CL" sz="1012" dirty="0">
                <a:latin typeface="Calibri" panose="020F0502020204030204" pitchFamily="34" charset="0"/>
                <a:ea typeface="Calibri" panose="020F0502020204030204" pitchFamily="34" charset="0"/>
                <a:cs typeface="Calibri" panose="020F0502020204030204" pitchFamily="34" charset="0"/>
              </a:rPr>
              <a:t>(Ej. Potencial de compra)</a:t>
            </a:r>
            <a:endParaRPr lang="es-CL" altLang="es-CL" sz="1012" dirty="0"/>
          </a:p>
          <a:p>
            <a:r>
              <a:rPr lang="es-CL" altLang="es-CL" sz="1012"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p>
        </p:txBody>
      </p:sp>
      <p:cxnSp>
        <p:nvCxnSpPr>
          <p:cNvPr id="24" name="Conector recto de flecha 27"/>
          <p:cNvCxnSpPr/>
          <p:nvPr/>
        </p:nvCxnSpPr>
        <p:spPr>
          <a:xfrm flipH="1" flipV="1">
            <a:off x="8661806" y="2337546"/>
            <a:ext cx="1136228" cy="5217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25" name="Grupo 52"/>
          <p:cNvGrpSpPr/>
          <p:nvPr/>
        </p:nvGrpSpPr>
        <p:grpSpPr>
          <a:xfrm>
            <a:off x="7850709" y="4521172"/>
            <a:ext cx="1771593" cy="1239540"/>
            <a:chOff x="630860" y="4088379"/>
            <a:chExt cx="2100691" cy="1469801"/>
          </a:xfrm>
        </p:grpSpPr>
        <p:sp>
          <p:nvSpPr>
            <p:cNvPr id="26" name="Rectángulo 24"/>
            <p:cNvSpPr>
              <a:spLocks noChangeArrowheads="1"/>
            </p:cNvSpPr>
            <p:nvPr/>
          </p:nvSpPr>
          <p:spPr bwMode="auto">
            <a:xfrm>
              <a:off x="630860" y="4127879"/>
              <a:ext cx="2100691" cy="143030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87313" indent="4763">
                <a:tabLst>
                  <a:tab pos="87313" algn="l"/>
                </a:tabLst>
                <a:defRPr sz="2400">
                  <a:solidFill>
                    <a:schemeClr val="tx1"/>
                  </a:solidFill>
                  <a:latin typeface="Century Gothic" panose="020B0502020202020204" pitchFamily="34" charset="0"/>
                </a:defRPr>
              </a:lvl1pPr>
              <a:lvl2pPr marL="742950" indent="-285750">
                <a:tabLst>
                  <a:tab pos="87313" algn="l"/>
                </a:tabLst>
                <a:defRPr sz="2400">
                  <a:solidFill>
                    <a:schemeClr val="tx1"/>
                  </a:solidFill>
                  <a:latin typeface="Century Gothic" panose="020B0502020202020204" pitchFamily="34" charset="0"/>
                </a:defRPr>
              </a:lvl2pPr>
              <a:lvl3pPr marL="1143000" indent="-228600">
                <a:tabLst>
                  <a:tab pos="87313" algn="l"/>
                </a:tabLst>
                <a:defRPr sz="2400">
                  <a:solidFill>
                    <a:schemeClr val="tx1"/>
                  </a:solidFill>
                  <a:latin typeface="Century Gothic" panose="020B0502020202020204" pitchFamily="34" charset="0"/>
                </a:defRPr>
              </a:lvl3pPr>
              <a:lvl4pPr marL="1600200" indent="-228600">
                <a:tabLst>
                  <a:tab pos="87313" algn="l"/>
                </a:tabLst>
                <a:defRPr sz="2400">
                  <a:solidFill>
                    <a:schemeClr val="tx1"/>
                  </a:solidFill>
                  <a:latin typeface="Century Gothic" panose="020B0502020202020204" pitchFamily="34" charset="0"/>
                </a:defRPr>
              </a:lvl4pPr>
              <a:lvl5pPr marL="2057400" indent="-228600">
                <a:tabLst>
                  <a:tab pos="87313" algn="l"/>
                </a:tabLst>
                <a:defRPr sz="2400">
                  <a:solidFill>
                    <a:schemeClr val="tx1"/>
                  </a:solidFill>
                  <a:latin typeface="Century Gothic" panose="020B0502020202020204" pitchFamily="34" charset="0"/>
                </a:defRPr>
              </a:lvl5pPr>
              <a:lvl6pPr marL="2514600" indent="-228600" eaLnBrk="0" fontAlgn="base" hangingPunct="0">
                <a:spcBef>
                  <a:spcPct val="0"/>
                </a:spcBef>
                <a:spcAft>
                  <a:spcPct val="0"/>
                </a:spcAft>
                <a:tabLst>
                  <a:tab pos="87313" algn="l"/>
                </a:tabLst>
                <a:defRPr sz="2400">
                  <a:solidFill>
                    <a:schemeClr val="tx1"/>
                  </a:solidFill>
                  <a:latin typeface="Century Gothic" panose="020B0502020202020204" pitchFamily="34" charset="0"/>
                </a:defRPr>
              </a:lvl6pPr>
              <a:lvl7pPr marL="2971800" indent="-228600" eaLnBrk="0" fontAlgn="base" hangingPunct="0">
                <a:spcBef>
                  <a:spcPct val="0"/>
                </a:spcBef>
                <a:spcAft>
                  <a:spcPct val="0"/>
                </a:spcAft>
                <a:tabLst>
                  <a:tab pos="87313" algn="l"/>
                </a:tabLst>
                <a:defRPr sz="2400">
                  <a:solidFill>
                    <a:schemeClr val="tx1"/>
                  </a:solidFill>
                  <a:latin typeface="Century Gothic" panose="020B0502020202020204" pitchFamily="34" charset="0"/>
                </a:defRPr>
              </a:lvl7pPr>
              <a:lvl8pPr marL="3429000" indent="-228600" eaLnBrk="0" fontAlgn="base" hangingPunct="0">
                <a:spcBef>
                  <a:spcPct val="0"/>
                </a:spcBef>
                <a:spcAft>
                  <a:spcPct val="0"/>
                </a:spcAft>
                <a:tabLst>
                  <a:tab pos="87313" algn="l"/>
                </a:tabLst>
                <a:defRPr sz="2400">
                  <a:solidFill>
                    <a:schemeClr val="tx1"/>
                  </a:solidFill>
                  <a:latin typeface="Century Gothic" panose="020B0502020202020204" pitchFamily="34" charset="0"/>
                </a:defRPr>
              </a:lvl8pPr>
              <a:lvl9pPr marL="3886200" indent="-228600" eaLnBrk="0" fontAlgn="base" hangingPunct="0">
                <a:spcBef>
                  <a:spcPct val="0"/>
                </a:spcBef>
                <a:spcAft>
                  <a:spcPct val="0"/>
                </a:spcAft>
                <a:tabLst>
                  <a:tab pos="87313" algn="l"/>
                </a:tabLst>
                <a:defRPr sz="2400">
                  <a:solidFill>
                    <a:schemeClr val="tx1"/>
                  </a:solidFill>
                  <a:latin typeface="Century Gothic" panose="020B0502020202020204" pitchFamily="34" charset="0"/>
                </a:defRPr>
              </a:lvl9pPr>
            </a:lstStyle>
            <a:p>
              <a:pPr>
                <a:spcAft>
                  <a:spcPts val="506"/>
                </a:spcAft>
              </a:pPr>
              <a:r>
                <a:rPr lang="es-CL" altLang="es-CL" sz="1349" b="1" dirty="0">
                  <a:ln>
                    <a:solidFill>
                      <a:schemeClr val="accent6">
                        <a:lumMod val="75000"/>
                      </a:schemeClr>
                    </a:solidFill>
                  </a:ln>
                  <a:solidFill>
                    <a:schemeClr val="accent6"/>
                  </a:solidFill>
                  <a:latin typeface="Calibri" panose="020F0502020204030204" pitchFamily="34" charset="0"/>
                  <a:ea typeface="Calibri" panose="020F0502020204030204" pitchFamily="34" charset="0"/>
                  <a:cs typeface="Calibri" panose="020F0502020204030204" pitchFamily="34" charset="0"/>
                </a:rPr>
                <a:t>Isocrona</a:t>
              </a:r>
              <a:r>
                <a:rPr lang="es-CL" altLang="es-CL" sz="1349" b="1" dirty="0">
                  <a:latin typeface="Calibri" panose="020F0502020204030204" pitchFamily="34" charset="0"/>
                  <a:ea typeface="Calibri" panose="020F0502020204030204" pitchFamily="34" charset="0"/>
                  <a:cs typeface="Calibri" panose="020F0502020204030204" pitchFamily="34" charset="0"/>
                </a:rPr>
                <a:t>: </a:t>
              </a:r>
            </a:p>
            <a:p>
              <a:pPr marL="153955" indent="0">
                <a:tabLst>
                  <a:tab pos="153955" algn="l"/>
                </a:tabLst>
              </a:pPr>
              <a:r>
                <a:rPr lang="es-CL" altLang="es-CL" sz="1012" dirty="0">
                  <a:latin typeface="Calibri" panose="020F0502020204030204" pitchFamily="34" charset="0"/>
                  <a:ea typeface="Calibri" panose="020F0502020204030204" pitchFamily="34" charset="0"/>
                  <a:cs typeface="Calibri" panose="020F0502020204030204" pitchFamily="34" charset="0"/>
                </a:rPr>
                <a:t>Lugar geométrico de todos los lugares que se pueden alcanzar desde un punto dado, en un </a:t>
              </a:r>
              <a:r>
                <a:rPr lang="es-CL" altLang="es-CL" sz="1012" b="1" dirty="0">
                  <a:latin typeface="Calibri" panose="020F0502020204030204" pitchFamily="34" charset="0"/>
                  <a:ea typeface="Calibri" panose="020F0502020204030204" pitchFamily="34" charset="0"/>
                  <a:cs typeface="Calibri" panose="020F0502020204030204" pitchFamily="34" charset="0"/>
                </a:rPr>
                <a:t>tiempo fijo</a:t>
              </a:r>
              <a:r>
                <a:rPr lang="es-CL" altLang="es-CL" sz="1012" dirty="0">
                  <a:latin typeface="Calibri" panose="020F0502020204030204" pitchFamily="34" charset="0"/>
                  <a:ea typeface="Calibri" panose="020F0502020204030204" pitchFamily="34" charset="0"/>
                  <a:cs typeface="Calibri" panose="020F0502020204030204" pitchFamily="34" charset="0"/>
                </a:rPr>
                <a:t>, en un medio de transporte (ej. </a:t>
              </a:r>
              <a:r>
                <a:rPr lang="es-CL" altLang="es-CL" sz="1012" b="1" dirty="0">
                  <a:latin typeface="Calibri" panose="020F0502020204030204" pitchFamily="34" charset="0"/>
                  <a:ea typeface="Calibri" panose="020F0502020204030204" pitchFamily="34" charset="0"/>
                  <a:cs typeface="Calibri" panose="020F0502020204030204" pitchFamily="34" charset="0"/>
                </a:rPr>
                <a:t>caminando</a:t>
              </a:r>
              <a:r>
                <a:rPr lang="es-CL" altLang="es-CL" sz="1012" dirty="0">
                  <a:latin typeface="Calibri" panose="020F0502020204030204" pitchFamily="34" charset="0"/>
                  <a:ea typeface="Calibri" panose="020F0502020204030204" pitchFamily="34" charset="0"/>
                  <a:cs typeface="Calibri" panose="020F0502020204030204" pitchFamily="34" charset="0"/>
                </a:rPr>
                <a:t>)</a:t>
              </a:r>
            </a:p>
          </p:txBody>
        </p:sp>
        <mc:AlternateContent xmlns:mc="http://schemas.openxmlformats.org/markup-compatibility/2006" xmlns:a14="http://schemas.microsoft.com/office/drawing/2010/main">
          <mc:Choice Requires="a14">
            <p:sp>
              <p:nvSpPr>
                <p:cNvPr id="27" name="Rectángulo 37"/>
                <p:cNvSpPr/>
                <p:nvPr/>
              </p:nvSpPr>
              <p:spPr>
                <a:xfrm>
                  <a:off x="1504487" y="4088379"/>
                  <a:ext cx="461358" cy="3864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CL" sz="1518" i="1">
                                <a:solidFill>
                                  <a:schemeClr val="accent6">
                                    <a:lumMod val="75000"/>
                                  </a:schemeClr>
                                </a:solidFill>
                                <a:latin typeface="Cambria Math" panose="02040503050406030204" pitchFamily="18" charset="0"/>
                                <a:ea typeface="Cambria Math" panose="02040503050406030204" pitchFamily="18" charset="0"/>
                              </a:rPr>
                            </m:ctrlPr>
                          </m:sSubPr>
                          <m:e>
                            <m:r>
                              <a:rPr lang="es-CL" sz="1518">
                                <a:solidFill>
                                  <a:schemeClr val="accent6">
                                    <a:lumMod val="75000"/>
                                  </a:schemeClr>
                                </a:solidFill>
                                <a:latin typeface="Cambria Math" panose="02040503050406030204" pitchFamily="18" charset="0"/>
                                <a:ea typeface="Cambria Math" panose="02040503050406030204" pitchFamily="18" charset="0"/>
                              </a:rPr>
                              <m:t>𝐼</m:t>
                            </m:r>
                          </m:e>
                          <m:sub>
                            <m:r>
                              <m:rPr>
                                <m:brk m:alnAt="9"/>
                              </m:rPr>
                              <a:rPr lang="es-CL" sz="1518">
                                <a:solidFill>
                                  <a:schemeClr val="accent6">
                                    <a:lumMod val="75000"/>
                                  </a:schemeClr>
                                </a:solidFill>
                                <a:latin typeface="Cambria Math" panose="02040503050406030204" pitchFamily="18" charset="0"/>
                                <a:ea typeface="Cambria Math" panose="02040503050406030204" pitchFamily="18" charset="0"/>
                              </a:rPr>
                              <m:t>𝑘</m:t>
                            </m:r>
                          </m:sub>
                        </m:sSub>
                      </m:oMath>
                    </m:oMathPara>
                  </a14:m>
                  <a:endParaRPr lang="es-CL" sz="1518" dirty="0">
                    <a:solidFill>
                      <a:schemeClr val="accent6">
                        <a:lumMod val="75000"/>
                      </a:schemeClr>
                    </a:solidFill>
                  </a:endParaRPr>
                </a:p>
              </p:txBody>
            </p:sp>
          </mc:Choice>
          <mc:Fallback xmlns="">
            <p:sp>
              <p:nvSpPr>
                <p:cNvPr id="38" name="Rectángulo 37"/>
                <p:cNvSpPr>
                  <a:spLocks noRot="1" noChangeAspect="1" noMove="1" noResize="1" noEditPoints="1" noAdjustHandles="1" noChangeArrowheads="1" noChangeShapeType="1" noTextEdit="1"/>
                </p:cNvSpPr>
                <p:nvPr/>
              </p:nvSpPr>
              <p:spPr>
                <a:xfrm>
                  <a:off x="1504487" y="4088379"/>
                  <a:ext cx="450123" cy="369332"/>
                </a:xfrm>
                <a:prstGeom prst="rect">
                  <a:avLst/>
                </a:prstGeom>
                <a:blipFill rotWithShape="0">
                  <a:blip r:embed="rId8"/>
                  <a:stretch>
                    <a:fillRect/>
                  </a:stretch>
                </a:blipFill>
              </p:spPr>
              <p:txBody>
                <a:bodyPr/>
                <a:lstStyle/>
                <a:p>
                  <a:r>
                    <a:rPr lang="es-CL">
                      <a:noFill/>
                    </a:rPr>
                    <a:t> </a:t>
                  </a:r>
                </a:p>
              </p:txBody>
            </p:sp>
          </mc:Fallback>
        </mc:AlternateContent>
      </p:grpSp>
      <p:cxnSp>
        <p:nvCxnSpPr>
          <p:cNvPr id="28" name="Conector recto 38"/>
          <p:cNvCxnSpPr/>
          <p:nvPr/>
        </p:nvCxnSpPr>
        <p:spPr>
          <a:xfrm>
            <a:off x="7349639" y="3122313"/>
            <a:ext cx="543290" cy="1561819"/>
          </a:xfrm>
          <a:prstGeom prst="line">
            <a:avLst/>
          </a:prstGeom>
          <a:ln>
            <a:solidFill>
              <a:schemeClr val="accent6">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29" name="Rectángulo 47"/>
          <p:cNvSpPr>
            <a:spLocks noChangeArrowheads="1"/>
          </p:cNvSpPr>
          <p:nvPr/>
        </p:nvSpPr>
        <p:spPr bwMode="auto">
          <a:xfrm>
            <a:off x="9834362" y="3324108"/>
            <a:ext cx="2003994" cy="51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81" tIns="0" rIns="0" bIns="0" anchor="ctr">
            <a:spAutoFit/>
          </a:bodyPr>
          <a:lstStyle>
            <a:lvl1pPr>
              <a:defRPr sz="2400">
                <a:solidFill>
                  <a:schemeClr val="tx1"/>
                </a:solidFill>
                <a:latin typeface="Century Gothic" panose="020B0502020202020204" pitchFamily="34" charset="0"/>
              </a:defRPr>
            </a:lvl1pPr>
            <a:lvl2pPr marL="742950" indent="-285750">
              <a:defRPr sz="2400">
                <a:solidFill>
                  <a:schemeClr val="tx1"/>
                </a:solidFill>
                <a:latin typeface="Century Gothic" panose="020B0502020202020204" pitchFamily="34" charset="0"/>
              </a:defRPr>
            </a:lvl2pPr>
            <a:lvl3pPr marL="1143000" indent="-228600">
              <a:defRPr sz="2400">
                <a:solidFill>
                  <a:schemeClr val="tx1"/>
                </a:solidFill>
                <a:latin typeface="Century Gothic" panose="020B0502020202020204" pitchFamily="34" charset="0"/>
              </a:defRPr>
            </a:lvl3pPr>
            <a:lvl4pPr marL="1600200" indent="-228600">
              <a:defRPr sz="2400">
                <a:solidFill>
                  <a:schemeClr val="tx1"/>
                </a:solidFill>
                <a:latin typeface="Century Gothic" panose="020B0502020202020204" pitchFamily="34" charset="0"/>
              </a:defRPr>
            </a:lvl4pPr>
            <a:lvl5pPr marL="2057400" indent="-228600">
              <a:defRPr sz="2400">
                <a:solidFill>
                  <a:schemeClr val="tx1"/>
                </a:solidFill>
                <a:latin typeface="Century Gothic" panose="020B0502020202020204" pitchFamily="34" charset="0"/>
              </a:defRPr>
            </a:lvl5pPr>
            <a:lvl6pPr marL="2514600" indent="-228600" eaLnBrk="0" fontAlgn="base" hangingPunct="0">
              <a:spcBef>
                <a:spcPct val="0"/>
              </a:spcBef>
              <a:spcAft>
                <a:spcPct val="0"/>
              </a:spcAft>
              <a:defRPr sz="2400">
                <a:solidFill>
                  <a:schemeClr val="tx1"/>
                </a:solidFill>
                <a:latin typeface="Century Gothic" panose="020B0502020202020204" pitchFamily="34" charset="0"/>
              </a:defRPr>
            </a:lvl6pPr>
            <a:lvl7pPr marL="2971800" indent="-228600" eaLnBrk="0" fontAlgn="base" hangingPunct="0">
              <a:spcBef>
                <a:spcPct val="0"/>
              </a:spcBef>
              <a:spcAft>
                <a:spcPct val="0"/>
              </a:spcAft>
              <a:defRPr sz="2400">
                <a:solidFill>
                  <a:schemeClr val="tx1"/>
                </a:solidFill>
                <a:latin typeface="Century Gothic" panose="020B0502020202020204" pitchFamily="34" charset="0"/>
              </a:defRPr>
            </a:lvl7pPr>
            <a:lvl8pPr marL="3429000" indent="-228600" eaLnBrk="0" fontAlgn="base" hangingPunct="0">
              <a:spcBef>
                <a:spcPct val="0"/>
              </a:spcBef>
              <a:spcAft>
                <a:spcPct val="0"/>
              </a:spcAft>
              <a:defRPr sz="2400">
                <a:solidFill>
                  <a:schemeClr val="tx1"/>
                </a:solidFill>
                <a:latin typeface="Century Gothic" panose="020B0502020202020204" pitchFamily="34" charset="0"/>
              </a:defRPr>
            </a:lvl8pPr>
            <a:lvl9pPr marL="3886200" indent="-228600" eaLnBrk="0" fontAlgn="base" hangingPunct="0">
              <a:spcBef>
                <a:spcPct val="0"/>
              </a:spcBef>
              <a:spcAft>
                <a:spcPct val="0"/>
              </a:spcAft>
              <a:defRPr sz="2400">
                <a:solidFill>
                  <a:schemeClr val="tx1"/>
                </a:solidFill>
                <a:latin typeface="Century Gothic" panose="020B0502020202020204" pitchFamily="34" charset="0"/>
              </a:defRPr>
            </a:lvl9pPr>
          </a:lstStyle>
          <a:p>
            <a:r>
              <a:rPr lang="es-CL" altLang="es-CL" sz="1349" b="1" dirty="0">
                <a:latin typeface="Calibri" panose="020F0502020204030204" pitchFamily="34" charset="0"/>
                <a:ea typeface="Calibri" panose="020F0502020204030204" pitchFamily="34" charset="0"/>
                <a:cs typeface="Calibri" panose="020F0502020204030204" pitchFamily="34" charset="0"/>
              </a:rPr>
              <a:t>Trayectoria:</a:t>
            </a:r>
          </a:p>
          <a:p>
            <a:r>
              <a:rPr lang="es-CL" altLang="es-CL" sz="1012" dirty="0">
                <a:latin typeface="Calibri" panose="020F0502020204030204" pitchFamily="34" charset="0"/>
                <a:ea typeface="Calibri" panose="020F0502020204030204" pitchFamily="34" charset="0"/>
                <a:cs typeface="Calibri" panose="020F0502020204030204" pitchFamily="34" charset="0"/>
              </a:rPr>
              <a:t>Nodo oferta a nodo demanda según transporte pedestre 600 segundos </a:t>
            </a:r>
            <a:endParaRPr lang="es-CL" altLang="es-CL" sz="1012" dirty="0"/>
          </a:p>
        </p:txBody>
      </p:sp>
      <p:cxnSp>
        <p:nvCxnSpPr>
          <p:cNvPr id="30" name="Conector recto de flecha 42"/>
          <p:cNvCxnSpPr/>
          <p:nvPr/>
        </p:nvCxnSpPr>
        <p:spPr>
          <a:xfrm flipH="1" flipV="1">
            <a:off x="8729672" y="3265297"/>
            <a:ext cx="1081939" cy="1822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47"/>
          <p:cNvCxnSpPr>
            <a:stCxn id="21" idx="2"/>
          </p:cNvCxnSpPr>
          <p:nvPr/>
        </p:nvCxnSpPr>
        <p:spPr>
          <a:xfrm>
            <a:off x="7241505" y="1378204"/>
            <a:ext cx="889038" cy="1226632"/>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CuadroTexto 54"/>
              <p:cNvSpPr txBox="1"/>
              <p:nvPr/>
            </p:nvSpPr>
            <p:spPr>
              <a:xfrm>
                <a:off x="10428362" y="2651199"/>
                <a:ext cx="407997" cy="2014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CL" sz="1200" i="1">
                              <a:latin typeface="Cambria Math" panose="02040503050406030204" pitchFamily="18" charset="0"/>
                              <a:ea typeface="Calibri" panose="020F0502020204030204" pitchFamily="34" charset="0"/>
                              <a:cs typeface="Arial" panose="020B0604020202020204" pitchFamily="34" charset="0"/>
                            </a:rPr>
                          </m:ctrlPr>
                        </m:sSubPr>
                        <m:e>
                          <m:r>
                            <a:rPr lang="es-CL" sz="1200" i="1">
                              <a:latin typeface="Cambria Math" panose="02040503050406030204" pitchFamily="18" charset="0"/>
                              <a:ea typeface="Calibri" panose="020F0502020204030204" pitchFamily="34" charset="0"/>
                              <a:cs typeface="Arial" panose="020B0604020202020204" pitchFamily="34" charset="0"/>
                            </a:rPr>
                            <m:t>𝑃𝑜𝑡</m:t>
                          </m:r>
                        </m:e>
                        <m:sub>
                          <m:sSub>
                            <m:sSubPr>
                              <m:ctrlPr>
                                <a:rPr lang="es-CL" sz="1200" i="1">
                                  <a:latin typeface="Cambria Math" panose="02040503050406030204" pitchFamily="18" charset="0"/>
                                  <a:ea typeface="Calibri" panose="020F0502020204030204" pitchFamily="34" charset="0"/>
                                  <a:cs typeface="Arial" panose="020B0604020202020204" pitchFamily="34" charset="0"/>
                                </a:rPr>
                              </m:ctrlPr>
                            </m:sSubPr>
                            <m:e>
                              <m:r>
                                <a:rPr lang="en-US" sz="1100" i="1">
                                  <a:latin typeface="Cambria Math" panose="02040503050406030204" pitchFamily="18" charset="0"/>
                                  <a:ea typeface="Calibri" panose="020F0502020204030204" pitchFamily="34" charset="0"/>
                                  <a:cs typeface="Arial" panose="020B0604020202020204" pitchFamily="34" charset="0"/>
                                </a:rPr>
                                <m:t>𝑚</m:t>
                              </m:r>
                            </m:e>
                            <m:sub>
                              <m:r>
                                <a:rPr lang="en-US" sz="1100" i="1">
                                  <a:latin typeface="Cambria Math" panose="02040503050406030204" pitchFamily="18" charset="0"/>
                                  <a:ea typeface="Calibri" panose="020F0502020204030204" pitchFamily="34" charset="0"/>
                                  <a:cs typeface="Arial" panose="020B0604020202020204" pitchFamily="34" charset="0"/>
                                </a:rPr>
                                <m:t>𝑖</m:t>
                              </m:r>
                            </m:sub>
                          </m:sSub>
                        </m:sub>
                      </m:sSub>
                    </m:oMath>
                  </m:oMathPara>
                </a14:m>
                <a:endParaRPr lang="es-CL" sz="1181" dirty="0">
                  <a:solidFill>
                    <a:srgbClr val="C00000"/>
                  </a:solidFill>
                  <a:latin typeface="Calibri" pitchFamily="34" charset="0"/>
                  <a:cs typeface="Calibri" pitchFamily="34" charset="0"/>
                </a:endParaRPr>
              </a:p>
            </p:txBody>
          </p:sp>
        </mc:Choice>
        <mc:Fallback xmlns="">
          <p:sp>
            <p:nvSpPr>
              <p:cNvPr id="32" name="CuadroTexto 54"/>
              <p:cNvSpPr txBox="1">
                <a:spLocks noRot="1" noChangeAspect="1" noMove="1" noResize="1" noEditPoints="1" noAdjustHandles="1" noChangeArrowheads="1" noChangeShapeType="1" noTextEdit="1"/>
              </p:cNvSpPr>
              <p:nvPr/>
            </p:nvSpPr>
            <p:spPr>
              <a:xfrm>
                <a:off x="10428362" y="2651199"/>
                <a:ext cx="407997" cy="201402"/>
              </a:xfrm>
              <a:prstGeom prst="rect">
                <a:avLst/>
              </a:prstGeom>
              <a:blipFill>
                <a:blip r:embed="rId9"/>
                <a:stretch>
                  <a:fillRect l="-8955" r="-1493" b="-15152"/>
                </a:stretch>
              </a:blipFill>
            </p:spPr>
            <p:txBody>
              <a:bodyPr/>
              <a:lstStyle/>
              <a:p>
                <a:r>
                  <a:rPr lang="es-CL">
                    <a:noFill/>
                  </a:rPr>
                  <a:t> </a:t>
                </a:r>
              </a:p>
            </p:txBody>
          </p:sp>
        </mc:Fallback>
      </mc:AlternateContent>
      <p:sp>
        <p:nvSpPr>
          <p:cNvPr id="33" name="Elipse 10"/>
          <p:cNvSpPr>
            <a:spLocks noChangeAspect="1"/>
          </p:cNvSpPr>
          <p:nvPr/>
        </p:nvSpPr>
        <p:spPr>
          <a:xfrm>
            <a:off x="8569289" y="2315376"/>
            <a:ext cx="52537" cy="48645"/>
          </a:xfrm>
          <a:prstGeom prst="ellipse">
            <a:avLst/>
          </a:prstGeom>
          <a:solidFill>
            <a:schemeClr val="accent2"/>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1518"/>
          </a:p>
        </p:txBody>
      </p:sp>
      <mc:AlternateContent xmlns:mc="http://schemas.openxmlformats.org/markup-compatibility/2006" xmlns:a14="http://schemas.microsoft.com/office/drawing/2010/main">
        <mc:Choice Requires="a14">
          <p:sp>
            <p:nvSpPr>
              <p:cNvPr id="34" name="Rectangle 33"/>
              <p:cNvSpPr/>
              <p:nvPr/>
            </p:nvSpPr>
            <p:spPr>
              <a:xfrm>
                <a:off x="-93553" y="5102196"/>
                <a:ext cx="6096000" cy="1119217"/>
              </a:xfrm>
              <a:prstGeom prst="rect">
                <a:avLst/>
              </a:prstGeom>
            </p:spPr>
            <p:txBody>
              <a:bodyPr>
                <a:spAutoFit/>
              </a:bodyPr>
              <a:lstStyle/>
              <a:p>
                <a:pPr algn="just">
                  <a:lnSpc>
                    <a:spcPct val="115000"/>
                  </a:lnSpc>
                  <a:spcAft>
                    <a:spcPts val="1000"/>
                  </a:spcAft>
                </a:pPr>
                <a14:m>
                  <m:oMathPara xmlns:m="http://schemas.openxmlformats.org/officeDocument/2006/math">
                    <m:oMathParaPr>
                      <m:jc m:val="centerGroup"/>
                    </m:oMathParaPr>
                    <m:oMath xmlns:m="http://schemas.openxmlformats.org/officeDocument/2006/math">
                      <m:nary>
                        <m:naryPr>
                          <m:chr m:val="∑"/>
                          <m:limLoc m:val="undOvr"/>
                          <m:supHide m:val="on"/>
                          <m:ctrlPr>
                            <a:rPr lang="es-CL" i="1">
                              <a:latin typeface="Cambria Math" panose="02040503050406030204" pitchFamily="18" charset="0"/>
                              <a:ea typeface="Calibri" panose="020F0502020204030204" pitchFamily="34" charset="0"/>
                              <a:cs typeface="Arial" panose="020B0604020202020204" pitchFamily="34" charset="0"/>
                            </a:rPr>
                          </m:ctrlPr>
                        </m:naryPr>
                        <m:sub>
                          <m:sSub>
                            <m:sSubPr>
                              <m:ctrlPr>
                                <a:rPr lang="es-CL" sz="2000" i="1">
                                  <a:effectLst/>
                                  <a:latin typeface="Cambria Math" panose="02040503050406030204" pitchFamily="18" charset="0"/>
                                  <a:ea typeface="Calibri" panose="020F0502020204030204" pitchFamily="34" charset="0"/>
                                  <a:cs typeface="Arial" panose="020B0604020202020204" pitchFamily="34" charset="0"/>
                                </a:rPr>
                              </m:ctrlPr>
                            </m:sSubPr>
                            <m:e>
                              <m:r>
                                <a:rPr lang="es-CL" i="1">
                                  <a:latin typeface="Cambria Math" panose="02040503050406030204" pitchFamily="18" charset="0"/>
                                  <a:ea typeface="Calibri" panose="020F0502020204030204" pitchFamily="34" charset="0"/>
                                  <a:cs typeface="Arial" panose="020B0604020202020204" pitchFamily="34" charset="0"/>
                                </a:rPr>
                                <m:t>𝐼</m:t>
                              </m:r>
                            </m:e>
                            <m:sub>
                              <m:sSub>
                                <m:sSubPr>
                                  <m:ctrlPr>
                                    <a:rPr lang="es-CL" i="1">
                                      <a:latin typeface="Cambria Math" panose="02040503050406030204" pitchFamily="18" charset="0"/>
                                      <a:ea typeface="Calibri" panose="020F0502020204030204" pitchFamily="34" charset="0"/>
                                      <a:cs typeface="Arial" panose="020B0604020202020204" pitchFamily="34" charset="0"/>
                                    </a:rPr>
                                  </m:ctrlPr>
                                </m:sSubPr>
                                <m:e>
                                  <m:r>
                                    <a:rPr lang="es-CL" i="1">
                                      <a:latin typeface="Cambria Math" panose="02040503050406030204" pitchFamily="18" charset="0"/>
                                      <a:ea typeface="Calibri" panose="020F0502020204030204" pitchFamily="34" charset="0"/>
                                      <a:cs typeface="Arial" panose="020B0604020202020204" pitchFamily="34" charset="0"/>
                                    </a:rPr>
                                    <m:t>𝑒</m:t>
                                  </m:r>
                                </m:e>
                                <m:sub>
                                  <m:r>
                                    <a:rPr lang="es-CL" i="1">
                                      <a:latin typeface="Cambria Math" panose="02040503050406030204" pitchFamily="18" charset="0"/>
                                      <a:ea typeface="Calibri" panose="020F0502020204030204" pitchFamily="34" charset="0"/>
                                      <a:cs typeface="Arial" panose="020B0604020202020204" pitchFamily="34" charset="0"/>
                                    </a:rPr>
                                    <m:t>𝑗</m:t>
                                  </m:r>
                                </m:sub>
                              </m:sSub>
                            </m:sub>
                          </m:sSub>
                        </m:sub>
                        <m:sup/>
                        <m:e>
                          <m:r>
                            <a:rPr lang="es-CL" i="1">
                              <a:latin typeface="Cambria Math" panose="02040503050406030204" pitchFamily="18" charset="0"/>
                              <a:ea typeface="Calibri" panose="020F0502020204030204" pitchFamily="34" charset="0"/>
                              <a:cs typeface="Arial" panose="020B0604020202020204" pitchFamily="34" charset="0"/>
                            </a:rPr>
                            <m:t>𝐼𝐴𝑆</m:t>
                          </m:r>
                        </m:e>
                      </m:nary>
                    </m:oMath>
                  </m:oMathPara>
                </a14:m>
                <a:endParaRPr lang="es-CL" sz="1200" dirty="0">
                  <a:effectLst/>
                  <a:latin typeface="Cambria" panose="02040503050406030204" pitchFamily="18" charset="0"/>
                  <a:ea typeface="Calibri" panose="020F0502020204030204" pitchFamily="34" charset="0"/>
                  <a:cs typeface="Times New Roman" panose="02020603050405020304" pitchFamily="18" charset="0"/>
                </a:endParaRPr>
              </a:p>
            </p:txBody>
          </p:sp>
        </mc:Choice>
        <mc:Fallback xmlns="">
          <p:sp>
            <p:nvSpPr>
              <p:cNvPr id="34" name="Rectangle 33"/>
              <p:cNvSpPr>
                <a:spLocks noRot="1" noChangeAspect="1" noMove="1" noResize="1" noEditPoints="1" noAdjustHandles="1" noChangeArrowheads="1" noChangeShapeType="1" noTextEdit="1"/>
              </p:cNvSpPr>
              <p:nvPr/>
            </p:nvSpPr>
            <p:spPr>
              <a:xfrm>
                <a:off x="-93553" y="5102196"/>
                <a:ext cx="6096000" cy="1119217"/>
              </a:xfrm>
              <a:prstGeom prst="rect">
                <a:avLst/>
              </a:prstGeom>
              <a:blipFill rotWithShape="0">
                <a:blip r:embed="rId10"/>
                <a:stretch>
                  <a:fillRect/>
                </a:stretch>
              </a:blipFill>
            </p:spPr>
            <p:txBody>
              <a:bodyPr/>
              <a:lstStyle/>
              <a:p>
                <a:r>
                  <a:rPr lang="es-CL">
                    <a:noFill/>
                  </a:rPr>
                  <a:t> </a:t>
                </a:r>
              </a:p>
            </p:txBody>
          </p:sp>
        </mc:Fallback>
      </mc:AlternateContent>
      <mc:AlternateContent xmlns:mc="http://schemas.openxmlformats.org/markup-compatibility/2006" xmlns:a14="http://schemas.microsoft.com/office/drawing/2010/main">
        <mc:Choice Requires="a14">
          <p:sp>
            <p:nvSpPr>
              <p:cNvPr id="35" name="Rectangle 34"/>
              <p:cNvSpPr/>
              <p:nvPr/>
            </p:nvSpPr>
            <p:spPr>
              <a:xfrm>
                <a:off x="10706426" y="2118315"/>
                <a:ext cx="1362072" cy="769763"/>
              </a:xfrm>
              <a:prstGeom prst="rect">
                <a:avLst/>
              </a:prstGeom>
            </p:spPr>
            <p:txBody>
              <a:bodyPr wrap="square">
                <a:spAutoFit/>
              </a:bodyPr>
              <a:lstStyle/>
              <a:p>
                <a:pPr algn="just">
                  <a:lnSpc>
                    <a:spcPct val="115000"/>
                  </a:lnSpc>
                  <a:spcAft>
                    <a:spcPts val="1000"/>
                  </a:spcAft>
                </a:pPr>
                <a14:m>
                  <m:oMathPara xmlns:m="http://schemas.openxmlformats.org/officeDocument/2006/math">
                    <m:oMathParaPr>
                      <m:jc m:val="centerGroup"/>
                    </m:oMathParaPr>
                    <m:oMath xmlns:m="http://schemas.openxmlformats.org/officeDocument/2006/math">
                      <m:nary>
                        <m:naryPr>
                          <m:chr m:val="∑"/>
                          <m:limLoc m:val="undOvr"/>
                          <m:supHide m:val="on"/>
                          <m:ctrlPr>
                            <a:rPr lang="es-CL" sz="1100" i="1">
                              <a:latin typeface="Cambria Math" panose="02040503050406030204" pitchFamily="18" charset="0"/>
                              <a:ea typeface="Calibri" panose="020F0502020204030204" pitchFamily="34" charset="0"/>
                              <a:cs typeface="Arial" panose="020B0604020202020204" pitchFamily="34" charset="0"/>
                            </a:rPr>
                          </m:ctrlPr>
                        </m:naryPr>
                        <m:sub>
                          <m:sSub>
                            <m:sSubPr>
                              <m:ctrlPr>
                                <a:rPr lang="es-CL" sz="1200" i="1">
                                  <a:effectLst/>
                                  <a:latin typeface="Cambria Math" panose="02040503050406030204" pitchFamily="18" charset="0"/>
                                  <a:ea typeface="Calibri" panose="020F0502020204030204" pitchFamily="34" charset="0"/>
                                  <a:cs typeface="Arial" panose="020B0604020202020204" pitchFamily="34" charset="0"/>
                                </a:rPr>
                              </m:ctrlPr>
                            </m:sSubPr>
                            <m:e>
                              <m:r>
                                <a:rPr lang="es-CL" sz="1100" i="1">
                                  <a:latin typeface="Cambria Math" panose="02040503050406030204" pitchFamily="18" charset="0"/>
                                  <a:ea typeface="Calibri" panose="020F0502020204030204" pitchFamily="34" charset="0"/>
                                  <a:cs typeface="Arial" panose="020B0604020202020204" pitchFamily="34" charset="0"/>
                                </a:rPr>
                                <m:t>𝐼</m:t>
                              </m:r>
                            </m:e>
                            <m:sub>
                              <m:sSub>
                                <m:sSubPr>
                                  <m:ctrlPr>
                                    <a:rPr lang="es-CL" sz="1100" i="1">
                                      <a:latin typeface="Cambria Math" panose="02040503050406030204" pitchFamily="18" charset="0"/>
                                      <a:ea typeface="Calibri" panose="020F0502020204030204" pitchFamily="34" charset="0"/>
                                      <a:cs typeface="Arial" panose="020B0604020202020204" pitchFamily="34" charset="0"/>
                                    </a:rPr>
                                  </m:ctrlPr>
                                </m:sSubPr>
                                <m:e>
                                  <m:r>
                                    <a:rPr lang="es-CL" sz="1100" i="1">
                                      <a:latin typeface="Cambria Math" panose="02040503050406030204" pitchFamily="18" charset="0"/>
                                      <a:ea typeface="Calibri" panose="020F0502020204030204" pitchFamily="34" charset="0"/>
                                      <a:cs typeface="Arial" panose="020B0604020202020204" pitchFamily="34" charset="0"/>
                                    </a:rPr>
                                    <m:t>𝑒</m:t>
                                  </m:r>
                                </m:e>
                                <m:sub>
                                  <m:r>
                                    <a:rPr lang="es-CL" sz="1100" i="1">
                                      <a:latin typeface="Cambria Math" panose="02040503050406030204" pitchFamily="18" charset="0"/>
                                      <a:ea typeface="Calibri" panose="020F0502020204030204" pitchFamily="34" charset="0"/>
                                      <a:cs typeface="Arial" panose="020B0604020202020204" pitchFamily="34" charset="0"/>
                                    </a:rPr>
                                    <m:t>𝑗</m:t>
                                  </m:r>
                                </m:sub>
                              </m:sSub>
                            </m:sub>
                          </m:sSub>
                        </m:sub>
                        <m:sup/>
                        <m:e>
                          <m:r>
                            <a:rPr lang="es-CL" sz="1100" i="1">
                              <a:latin typeface="Cambria Math" panose="02040503050406030204" pitchFamily="18" charset="0"/>
                              <a:ea typeface="Calibri" panose="020F0502020204030204" pitchFamily="34" charset="0"/>
                              <a:cs typeface="Arial" panose="020B0604020202020204" pitchFamily="34" charset="0"/>
                            </a:rPr>
                            <m:t>𝐼𝐴𝑆</m:t>
                          </m:r>
                        </m:e>
                      </m:nary>
                    </m:oMath>
                  </m:oMathPara>
                </a14:m>
                <a:endParaRPr lang="es-CL" sz="900" dirty="0">
                  <a:effectLst/>
                  <a:latin typeface="Cambria" panose="02040503050406030204" pitchFamily="18" charset="0"/>
                  <a:ea typeface="Calibri" panose="020F0502020204030204" pitchFamily="34" charset="0"/>
                  <a:cs typeface="Times New Roman" panose="02020603050405020304" pitchFamily="18" charset="0"/>
                </a:endParaRPr>
              </a:p>
            </p:txBody>
          </p:sp>
        </mc:Choice>
        <mc:Fallback xmlns="">
          <p:sp>
            <p:nvSpPr>
              <p:cNvPr id="35" name="Rectangle 34"/>
              <p:cNvSpPr>
                <a:spLocks noRot="1" noChangeAspect="1" noMove="1" noResize="1" noEditPoints="1" noAdjustHandles="1" noChangeArrowheads="1" noChangeShapeType="1" noTextEdit="1"/>
              </p:cNvSpPr>
              <p:nvPr/>
            </p:nvSpPr>
            <p:spPr>
              <a:xfrm>
                <a:off x="10706426" y="2118315"/>
                <a:ext cx="1362072" cy="769763"/>
              </a:xfrm>
              <a:prstGeom prst="rect">
                <a:avLst/>
              </a:prstGeom>
              <a:blipFill>
                <a:blip r:embed="rId11"/>
                <a:stretch>
                  <a:fillRect/>
                </a:stretch>
              </a:blipFill>
            </p:spPr>
            <p:txBody>
              <a:bodyPr/>
              <a:lstStyle/>
              <a:p>
                <a:r>
                  <a:rPr lang="es-CL">
                    <a:noFill/>
                  </a:rPr>
                  <a:t> </a:t>
                </a:r>
              </a:p>
            </p:txBody>
          </p:sp>
        </mc:Fallback>
      </mc:AlternateContent>
    </p:spTree>
    <p:extLst>
      <p:ext uri="{BB962C8B-B14F-4D97-AF65-F5344CB8AC3E}">
        <p14:creationId xmlns:p14="http://schemas.microsoft.com/office/powerpoint/2010/main" val="3648601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ntr" presetSubtype="0" fill="hold"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right)">
                                      <p:cBhvr>
                                        <p:cTn id="58" dur="500"/>
                                        <p:tgtEl>
                                          <p:spTgt spid="15"/>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up)">
                                      <p:cBhvr>
                                        <p:cTn id="61" dur="500"/>
                                        <p:tgtEl>
                                          <p:spTgt spid="1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left)">
                                      <p:cBhvr>
                                        <p:cTn id="64" dur="500"/>
                                        <p:tgtEl>
                                          <p:spTgt spid="19"/>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500"/>
                                        <p:tgtEl>
                                          <p:spTgt spid="2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3" grpId="0"/>
      <p:bldP spid="29" grpId="0"/>
      <p:bldP spid="32" grpId="0"/>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METODOLOGÍA</a:t>
            </a:r>
          </a:p>
          <a:p>
            <a:pPr algn="just">
              <a:lnSpc>
                <a:spcPct val="130000"/>
              </a:lnSpc>
            </a:pPr>
            <a:r>
              <a:rPr lang="es-CL" sz="2000" dirty="0">
                <a:solidFill>
                  <a:srgbClr val="7BBACD"/>
                </a:solidFill>
                <a:latin typeface="Franklin Gothic Book"/>
                <a:cs typeface="Franklin Gothic Book"/>
              </a:rPr>
              <a:t>POTENCIAL DE COMPRA</a:t>
            </a:r>
          </a:p>
        </p:txBody>
      </p:sp>
      <p:pic>
        <p:nvPicPr>
          <p:cNvPr id="37" name="Imagen 60"/>
          <p:cNvPicPr>
            <a:picLocks noChangeAspect="1"/>
          </p:cNvPicPr>
          <p:nvPr/>
        </p:nvPicPr>
        <p:blipFill rotWithShape="1">
          <a:blip r:embed="rId2" cstate="print">
            <a:extLst>
              <a:ext uri="{28A0092B-C50C-407E-A947-70E740481C1C}">
                <a14:useLocalDpi xmlns:a14="http://schemas.microsoft.com/office/drawing/2010/main" val="0"/>
              </a:ext>
            </a:extLst>
          </a:blip>
          <a:srcRect l="19170" t="7874" r="23422" b="12735"/>
          <a:stretch/>
        </p:blipFill>
        <p:spPr>
          <a:xfrm>
            <a:off x="616515" y="1190757"/>
            <a:ext cx="3279263" cy="2975628"/>
          </a:xfrm>
          <a:prstGeom prst="rect">
            <a:avLst/>
          </a:prstGeom>
        </p:spPr>
      </p:pic>
      <p:sp>
        <p:nvSpPr>
          <p:cNvPr id="38" name="Forma libre 5"/>
          <p:cNvSpPr/>
          <p:nvPr/>
        </p:nvSpPr>
        <p:spPr>
          <a:xfrm rot="502071">
            <a:off x="2262405" y="2395211"/>
            <a:ext cx="237132" cy="190244"/>
          </a:xfrm>
          <a:custGeom>
            <a:avLst/>
            <a:gdLst>
              <a:gd name="connsiteX0" fmla="*/ 2090 w 67277"/>
              <a:gd name="connsiteY0" fmla="*/ 13348 h 115787"/>
              <a:gd name="connsiteX1" fmla="*/ 59031 w 67277"/>
              <a:gd name="connsiteY1" fmla="*/ 9998 h 115787"/>
              <a:gd name="connsiteX2" fmla="*/ 62380 w 67277"/>
              <a:gd name="connsiteY2" fmla="*/ 107132 h 115787"/>
              <a:gd name="connsiteX3" fmla="*/ 15488 w 67277"/>
              <a:gd name="connsiteY3" fmla="*/ 100433 h 115787"/>
              <a:gd name="connsiteX4" fmla="*/ 2090 w 67277"/>
              <a:gd name="connsiteY4" fmla="*/ 13348 h 115787"/>
              <a:gd name="connsiteX0" fmla="*/ 0 w 65187"/>
              <a:gd name="connsiteY0" fmla="*/ 13348 h 115787"/>
              <a:gd name="connsiteX1" fmla="*/ 56941 w 65187"/>
              <a:gd name="connsiteY1" fmla="*/ 9998 h 115787"/>
              <a:gd name="connsiteX2" fmla="*/ 60290 w 65187"/>
              <a:gd name="connsiteY2" fmla="*/ 107132 h 115787"/>
              <a:gd name="connsiteX3" fmla="*/ 13398 w 65187"/>
              <a:gd name="connsiteY3" fmla="*/ 100433 h 115787"/>
              <a:gd name="connsiteX4" fmla="*/ 0 w 65187"/>
              <a:gd name="connsiteY4" fmla="*/ 13348 h 115787"/>
              <a:gd name="connsiteX0" fmla="*/ 0 w 65187"/>
              <a:gd name="connsiteY0" fmla="*/ 3350 h 105789"/>
              <a:gd name="connsiteX1" fmla="*/ 56941 w 65187"/>
              <a:gd name="connsiteY1" fmla="*/ 0 h 105789"/>
              <a:gd name="connsiteX2" fmla="*/ 60290 w 65187"/>
              <a:gd name="connsiteY2" fmla="*/ 97134 h 105789"/>
              <a:gd name="connsiteX3" fmla="*/ 13398 w 65187"/>
              <a:gd name="connsiteY3" fmla="*/ 90435 h 105789"/>
              <a:gd name="connsiteX4" fmla="*/ 0 w 65187"/>
              <a:gd name="connsiteY4" fmla="*/ 3350 h 105789"/>
              <a:gd name="connsiteX0" fmla="*/ 0 w 60290"/>
              <a:gd name="connsiteY0" fmla="*/ 3350 h 105789"/>
              <a:gd name="connsiteX1" fmla="*/ 56941 w 60290"/>
              <a:gd name="connsiteY1" fmla="*/ 0 h 105789"/>
              <a:gd name="connsiteX2" fmla="*/ 60290 w 60290"/>
              <a:gd name="connsiteY2" fmla="*/ 97134 h 105789"/>
              <a:gd name="connsiteX3" fmla="*/ 13398 w 60290"/>
              <a:gd name="connsiteY3" fmla="*/ 90435 h 105789"/>
              <a:gd name="connsiteX4" fmla="*/ 0 w 60290"/>
              <a:gd name="connsiteY4" fmla="*/ 3350 h 105789"/>
              <a:gd name="connsiteX0" fmla="*/ 0 w 60290"/>
              <a:gd name="connsiteY0" fmla="*/ 3350 h 97134"/>
              <a:gd name="connsiteX1" fmla="*/ 56941 w 60290"/>
              <a:gd name="connsiteY1" fmla="*/ 0 h 97134"/>
              <a:gd name="connsiteX2" fmla="*/ 60290 w 60290"/>
              <a:gd name="connsiteY2" fmla="*/ 97134 h 97134"/>
              <a:gd name="connsiteX3" fmla="*/ 13398 w 60290"/>
              <a:gd name="connsiteY3" fmla="*/ 90435 h 97134"/>
              <a:gd name="connsiteX4" fmla="*/ 0 w 60290"/>
              <a:gd name="connsiteY4" fmla="*/ 3350 h 97134"/>
              <a:gd name="connsiteX0" fmla="*/ 2420 w 62710"/>
              <a:gd name="connsiteY0" fmla="*/ 7863 h 101647"/>
              <a:gd name="connsiteX1" fmla="*/ 59361 w 62710"/>
              <a:gd name="connsiteY1" fmla="*/ 4513 h 101647"/>
              <a:gd name="connsiteX2" fmla="*/ 62710 w 62710"/>
              <a:gd name="connsiteY2" fmla="*/ 101647 h 101647"/>
              <a:gd name="connsiteX3" fmla="*/ 11505 w 62710"/>
              <a:gd name="connsiteY3" fmla="*/ 101418 h 101647"/>
              <a:gd name="connsiteX4" fmla="*/ 2420 w 62710"/>
              <a:gd name="connsiteY4" fmla="*/ 7863 h 101647"/>
              <a:gd name="connsiteX0" fmla="*/ 0 w 60290"/>
              <a:gd name="connsiteY0" fmla="*/ 7863 h 101647"/>
              <a:gd name="connsiteX1" fmla="*/ 56941 w 60290"/>
              <a:gd name="connsiteY1" fmla="*/ 4513 h 101647"/>
              <a:gd name="connsiteX2" fmla="*/ 60290 w 60290"/>
              <a:gd name="connsiteY2" fmla="*/ 101647 h 101647"/>
              <a:gd name="connsiteX3" fmla="*/ 9085 w 60290"/>
              <a:gd name="connsiteY3" fmla="*/ 101418 h 101647"/>
              <a:gd name="connsiteX4" fmla="*/ 0 w 60290"/>
              <a:gd name="connsiteY4" fmla="*/ 7863 h 101647"/>
              <a:gd name="connsiteX0" fmla="*/ 0 w 60290"/>
              <a:gd name="connsiteY0" fmla="*/ 3350 h 97134"/>
              <a:gd name="connsiteX1" fmla="*/ 56941 w 60290"/>
              <a:gd name="connsiteY1" fmla="*/ 0 h 97134"/>
              <a:gd name="connsiteX2" fmla="*/ 60290 w 60290"/>
              <a:gd name="connsiteY2" fmla="*/ 97134 h 97134"/>
              <a:gd name="connsiteX3" fmla="*/ 9085 w 60290"/>
              <a:gd name="connsiteY3" fmla="*/ 96905 h 97134"/>
              <a:gd name="connsiteX4" fmla="*/ 0 w 60290"/>
              <a:gd name="connsiteY4" fmla="*/ 3350 h 97134"/>
              <a:gd name="connsiteX0" fmla="*/ 0 w 60290"/>
              <a:gd name="connsiteY0" fmla="*/ 3350 h 97134"/>
              <a:gd name="connsiteX1" fmla="*/ 56941 w 60290"/>
              <a:gd name="connsiteY1" fmla="*/ 0 h 97134"/>
              <a:gd name="connsiteX2" fmla="*/ 60290 w 60290"/>
              <a:gd name="connsiteY2" fmla="*/ 97134 h 97134"/>
              <a:gd name="connsiteX3" fmla="*/ 9085 w 60290"/>
              <a:gd name="connsiteY3" fmla="*/ 96905 h 97134"/>
              <a:gd name="connsiteX4" fmla="*/ 0 w 60290"/>
              <a:gd name="connsiteY4" fmla="*/ 3350 h 97134"/>
              <a:gd name="connsiteX0" fmla="*/ 0 w 60290"/>
              <a:gd name="connsiteY0" fmla="*/ 3350 h 97134"/>
              <a:gd name="connsiteX1" fmla="*/ 56941 w 60290"/>
              <a:gd name="connsiteY1" fmla="*/ 0 h 97134"/>
              <a:gd name="connsiteX2" fmla="*/ 60290 w 60290"/>
              <a:gd name="connsiteY2" fmla="*/ 97134 h 97134"/>
              <a:gd name="connsiteX3" fmla="*/ 9085 w 60290"/>
              <a:gd name="connsiteY3" fmla="*/ 96905 h 97134"/>
              <a:gd name="connsiteX4" fmla="*/ 0 w 60290"/>
              <a:gd name="connsiteY4" fmla="*/ 3350 h 97134"/>
              <a:gd name="connsiteX0" fmla="*/ 0 w 60290"/>
              <a:gd name="connsiteY0" fmla="*/ 3350 h 97134"/>
              <a:gd name="connsiteX1" fmla="*/ 56941 w 60290"/>
              <a:gd name="connsiteY1" fmla="*/ 0 h 97134"/>
              <a:gd name="connsiteX2" fmla="*/ 60290 w 60290"/>
              <a:gd name="connsiteY2" fmla="*/ 97134 h 97134"/>
              <a:gd name="connsiteX3" fmla="*/ 9085 w 60290"/>
              <a:gd name="connsiteY3" fmla="*/ 96905 h 97134"/>
              <a:gd name="connsiteX4" fmla="*/ 0 w 60290"/>
              <a:gd name="connsiteY4" fmla="*/ 3350 h 97134"/>
              <a:gd name="connsiteX0" fmla="*/ 0 w 60290"/>
              <a:gd name="connsiteY0" fmla="*/ 3350 h 101887"/>
              <a:gd name="connsiteX1" fmla="*/ 56941 w 60290"/>
              <a:gd name="connsiteY1" fmla="*/ 0 h 101887"/>
              <a:gd name="connsiteX2" fmla="*/ 60290 w 60290"/>
              <a:gd name="connsiteY2" fmla="*/ 97134 h 101887"/>
              <a:gd name="connsiteX3" fmla="*/ 9085 w 60290"/>
              <a:gd name="connsiteY3" fmla="*/ 101887 h 101887"/>
              <a:gd name="connsiteX4" fmla="*/ 0 w 60290"/>
              <a:gd name="connsiteY4" fmla="*/ 3350 h 101887"/>
              <a:gd name="connsiteX0" fmla="*/ 0 w 79421"/>
              <a:gd name="connsiteY0" fmla="*/ 3350 h 159398"/>
              <a:gd name="connsiteX1" fmla="*/ 56941 w 79421"/>
              <a:gd name="connsiteY1" fmla="*/ 0 h 159398"/>
              <a:gd name="connsiteX2" fmla="*/ 79421 w 79421"/>
              <a:gd name="connsiteY2" fmla="*/ 159398 h 159398"/>
              <a:gd name="connsiteX3" fmla="*/ 9085 w 79421"/>
              <a:gd name="connsiteY3" fmla="*/ 101887 h 159398"/>
              <a:gd name="connsiteX4" fmla="*/ 0 w 79421"/>
              <a:gd name="connsiteY4" fmla="*/ 3350 h 159398"/>
              <a:gd name="connsiteX0" fmla="*/ 0 w 79421"/>
              <a:gd name="connsiteY0" fmla="*/ 3350 h 169132"/>
              <a:gd name="connsiteX1" fmla="*/ 56941 w 79421"/>
              <a:gd name="connsiteY1" fmla="*/ 0 h 169132"/>
              <a:gd name="connsiteX2" fmla="*/ 79421 w 79421"/>
              <a:gd name="connsiteY2" fmla="*/ 159398 h 169132"/>
              <a:gd name="connsiteX3" fmla="*/ 17588 w 79421"/>
              <a:gd name="connsiteY3" fmla="*/ 169132 h 169132"/>
              <a:gd name="connsiteX4" fmla="*/ 0 w 79421"/>
              <a:gd name="connsiteY4" fmla="*/ 3350 h 169132"/>
              <a:gd name="connsiteX0" fmla="*/ 0 w 79421"/>
              <a:gd name="connsiteY0" fmla="*/ 860 h 166642"/>
              <a:gd name="connsiteX1" fmla="*/ 71821 w 79421"/>
              <a:gd name="connsiteY1" fmla="*/ 0 h 166642"/>
              <a:gd name="connsiteX2" fmla="*/ 79421 w 79421"/>
              <a:gd name="connsiteY2" fmla="*/ 156908 h 166642"/>
              <a:gd name="connsiteX3" fmla="*/ 17588 w 79421"/>
              <a:gd name="connsiteY3" fmla="*/ 166642 h 166642"/>
              <a:gd name="connsiteX4" fmla="*/ 0 w 79421"/>
              <a:gd name="connsiteY4" fmla="*/ 860 h 166642"/>
              <a:gd name="connsiteX0" fmla="*/ 0 w 77296"/>
              <a:gd name="connsiteY0" fmla="*/ 3351 h 166642"/>
              <a:gd name="connsiteX1" fmla="*/ 69696 w 77296"/>
              <a:gd name="connsiteY1" fmla="*/ 0 h 166642"/>
              <a:gd name="connsiteX2" fmla="*/ 77296 w 77296"/>
              <a:gd name="connsiteY2" fmla="*/ 156908 h 166642"/>
              <a:gd name="connsiteX3" fmla="*/ 15463 w 77296"/>
              <a:gd name="connsiteY3" fmla="*/ 166642 h 166642"/>
              <a:gd name="connsiteX4" fmla="*/ 0 w 77296"/>
              <a:gd name="connsiteY4" fmla="*/ 3351 h 166642"/>
              <a:gd name="connsiteX0" fmla="*/ 0 w 77296"/>
              <a:gd name="connsiteY0" fmla="*/ 860 h 164151"/>
              <a:gd name="connsiteX1" fmla="*/ 67571 w 77296"/>
              <a:gd name="connsiteY1" fmla="*/ 0 h 164151"/>
              <a:gd name="connsiteX2" fmla="*/ 77296 w 77296"/>
              <a:gd name="connsiteY2" fmla="*/ 154417 h 164151"/>
              <a:gd name="connsiteX3" fmla="*/ 15463 w 77296"/>
              <a:gd name="connsiteY3" fmla="*/ 164151 h 164151"/>
              <a:gd name="connsiteX4" fmla="*/ 0 w 77296"/>
              <a:gd name="connsiteY4" fmla="*/ 860 h 164151"/>
              <a:gd name="connsiteX0" fmla="*/ 0 w 73045"/>
              <a:gd name="connsiteY0" fmla="*/ 8332 h 164151"/>
              <a:gd name="connsiteX1" fmla="*/ 63320 w 73045"/>
              <a:gd name="connsiteY1" fmla="*/ 0 h 164151"/>
              <a:gd name="connsiteX2" fmla="*/ 73045 w 73045"/>
              <a:gd name="connsiteY2" fmla="*/ 154417 h 164151"/>
              <a:gd name="connsiteX3" fmla="*/ 11212 w 73045"/>
              <a:gd name="connsiteY3" fmla="*/ 164151 h 164151"/>
              <a:gd name="connsiteX4" fmla="*/ 0 w 73045"/>
              <a:gd name="connsiteY4" fmla="*/ 8332 h 164151"/>
              <a:gd name="connsiteX0" fmla="*/ 0 w 73045"/>
              <a:gd name="connsiteY0" fmla="*/ 5842 h 161661"/>
              <a:gd name="connsiteX1" fmla="*/ 63320 w 73045"/>
              <a:gd name="connsiteY1" fmla="*/ 0 h 161661"/>
              <a:gd name="connsiteX2" fmla="*/ 73045 w 73045"/>
              <a:gd name="connsiteY2" fmla="*/ 151927 h 161661"/>
              <a:gd name="connsiteX3" fmla="*/ 11212 w 73045"/>
              <a:gd name="connsiteY3" fmla="*/ 161661 h 161661"/>
              <a:gd name="connsiteX4" fmla="*/ 0 w 73045"/>
              <a:gd name="connsiteY4" fmla="*/ 5842 h 161661"/>
              <a:gd name="connsiteX0" fmla="*/ 0 w 73045"/>
              <a:gd name="connsiteY0" fmla="*/ 5842 h 151927"/>
              <a:gd name="connsiteX1" fmla="*/ 63320 w 73045"/>
              <a:gd name="connsiteY1" fmla="*/ 0 h 151927"/>
              <a:gd name="connsiteX2" fmla="*/ 73045 w 73045"/>
              <a:gd name="connsiteY2" fmla="*/ 151927 h 151927"/>
              <a:gd name="connsiteX3" fmla="*/ 11212 w 73045"/>
              <a:gd name="connsiteY3" fmla="*/ 151699 h 151927"/>
              <a:gd name="connsiteX4" fmla="*/ 0 w 73045"/>
              <a:gd name="connsiteY4" fmla="*/ 5842 h 151927"/>
              <a:gd name="connsiteX0" fmla="*/ 0 w 70920"/>
              <a:gd name="connsiteY0" fmla="*/ 5842 h 151699"/>
              <a:gd name="connsiteX1" fmla="*/ 63320 w 70920"/>
              <a:gd name="connsiteY1" fmla="*/ 0 h 151699"/>
              <a:gd name="connsiteX2" fmla="*/ 70920 w 70920"/>
              <a:gd name="connsiteY2" fmla="*/ 144455 h 151699"/>
              <a:gd name="connsiteX3" fmla="*/ 11212 w 70920"/>
              <a:gd name="connsiteY3" fmla="*/ 151699 h 151699"/>
              <a:gd name="connsiteX4" fmla="*/ 0 w 70920"/>
              <a:gd name="connsiteY4" fmla="*/ 5842 h 151699"/>
              <a:gd name="connsiteX0" fmla="*/ 0 w 70920"/>
              <a:gd name="connsiteY0" fmla="*/ 0 h 145857"/>
              <a:gd name="connsiteX1" fmla="*/ 63320 w 70920"/>
              <a:gd name="connsiteY1" fmla="*/ 4121 h 145857"/>
              <a:gd name="connsiteX2" fmla="*/ 70920 w 70920"/>
              <a:gd name="connsiteY2" fmla="*/ 138613 h 145857"/>
              <a:gd name="connsiteX3" fmla="*/ 11212 w 70920"/>
              <a:gd name="connsiteY3" fmla="*/ 145857 h 145857"/>
              <a:gd name="connsiteX4" fmla="*/ 0 w 70920"/>
              <a:gd name="connsiteY4" fmla="*/ 0 h 145857"/>
              <a:gd name="connsiteX0" fmla="*/ 0 w 73046"/>
              <a:gd name="connsiteY0" fmla="*/ 0 h 143366"/>
              <a:gd name="connsiteX1" fmla="*/ 65446 w 73046"/>
              <a:gd name="connsiteY1" fmla="*/ 1630 h 143366"/>
              <a:gd name="connsiteX2" fmla="*/ 73046 w 73046"/>
              <a:gd name="connsiteY2" fmla="*/ 136122 h 143366"/>
              <a:gd name="connsiteX3" fmla="*/ 13338 w 73046"/>
              <a:gd name="connsiteY3" fmla="*/ 143366 h 143366"/>
              <a:gd name="connsiteX4" fmla="*/ 0 w 73046"/>
              <a:gd name="connsiteY4" fmla="*/ 0 h 143366"/>
              <a:gd name="connsiteX0" fmla="*/ 0 w 79422"/>
              <a:gd name="connsiteY0" fmla="*/ 0 h 143366"/>
              <a:gd name="connsiteX1" fmla="*/ 65446 w 79422"/>
              <a:gd name="connsiteY1" fmla="*/ 1630 h 143366"/>
              <a:gd name="connsiteX2" fmla="*/ 79422 w 79422"/>
              <a:gd name="connsiteY2" fmla="*/ 138611 h 143366"/>
              <a:gd name="connsiteX3" fmla="*/ 13338 w 79422"/>
              <a:gd name="connsiteY3" fmla="*/ 143366 h 143366"/>
              <a:gd name="connsiteX4" fmla="*/ 0 w 79422"/>
              <a:gd name="connsiteY4" fmla="*/ 0 h 143366"/>
              <a:gd name="connsiteX0" fmla="*/ 0 w 79422"/>
              <a:gd name="connsiteY0" fmla="*/ 5841 h 149207"/>
              <a:gd name="connsiteX1" fmla="*/ 78201 w 79422"/>
              <a:gd name="connsiteY1" fmla="*/ 0 h 149207"/>
              <a:gd name="connsiteX2" fmla="*/ 79422 w 79422"/>
              <a:gd name="connsiteY2" fmla="*/ 144452 h 149207"/>
              <a:gd name="connsiteX3" fmla="*/ 13338 w 79422"/>
              <a:gd name="connsiteY3" fmla="*/ 149207 h 149207"/>
              <a:gd name="connsiteX4" fmla="*/ 0 w 79422"/>
              <a:gd name="connsiteY4" fmla="*/ 5841 h 149207"/>
              <a:gd name="connsiteX0" fmla="*/ 0 w 92176"/>
              <a:gd name="connsiteY0" fmla="*/ 5841 h 149207"/>
              <a:gd name="connsiteX1" fmla="*/ 78201 w 92176"/>
              <a:gd name="connsiteY1" fmla="*/ 0 h 149207"/>
              <a:gd name="connsiteX2" fmla="*/ 92176 w 92176"/>
              <a:gd name="connsiteY2" fmla="*/ 144452 h 149207"/>
              <a:gd name="connsiteX3" fmla="*/ 13338 w 92176"/>
              <a:gd name="connsiteY3" fmla="*/ 149207 h 149207"/>
              <a:gd name="connsiteX4" fmla="*/ 0 w 92176"/>
              <a:gd name="connsiteY4" fmla="*/ 5841 h 149207"/>
              <a:gd name="connsiteX0" fmla="*/ 0 w 92176"/>
              <a:gd name="connsiteY0" fmla="*/ 3350 h 146716"/>
              <a:gd name="connsiteX1" fmla="*/ 88830 w 92176"/>
              <a:gd name="connsiteY1" fmla="*/ 0 h 146716"/>
              <a:gd name="connsiteX2" fmla="*/ 92176 w 92176"/>
              <a:gd name="connsiteY2" fmla="*/ 141961 h 146716"/>
              <a:gd name="connsiteX3" fmla="*/ 13338 w 92176"/>
              <a:gd name="connsiteY3" fmla="*/ 146716 h 146716"/>
              <a:gd name="connsiteX4" fmla="*/ 0 w 92176"/>
              <a:gd name="connsiteY4" fmla="*/ 3350 h 146716"/>
              <a:gd name="connsiteX0" fmla="*/ 0 w 92176"/>
              <a:gd name="connsiteY0" fmla="*/ 3350 h 153208"/>
              <a:gd name="connsiteX1" fmla="*/ 88830 w 92176"/>
              <a:gd name="connsiteY1" fmla="*/ 0 h 153208"/>
              <a:gd name="connsiteX2" fmla="*/ 92176 w 92176"/>
              <a:gd name="connsiteY2" fmla="*/ 141961 h 153208"/>
              <a:gd name="connsiteX3" fmla="*/ 8895 w 92176"/>
              <a:gd name="connsiteY3" fmla="*/ 153208 h 153208"/>
              <a:gd name="connsiteX4" fmla="*/ 0 w 92176"/>
              <a:gd name="connsiteY4" fmla="*/ 3350 h 153208"/>
              <a:gd name="connsiteX0" fmla="*/ 0 w 88367"/>
              <a:gd name="connsiteY0" fmla="*/ 22675 h 153208"/>
              <a:gd name="connsiteX1" fmla="*/ 85021 w 88367"/>
              <a:gd name="connsiteY1" fmla="*/ 0 h 153208"/>
              <a:gd name="connsiteX2" fmla="*/ 88367 w 88367"/>
              <a:gd name="connsiteY2" fmla="*/ 141961 h 153208"/>
              <a:gd name="connsiteX3" fmla="*/ 5086 w 88367"/>
              <a:gd name="connsiteY3" fmla="*/ 153208 h 153208"/>
              <a:gd name="connsiteX4" fmla="*/ 0 w 88367"/>
              <a:gd name="connsiteY4" fmla="*/ 22675 h 153208"/>
              <a:gd name="connsiteX0" fmla="*/ 0 w 88896"/>
              <a:gd name="connsiteY0" fmla="*/ 15152 h 153208"/>
              <a:gd name="connsiteX1" fmla="*/ 85550 w 88896"/>
              <a:gd name="connsiteY1" fmla="*/ 0 h 153208"/>
              <a:gd name="connsiteX2" fmla="*/ 88896 w 88896"/>
              <a:gd name="connsiteY2" fmla="*/ 141961 h 153208"/>
              <a:gd name="connsiteX3" fmla="*/ 5615 w 88896"/>
              <a:gd name="connsiteY3" fmla="*/ 153208 h 153208"/>
              <a:gd name="connsiteX4" fmla="*/ 0 w 88896"/>
              <a:gd name="connsiteY4" fmla="*/ 15152 h 153208"/>
              <a:gd name="connsiteX0" fmla="*/ 0 w 88896"/>
              <a:gd name="connsiteY0" fmla="*/ 15152 h 153208"/>
              <a:gd name="connsiteX1" fmla="*/ 85550 w 88896"/>
              <a:gd name="connsiteY1" fmla="*/ 0 h 153208"/>
              <a:gd name="connsiteX2" fmla="*/ 88896 w 88896"/>
              <a:gd name="connsiteY2" fmla="*/ 141961 h 153208"/>
              <a:gd name="connsiteX3" fmla="*/ 5615 w 88896"/>
              <a:gd name="connsiteY3" fmla="*/ 153208 h 153208"/>
              <a:gd name="connsiteX4" fmla="*/ 0 w 88896"/>
              <a:gd name="connsiteY4" fmla="*/ 15152 h 153208"/>
              <a:gd name="connsiteX0" fmla="*/ 0 w 91294"/>
              <a:gd name="connsiteY0" fmla="*/ 15152 h 153208"/>
              <a:gd name="connsiteX1" fmla="*/ 85550 w 91294"/>
              <a:gd name="connsiteY1" fmla="*/ 0 h 153208"/>
              <a:gd name="connsiteX2" fmla="*/ 91294 w 91294"/>
              <a:gd name="connsiteY2" fmla="*/ 141223 h 153208"/>
              <a:gd name="connsiteX3" fmla="*/ 5615 w 91294"/>
              <a:gd name="connsiteY3" fmla="*/ 153208 h 153208"/>
              <a:gd name="connsiteX4" fmla="*/ 0 w 91294"/>
              <a:gd name="connsiteY4" fmla="*/ 15152 h 153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94" h="153208">
                <a:moveTo>
                  <a:pt x="0" y="15152"/>
                </a:moveTo>
                <a:lnTo>
                  <a:pt x="85550" y="0"/>
                </a:lnTo>
                <a:cubicBezTo>
                  <a:pt x="86665" y="47320"/>
                  <a:pt x="90179" y="93903"/>
                  <a:pt x="91294" y="141223"/>
                </a:cubicBezTo>
                <a:lnTo>
                  <a:pt x="5615" y="153208"/>
                </a:lnTo>
                <a:lnTo>
                  <a:pt x="0" y="15152"/>
                </a:lnTo>
                <a:close/>
              </a:path>
            </a:pathLst>
          </a:custGeom>
          <a:noFill/>
          <a:ln w="28575" cap="sq">
            <a:solidFill>
              <a:schemeClr val="accent1">
                <a:alpha val="69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1518"/>
          </a:p>
        </p:txBody>
      </p:sp>
      <p:cxnSp>
        <p:nvCxnSpPr>
          <p:cNvPr id="39" name="Conector recto de flecha 47"/>
          <p:cNvCxnSpPr/>
          <p:nvPr/>
        </p:nvCxnSpPr>
        <p:spPr>
          <a:xfrm>
            <a:off x="2379913" y="2490333"/>
            <a:ext cx="1872336" cy="21958"/>
          </a:xfrm>
          <a:prstGeom prst="straightConnector1">
            <a:avLst/>
          </a:prstGeom>
          <a:ln>
            <a:solidFill>
              <a:schemeClr val="accent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4252249" y="2309239"/>
            <a:ext cx="1086370" cy="707886"/>
          </a:xfrm>
          <a:prstGeom prst="rect">
            <a:avLst/>
          </a:prstGeom>
        </p:spPr>
        <p:txBody>
          <a:bodyPr wrap="square">
            <a:spAutoFit/>
          </a:bodyPr>
          <a:lstStyle/>
          <a:p>
            <a:r>
              <a:rPr lang="es-CL" altLang="es-CL" b="1" dirty="0">
                <a:ln>
                  <a:solidFill>
                    <a:schemeClr val="tx2">
                      <a:lumMod val="75000"/>
                    </a:schemeClr>
                  </a:solidFill>
                </a:ln>
                <a:solidFill>
                  <a:srgbClr val="0070C0"/>
                </a:solidFill>
                <a:latin typeface="Calibri" panose="020F0502020204030204" pitchFamily="34" charset="0"/>
                <a:ea typeface="Calibri" panose="020F0502020204030204" pitchFamily="34" charset="0"/>
                <a:cs typeface="Calibri" panose="020F0502020204030204" pitchFamily="34" charset="0"/>
              </a:rPr>
              <a:t>Manzana</a:t>
            </a:r>
          </a:p>
          <a:p>
            <a:r>
              <a:rPr lang="es-CL" altLang="es-CL" sz="1100" dirty="0">
                <a:latin typeface="Franklin Gothic Book"/>
                <a:cs typeface="Franklin Gothic Book"/>
              </a:rPr>
              <a:t>Imputación Quintiles 2012</a:t>
            </a:r>
          </a:p>
        </p:txBody>
      </p:sp>
      <mc:AlternateContent xmlns:mc="http://schemas.openxmlformats.org/markup-compatibility/2006" xmlns:a14="http://schemas.microsoft.com/office/drawing/2010/main">
        <mc:Choice Requires="a14">
          <p:sp>
            <p:nvSpPr>
              <p:cNvPr id="48" name="Rectangle 47"/>
              <p:cNvSpPr/>
              <p:nvPr/>
            </p:nvSpPr>
            <p:spPr>
              <a:xfrm>
                <a:off x="5529087" y="1755228"/>
                <a:ext cx="1746760" cy="1754326"/>
              </a:xfrm>
              <a:prstGeom prst="rect">
                <a:avLst/>
              </a:prstGeom>
            </p:spPr>
            <p:txBody>
              <a:bodyPr wrap="none">
                <a:spAutoFit/>
              </a:bodyPr>
              <a:lstStyle/>
              <a:p>
                <a14:m>
                  <m:oMath xmlns:m="http://schemas.openxmlformats.org/officeDocument/2006/math">
                    <m:r>
                      <a:rPr lang="es-CL" b="0" i="1" smtClean="0">
                        <a:latin typeface="Cambria Math" panose="02040503050406030204" pitchFamily="18" charset="0"/>
                        <a:ea typeface="Calibri" panose="020F0502020204030204" pitchFamily="34" charset="0"/>
                        <a:cs typeface="Arial" panose="020B0604020202020204" pitchFamily="34" charset="0"/>
                      </a:rPr>
                      <m:t>𝑁</m:t>
                    </m:r>
                    <m:sSub>
                      <m:sSubPr>
                        <m:ctrlPr>
                          <a:rPr lang="es-CL" b="0" i="1" smtClean="0">
                            <a:latin typeface="Cambria Math" panose="02040503050406030204" pitchFamily="18" charset="0"/>
                            <a:cs typeface="Arial" panose="020B0604020202020204" pitchFamily="34" charset="0"/>
                          </a:rPr>
                        </m:ctrlPr>
                      </m:sSubPr>
                      <m:e>
                        <m:r>
                          <a:rPr lang="es-CL" b="0" i="1" smtClean="0">
                            <a:latin typeface="Cambria Math" panose="02040503050406030204" pitchFamily="18" charset="0"/>
                            <a:cs typeface="Arial" panose="020B0604020202020204" pitchFamily="34" charset="0"/>
                          </a:rPr>
                          <m:t>°</m:t>
                        </m:r>
                        <m:r>
                          <a:rPr lang="es-CL" b="0" i="1" smtClean="0">
                            <a:latin typeface="Cambria Math" panose="02040503050406030204" pitchFamily="18" charset="0"/>
                            <a:cs typeface="Arial" panose="020B0604020202020204" pitchFamily="34" charset="0"/>
                          </a:rPr>
                          <m:t>𝑄</m:t>
                        </m:r>
                      </m:e>
                      <m:sub>
                        <m:r>
                          <a:rPr lang="es-CL" b="0" i="1" smtClean="0">
                            <a:latin typeface="Cambria Math" panose="02040503050406030204" pitchFamily="18" charset="0"/>
                            <a:cs typeface="Arial" panose="020B0604020202020204" pitchFamily="34" charset="0"/>
                          </a:rPr>
                          <m:t>1</m:t>
                        </m:r>
                      </m:sub>
                    </m:sSub>
                  </m:oMath>
                </a14:m>
                <a:r>
                  <a:rPr lang="es-CL" dirty="0"/>
                  <a:t> * 117.879</a:t>
                </a:r>
              </a:p>
              <a:p>
                <a14:m>
                  <m:oMath xmlns:m="http://schemas.openxmlformats.org/officeDocument/2006/math">
                    <m:r>
                      <a:rPr lang="es-CL" i="1">
                        <a:latin typeface="Cambria Math" panose="02040503050406030204" pitchFamily="18" charset="0"/>
                        <a:ea typeface="Calibri" panose="020F0502020204030204" pitchFamily="34" charset="0"/>
                        <a:cs typeface="Arial" panose="020B0604020202020204" pitchFamily="34" charset="0"/>
                      </a:rPr>
                      <m:t>𝑁</m:t>
                    </m:r>
                    <m:sSub>
                      <m:sSubPr>
                        <m:ctrlPr>
                          <a:rPr lang="es-CL" i="1">
                            <a:latin typeface="Cambria Math" panose="02040503050406030204" pitchFamily="18" charset="0"/>
                            <a:cs typeface="Arial" panose="020B0604020202020204" pitchFamily="34" charset="0"/>
                          </a:rPr>
                        </m:ctrlPr>
                      </m:sSubPr>
                      <m:e>
                        <m:r>
                          <a:rPr lang="es-CL" i="1">
                            <a:latin typeface="Cambria Math" panose="02040503050406030204" pitchFamily="18" charset="0"/>
                            <a:cs typeface="Arial" panose="020B0604020202020204" pitchFamily="34" charset="0"/>
                          </a:rPr>
                          <m:t>°</m:t>
                        </m:r>
                        <m:r>
                          <a:rPr lang="es-CL" i="1">
                            <a:latin typeface="Cambria Math" panose="02040503050406030204" pitchFamily="18" charset="0"/>
                            <a:cs typeface="Arial" panose="020B0604020202020204" pitchFamily="34" charset="0"/>
                          </a:rPr>
                          <m:t>𝑄</m:t>
                        </m:r>
                      </m:e>
                      <m:sub>
                        <m:r>
                          <a:rPr lang="es-CL" b="0" i="1" smtClean="0">
                            <a:latin typeface="Cambria Math" panose="02040503050406030204" pitchFamily="18" charset="0"/>
                            <a:cs typeface="Arial" panose="020B0604020202020204" pitchFamily="34" charset="0"/>
                          </a:rPr>
                          <m:t>2</m:t>
                        </m:r>
                      </m:sub>
                    </m:sSub>
                  </m:oMath>
                </a14:m>
                <a:r>
                  <a:rPr lang="es-CL" dirty="0"/>
                  <a:t> * 176.234</a:t>
                </a:r>
              </a:p>
              <a:p>
                <a14:m>
                  <m:oMath xmlns:m="http://schemas.openxmlformats.org/officeDocument/2006/math">
                    <m:r>
                      <a:rPr lang="es-CL" i="1">
                        <a:latin typeface="Cambria Math" panose="02040503050406030204" pitchFamily="18" charset="0"/>
                        <a:ea typeface="Calibri" panose="020F0502020204030204" pitchFamily="34" charset="0"/>
                        <a:cs typeface="Arial" panose="020B0604020202020204" pitchFamily="34" charset="0"/>
                      </a:rPr>
                      <m:t>𝑁</m:t>
                    </m:r>
                    <m:sSub>
                      <m:sSubPr>
                        <m:ctrlPr>
                          <a:rPr lang="es-CL" i="1" smtClean="0">
                            <a:latin typeface="Cambria Math" panose="02040503050406030204" pitchFamily="18" charset="0"/>
                            <a:cs typeface="Arial" panose="020B0604020202020204" pitchFamily="34" charset="0"/>
                          </a:rPr>
                        </m:ctrlPr>
                      </m:sSubPr>
                      <m:e>
                        <m:r>
                          <a:rPr lang="es-CL" i="1">
                            <a:latin typeface="Cambria Math" panose="02040503050406030204" pitchFamily="18" charset="0"/>
                            <a:cs typeface="Arial" panose="020B0604020202020204" pitchFamily="34" charset="0"/>
                          </a:rPr>
                          <m:t>°</m:t>
                        </m:r>
                        <m:r>
                          <a:rPr lang="es-CL" i="1">
                            <a:latin typeface="Cambria Math" panose="02040503050406030204" pitchFamily="18" charset="0"/>
                            <a:cs typeface="Arial" panose="020B0604020202020204" pitchFamily="34" charset="0"/>
                          </a:rPr>
                          <m:t>𝑄</m:t>
                        </m:r>
                      </m:e>
                      <m:sub>
                        <m:r>
                          <a:rPr lang="es-CL" b="0" i="1" smtClean="0">
                            <a:latin typeface="Cambria Math" panose="02040503050406030204" pitchFamily="18" charset="0"/>
                            <a:cs typeface="Arial" panose="020B0604020202020204" pitchFamily="34" charset="0"/>
                          </a:rPr>
                          <m:t>3</m:t>
                        </m:r>
                      </m:sub>
                    </m:sSub>
                  </m:oMath>
                </a14:m>
                <a:r>
                  <a:rPr lang="es-CL" dirty="0"/>
                  <a:t> * 243.964</a:t>
                </a:r>
              </a:p>
              <a:p>
                <a14:m>
                  <m:oMath xmlns:m="http://schemas.openxmlformats.org/officeDocument/2006/math">
                    <m:r>
                      <a:rPr lang="es-CL" i="1">
                        <a:latin typeface="Cambria Math" panose="02040503050406030204" pitchFamily="18" charset="0"/>
                        <a:ea typeface="Calibri" panose="020F0502020204030204" pitchFamily="34" charset="0"/>
                        <a:cs typeface="Arial" panose="020B0604020202020204" pitchFamily="34" charset="0"/>
                      </a:rPr>
                      <m:t>𝑁</m:t>
                    </m:r>
                    <m:sSub>
                      <m:sSubPr>
                        <m:ctrlPr>
                          <a:rPr lang="es-CL" i="1">
                            <a:latin typeface="Cambria Math" panose="02040503050406030204" pitchFamily="18" charset="0"/>
                            <a:cs typeface="Arial" panose="020B0604020202020204" pitchFamily="34" charset="0"/>
                          </a:rPr>
                        </m:ctrlPr>
                      </m:sSubPr>
                      <m:e>
                        <m:r>
                          <a:rPr lang="es-CL" i="1">
                            <a:latin typeface="Cambria Math" panose="02040503050406030204" pitchFamily="18" charset="0"/>
                            <a:cs typeface="Arial" panose="020B0604020202020204" pitchFamily="34" charset="0"/>
                          </a:rPr>
                          <m:t>°</m:t>
                        </m:r>
                        <m:r>
                          <a:rPr lang="es-CL" i="1">
                            <a:latin typeface="Cambria Math" panose="02040503050406030204" pitchFamily="18" charset="0"/>
                            <a:cs typeface="Arial" panose="020B0604020202020204" pitchFamily="34" charset="0"/>
                          </a:rPr>
                          <m:t>𝑄</m:t>
                        </m:r>
                      </m:e>
                      <m:sub>
                        <m:r>
                          <a:rPr lang="es-CL" b="0" i="1" smtClean="0">
                            <a:latin typeface="Cambria Math" panose="02040503050406030204" pitchFamily="18" charset="0"/>
                            <a:cs typeface="Arial" panose="020B0604020202020204" pitchFamily="34" charset="0"/>
                          </a:rPr>
                          <m:t>4</m:t>
                        </m:r>
                      </m:sub>
                    </m:sSub>
                  </m:oMath>
                </a14:m>
                <a:r>
                  <a:rPr lang="es-CL" dirty="0"/>
                  <a:t> * 313.692</a:t>
                </a:r>
              </a:p>
              <a:p>
                <a14:m>
                  <m:oMath xmlns:m="http://schemas.openxmlformats.org/officeDocument/2006/math">
                    <m:r>
                      <a:rPr lang="es-CL" i="1">
                        <a:latin typeface="Cambria Math" panose="02040503050406030204" pitchFamily="18" charset="0"/>
                        <a:ea typeface="Calibri" panose="020F0502020204030204" pitchFamily="34" charset="0"/>
                        <a:cs typeface="Arial" panose="020B0604020202020204" pitchFamily="34" charset="0"/>
                      </a:rPr>
                      <m:t>𝑁</m:t>
                    </m:r>
                    <m:sSub>
                      <m:sSubPr>
                        <m:ctrlPr>
                          <a:rPr lang="es-CL" i="1">
                            <a:latin typeface="Cambria Math" panose="02040503050406030204" pitchFamily="18" charset="0"/>
                            <a:cs typeface="Arial" panose="020B0604020202020204" pitchFamily="34" charset="0"/>
                          </a:rPr>
                        </m:ctrlPr>
                      </m:sSubPr>
                      <m:e>
                        <m:r>
                          <a:rPr lang="es-CL" i="1">
                            <a:latin typeface="Cambria Math" panose="02040503050406030204" pitchFamily="18" charset="0"/>
                            <a:cs typeface="Arial" panose="020B0604020202020204" pitchFamily="34" charset="0"/>
                          </a:rPr>
                          <m:t>°</m:t>
                        </m:r>
                        <m:r>
                          <a:rPr lang="es-CL" i="1">
                            <a:latin typeface="Cambria Math" panose="02040503050406030204" pitchFamily="18" charset="0"/>
                            <a:cs typeface="Arial" panose="020B0604020202020204" pitchFamily="34" charset="0"/>
                          </a:rPr>
                          <m:t>𝑄</m:t>
                        </m:r>
                      </m:e>
                      <m:sub>
                        <m:r>
                          <a:rPr lang="es-CL" b="0" i="1" smtClean="0">
                            <a:latin typeface="Cambria Math" panose="02040503050406030204" pitchFamily="18" charset="0"/>
                            <a:cs typeface="Arial" panose="020B0604020202020204" pitchFamily="34" charset="0"/>
                          </a:rPr>
                          <m:t>5</m:t>
                        </m:r>
                      </m:sub>
                    </m:sSub>
                  </m:oMath>
                </a14:m>
                <a:r>
                  <a:rPr lang="es-CL" dirty="0"/>
                  <a:t> * 598.854</a:t>
                </a:r>
              </a:p>
              <a:p>
                <a:endParaRPr lang="es-CL" dirty="0"/>
              </a:p>
            </p:txBody>
          </p:sp>
        </mc:Choice>
        <mc:Fallback xmlns="">
          <p:sp>
            <p:nvSpPr>
              <p:cNvPr id="48" name="Rectangle 47"/>
              <p:cNvSpPr>
                <a:spLocks noRot="1" noChangeAspect="1" noMove="1" noResize="1" noEditPoints="1" noAdjustHandles="1" noChangeArrowheads="1" noChangeShapeType="1" noTextEdit="1"/>
              </p:cNvSpPr>
              <p:nvPr/>
            </p:nvSpPr>
            <p:spPr>
              <a:xfrm>
                <a:off x="5529087" y="1755228"/>
                <a:ext cx="1746760" cy="1754326"/>
              </a:xfrm>
              <a:prstGeom prst="rect">
                <a:avLst/>
              </a:prstGeom>
              <a:blipFill>
                <a:blip r:embed="rId3"/>
                <a:stretch>
                  <a:fillRect t="-2083"/>
                </a:stretch>
              </a:blipFill>
            </p:spPr>
            <p:txBody>
              <a:bodyPr/>
              <a:lstStyle/>
              <a:p>
                <a:r>
                  <a:rPr lang="es-CL">
                    <a:noFill/>
                  </a:rPr>
                  <a:t> </a:t>
                </a:r>
              </a:p>
            </p:txBody>
          </p:sp>
        </mc:Fallback>
      </mc:AlternateContent>
      <p:sp>
        <p:nvSpPr>
          <p:cNvPr id="49" name="Rectangle 48"/>
          <p:cNvSpPr/>
          <p:nvPr/>
        </p:nvSpPr>
        <p:spPr>
          <a:xfrm>
            <a:off x="848676" y="4347479"/>
            <a:ext cx="11107581" cy="727122"/>
          </a:xfrm>
          <a:prstGeom prst="rect">
            <a:avLst/>
          </a:prstGeom>
        </p:spPr>
        <p:txBody>
          <a:bodyPr wrap="square">
            <a:spAutoFit/>
          </a:bodyPr>
          <a:lstStyle/>
          <a:p>
            <a:pPr marL="457200" lvl="0" indent="-457200">
              <a:lnSpc>
                <a:spcPct val="120000"/>
              </a:lnSpc>
              <a:spcAft>
                <a:spcPts val="2400"/>
              </a:spcAft>
              <a:buFont typeface="Arial" panose="020B0604020202020204" pitchFamily="34" charset="0"/>
              <a:buChar char="•"/>
            </a:pPr>
            <a:r>
              <a:rPr lang="es-CL" b="1" dirty="0">
                <a:latin typeface="Franklin Gothic Book"/>
                <a:cs typeface="Franklin Gothic Book"/>
              </a:rPr>
              <a:t>Potencial de Compra</a:t>
            </a:r>
            <a:r>
              <a:rPr lang="es-CL" dirty="0">
                <a:latin typeface="Franklin Gothic Book"/>
                <a:cs typeface="Franklin Gothic Book"/>
              </a:rPr>
              <a:t>: Alimentos; Bebidas Alcohólicas; Vestuario; Restaurant; Hoteles; Recreación y Cultura. Encuesta de Presupuesto Familiar 2013, INE. </a:t>
            </a:r>
          </a:p>
        </p:txBody>
      </p:sp>
      <p:sp>
        <p:nvSpPr>
          <p:cNvPr id="51" name="Left Brace 50"/>
          <p:cNvSpPr/>
          <p:nvPr/>
        </p:nvSpPr>
        <p:spPr>
          <a:xfrm>
            <a:off x="5430982" y="1700624"/>
            <a:ext cx="98105" cy="157941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cxnSp>
        <p:nvCxnSpPr>
          <p:cNvPr id="54" name="Conector recto de flecha 47"/>
          <p:cNvCxnSpPr/>
          <p:nvPr/>
        </p:nvCxnSpPr>
        <p:spPr>
          <a:xfrm flipV="1">
            <a:off x="7275847" y="2512291"/>
            <a:ext cx="691177" cy="3109"/>
          </a:xfrm>
          <a:prstGeom prst="straightConnector1">
            <a:avLst/>
          </a:prstGeom>
          <a:ln>
            <a:solidFill>
              <a:schemeClr val="accent1"/>
            </a:solidFill>
            <a:headEnd type="oval"/>
            <a:tailEnd type="triangle"/>
          </a:ln>
        </p:spPr>
        <p:style>
          <a:lnRef idx="1">
            <a:schemeClr val="accent1"/>
          </a:lnRef>
          <a:fillRef idx="0">
            <a:schemeClr val="accent1"/>
          </a:fillRef>
          <a:effectRef idx="0">
            <a:schemeClr val="accent1"/>
          </a:effectRef>
          <a:fontRef idx="minor">
            <a:schemeClr val="tx1"/>
          </a:fontRef>
        </p:style>
      </p:cxnSp>
      <p:pic>
        <p:nvPicPr>
          <p:cNvPr id="58" name="Picture 57"/>
          <p:cNvPicPr>
            <a:picLocks noChangeAspect="1"/>
          </p:cNvPicPr>
          <p:nvPr/>
        </p:nvPicPr>
        <p:blipFill rotWithShape="1">
          <a:blip r:embed="rId4" cstate="print">
            <a:extLst>
              <a:ext uri="{28A0092B-C50C-407E-A947-70E740481C1C}">
                <a14:useLocalDpi xmlns:a14="http://schemas.microsoft.com/office/drawing/2010/main" val="0"/>
              </a:ext>
            </a:extLst>
          </a:blip>
          <a:srcRect r="6419"/>
          <a:stretch/>
        </p:blipFill>
        <p:spPr>
          <a:xfrm>
            <a:off x="8275259" y="1224537"/>
            <a:ext cx="3501106" cy="2771900"/>
          </a:xfrm>
          <a:prstGeom prst="rect">
            <a:avLst/>
          </a:prstGeom>
        </p:spPr>
      </p:pic>
    </p:spTree>
    <p:extLst>
      <p:ext uri="{BB962C8B-B14F-4D97-AF65-F5344CB8AC3E}">
        <p14:creationId xmlns:p14="http://schemas.microsoft.com/office/powerpoint/2010/main" val="10995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METODOLOGÍA</a:t>
            </a:r>
          </a:p>
          <a:p>
            <a:pPr algn="just">
              <a:lnSpc>
                <a:spcPct val="130000"/>
              </a:lnSpc>
            </a:pPr>
            <a:r>
              <a:rPr lang="es-CL" sz="2000" dirty="0">
                <a:solidFill>
                  <a:srgbClr val="7BBACD"/>
                </a:solidFill>
                <a:latin typeface="Franklin Gothic Book"/>
                <a:cs typeface="Franklin Gothic Book"/>
              </a:rPr>
              <a:t>VECINO MÁS PRÓXIMO Y LISA</a:t>
            </a:r>
          </a:p>
        </p:txBody>
      </p:sp>
      <p:pic>
        <p:nvPicPr>
          <p:cNvPr id="12" name="Imagen 11" descr="http://desktop.arcgis.com/es/desktop/latest/tools/spatial-statistics-toolbox/GUID-44631E02-01AF-4524-B552-4B4797876941-web.gif"/>
          <p:cNvPicPr/>
          <p:nvPr/>
        </p:nvPicPr>
        <p:blipFill>
          <a:blip r:embed="rId3">
            <a:extLst>
              <a:ext uri="{28A0092B-C50C-407E-A947-70E740481C1C}">
                <a14:useLocalDpi xmlns:a14="http://schemas.microsoft.com/office/drawing/2010/main" val="0"/>
              </a:ext>
            </a:extLst>
          </a:blip>
          <a:srcRect/>
          <a:stretch>
            <a:fillRect/>
          </a:stretch>
        </p:blipFill>
        <p:spPr bwMode="auto">
          <a:xfrm>
            <a:off x="683772" y="1731098"/>
            <a:ext cx="4867275" cy="1295400"/>
          </a:xfrm>
          <a:prstGeom prst="rect">
            <a:avLst/>
          </a:prstGeom>
          <a:noFill/>
          <a:ln>
            <a:noFill/>
          </a:ln>
        </p:spPr>
      </p:pic>
      <p:sp>
        <p:nvSpPr>
          <p:cNvPr id="2" name="Rectangle 1"/>
          <p:cNvSpPr/>
          <p:nvPr/>
        </p:nvSpPr>
        <p:spPr>
          <a:xfrm>
            <a:off x="683772" y="1306366"/>
            <a:ext cx="5923738" cy="424732"/>
          </a:xfrm>
          <a:prstGeom prst="rect">
            <a:avLst/>
          </a:prstGeom>
        </p:spPr>
        <p:txBody>
          <a:bodyPr wrap="none">
            <a:spAutoFit/>
          </a:bodyPr>
          <a:lstStyle/>
          <a:p>
            <a:pPr marL="457200" lvl="0" indent="-457200">
              <a:lnSpc>
                <a:spcPct val="120000"/>
              </a:lnSpc>
              <a:spcAft>
                <a:spcPts val="2400"/>
              </a:spcAft>
              <a:buFont typeface="Arial" panose="020B0604020202020204" pitchFamily="34" charset="0"/>
              <a:buChar char="•"/>
            </a:pPr>
            <a:r>
              <a:rPr lang="es-CL" dirty="0">
                <a:latin typeface="Franklin Gothic Book"/>
                <a:cs typeface="Franklin Gothic Book"/>
              </a:rPr>
              <a:t>Análisis de Dispersión General (Aproximación General)</a:t>
            </a:r>
          </a:p>
        </p:txBody>
      </p:sp>
      <p:sp>
        <p:nvSpPr>
          <p:cNvPr id="14" name="Rectangle 13"/>
          <p:cNvSpPr/>
          <p:nvPr/>
        </p:nvSpPr>
        <p:spPr>
          <a:xfrm>
            <a:off x="616515" y="3386578"/>
            <a:ext cx="4854214" cy="424732"/>
          </a:xfrm>
          <a:prstGeom prst="rect">
            <a:avLst/>
          </a:prstGeom>
        </p:spPr>
        <p:txBody>
          <a:bodyPr wrap="none">
            <a:spAutoFit/>
          </a:bodyPr>
          <a:lstStyle/>
          <a:p>
            <a:pPr marL="457200" lvl="0" indent="-457200">
              <a:lnSpc>
                <a:spcPct val="120000"/>
              </a:lnSpc>
              <a:spcAft>
                <a:spcPts val="2400"/>
              </a:spcAft>
              <a:buFont typeface="Arial" panose="020B0604020202020204" pitchFamily="34" charset="0"/>
              <a:buChar char="•"/>
            </a:pPr>
            <a:r>
              <a:rPr lang="es-CL" dirty="0">
                <a:latin typeface="Franklin Gothic Book"/>
                <a:cs typeface="Franklin Gothic Book"/>
              </a:rPr>
              <a:t>Análisis de Asociación Espacial Local (LISA)</a:t>
            </a:r>
          </a:p>
        </p:txBody>
      </p:sp>
      <p:graphicFrame>
        <p:nvGraphicFramePr>
          <p:cNvPr id="15" name="Object 6"/>
          <p:cNvGraphicFramePr>
            <a:graphicFrameLocks noChangeAspect="1"/>
          </p:cNvGraphicFramePr>
          <p:nvPr>
            <p:extLst>
              <p:ext uri="{D42A27DB-BD31-4B8C-83A1-F6EECF244321}">
                <p14:modId xmlns:p14="http://schemas.microsoft.com/office/powerpoint/2010/main" val="1359870550"/>
              </p:ext>
            </p:extLst>
          </p:nvPr>
        </p:nvGraphicFramePr>
        <p:xfrm>
          <a:off x="616515" y="4221248"/>
          <a:ext cx="2346325" cy="938213"/>
        </p:xfrm>
        <a:graphic>
          <a:graphicData uri="http://schemas.openxmlformats.org/presentationml/2006/ole">
            <mc:AlternateContent xmlns:mc="http://schemas.openxmlformats.org/markup-compatibility/2006">
              <mc:Choice xmlns:v="urn:schemas-microsoft-com:vml" Requires="v">
                <p:oleObj spid="_x0000_s1053" name="Equation" r:id="rId4" imgW="888840" imgH="355320" progId="Equation.3">
                  <p:embed/>
                </p:oleObj>
              </mc:Choice>
              <mc:Fallback>
                <p:oleObj name="Equation" r:id="rId4" imgW="888840" imgH="355320" progId="Equation.3">
                  <p:embed/>
                  <p:pic>
                    <p:nvPicPr>
                      <p:cNvPr id="10" name="Object 6"/>
                      <p:cNvPicPr>
                        <a:picLocks noChangeAspect="1" noChangeArrowheads="1"/>
                      </p:cNvPicPr>
                      <p:nvPr/>
                    </p:nvPicPr>
                    <p:blipFill>
                      <a:blip r:embed="rId5"/>
                      <a:srcRect/>
                      <a:stretch>
                        <a:fillRect/>
                      </a:stretch>
                    </p:blipFill>
                    <p:spPr bwMode="auto">
                      <a:xfrm>
                        <a:off x="616515" y="4221248"/>
                        <a:ext cx="2346325" cy="938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6" name="Picture 15"/>
          <p:cNvPicPr>
            <a:picLocks noChangeAspect="1"/>
          </p:cNvPicPr>
          <p:nvPr/>
        </p:nvPicPr>
        <p:blipFill>
          <a:blip r:embed="rId6"/>
          <a:stretch>
            <a:fillRect/>
          </a:stretch>
        </p:blipFill>
        <p:spPr>
          <a:xfrm>
            <a:off x="6431203" y="1041403"/>
            <a:ext cx="4666667" cy="5314286"/>
          </a:xfrm>
          <a:prstGeom prst="rect">
            <a:avLst/>
          </a:prstGeom>
        </p:spPr>
      </p:pic>
      <p:pic>
        <p:nvPicPr>
          <p:cNvPr id="17" name="Picture 16"/>
          <p:cNvPicPr>
            <a:picLocks noChangeAspect="1"/>
          </p:cNvPicPr>
          <p:nvPr/>
        </p:nvPicPr>
        <p:blipFill>
          <a:blip r:embed="rId7"/>
          <a:stretch>
            <a:fillRect/>
          </a:stretch>
        </p:blipFill>
        <p:spPr>
          <a:xfrm>
            <a:off x="10850677" y="2217093"/>
            <a:ext cx="1207667" cy="1089525"/>
          </a:xfrm>
          <a:prstGeom prst="rect">
            <a:avLst/>
          </a:prstGeom>
        </p:spPr>
      </p:pic>
      <p:grpSp>
        <p:nvGrpSpPr>
          <p:cNvPr id="3" name="Group 2"/>
          <p:cNvGrpSpPr/>
          <p:nvPr/>
        </p:nvGrpSpPr>
        <p:grpSpPr>
          <a:xfrm>
            <a:off x="3043622" y="3875962"/>
            <a:ext cx="3116345" cy="2837450"/>
            <a:chOff x="4788025" y="3633798"/>
            <a:chExt cx="3486594" cy="3174564"/>
          </a:xfrm>
        </p:grpSpPr>
        <p:pic>
          <p:nvPicPr>
            <p:cNvPr id="19" name="Picture 18"/>
            <p:cNvPicPr>
              <a:picLocks noChangeAspect="1"/>
            </p:cNvPicPr>
            <p:nvPr/>
          </p:nvPicPr>
          <p:blipFill>
            <a:blip r:embed="rId8"/>
            <a:stretch>
              <a:fillRect/>
            </a:stretch>
          </p:blipFill>
          <p:spPr>
            <a:xfrm>
              <a:off x="4788025" y="3633798"/>
              <a:ext cx="3486594" cy="3174564"/>
            </a:xfrm>
            <a:prstGeom prst="rect">
              <a:avLst/>
            </a:prstGeom>
          </p:spPr>
        </p:pic>
        <p:sp>
          <p:nvSpPr>
            <p:cNvPr id="20" name="Rectangle 19"/>
            <p:cNvSpPr/>
            <p:nvPr/>
          </p:nvSpPr>
          <p:spPr>
            <a:xfrm>
              <a:off x="7164288" y="4130590"/>
              <a:ext cx="473206" cy="369332"/>
            </a:xfrm>
            <a:prstGeom prst="rect">
              <a:avLst/>
            </a:prstGeom>
          </p:spPr>
          <p:txBody>
            <a:bodyPr wrap="none">
              <a:spAutoFit/>
            </a:bodyPr>
            <a:lstStyle/>
            <a:p>
              <a:r>
                <a:rPr lang="es-CL" dirty="0">
                  <a:ea typeface="Kozuka Gothic Pro H" pitchFamily="34" charset="-128"/>
                </a:rPr>
                <a:t>HH</a:t>
              </a:r>
              <a:endParaRPr lang="es-CL" dirty="0"/>
            </a:p>
          </p:txBody>
        </p:sp>
        <p:sp>
          <p:nvSpPr>
            <p:cNvPr id="21" name="Rectangle 20"/>
            <p:cNvSpPr/>
            <p:nvPr/>
          </p:nvSpPr>
          <p:spPr>
            <a:xfrm>
              <a:off x="5736673" y="5579948"/>
              <a:ext cx="380232" cy="369332"/>
            </a:xfrm>
            <a:prstGeom prst="rect">
              <a:avLst/>
            </a:prstGeom>
          </p:spPr>
          <p:txBody>
            <a:bodyPr wrap="none">
              <a:spAutoFit/>
            </a:bodyPr>
            <a:lstStyle/>
            <a:p>
              <a:r>
                <a:rPr lang="es-CL" dirty="0">
                  <a:ea typeface="Kozuka Gothic Pro H" pitchFamily="34" charset="-128"/>
                </a:rPr>
                <a:t>LL</a:t>
              </a:r>
              <a:endParaRPr lang="es-CL" dirty="0"/>
            </a:p>
          </p:txBody>
        </p:sp>
        <p:sp>
          <p:nvSpPr>
            <p:cNvPr id="23" name="Rectangle 22"/>
            <p:cNvSpPr/>
            <p:nvPr/>
          </p:nvSpPr>
          <p:spPr>
            <a:xfrm>
              <a:off x="5736673" y="4151219"/>
              <a:ext cx="426720" cy="369332"/>
            </a:xfrm>
            <a:prstGeom prst="rect">
              <a:avLst/>
            </a:prstGeom>
          </p:spPr>
          <p:txBody>
            <a:bodyPr wrap="none">
              <a:spAutoFit/>
            </a:bodyPr>
            <a:lstStyle/>
            <a:p>
              <a:r>
                <a:rPr lang="es-CL" dirty="0">
                  <a:ea typeface="Kozuka Gothic Pro H" pitchFamily="34" charset="-128"/>
                </a:rPr>
                <a:t>LH</a:t>
              </a:r>
              <a:endParaRPr lang="es-CL" dirty="0"/>
            </a:p>
          </p:txBody>
        </p:sp>
        <p:sp>
          <p:nvSpPr>
            <p:cNvPr id="24" name="Rectangle 23"/>
            <p:cNvSpPr/>
            <p:nvPr/>
          </p:nvSpPr>
          <p:spPr>
            <a:xfrm>
              <a:off x="7164288" y="5579948"/>
              <a:ext cx="426720" cy="369332"/>
            </a:xfrm>
            <a:prstGeom prst="rect">
              <a:avLst/>
            </a:prstGeom>
          </p:spPr>
          <p:txBody>
            <a:bodyPr wrap="none">
              <a:spAutoFit/>
            </a:bodyPr>
            <a:lstStyle/>
            <a:p>
              <a:r>
                <a:rPr lang="es-CL" dirty="0">
                  <a:ea typeface="Kozuka Gothic Pro H" pitchFamily="34" charset="-128"/>
                </a:rPr>
                <a:t>HL</a:t>
              </a:r>
              <a:endParaRPr lang="es-CL" dirty="0"/>
            </a:p>
          </p:txBody>
        </p:sp>
      </p:grpSp>
    </p:spTree>
    <p:extLst>
      <p:ext uri="{BB962C8B-B14F-4D97-AF65-F5344CB8AC3E}">
        <p14:creationId xmlns:p14="http://schemas.microsoft.com/office/powerpoint/2010/main" val="30576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596771" y="364769"/>
            <a:ext cx="5689729" cy="666849"/>
          </a:xfrm>
          <a:prstGeom prst="rect">
            <a:avLst/>
          </a:prstGeom>
          <a:noFill/>
        </p:spPr>
        <p:txBody>
          <a:bodyPr wrap="square" rtlCol="0">
            <a:spAutoFit/>
          </a:bodyPr>
          <a:lstStyle/>
          <a:p>
            <a:pPr>
              <a:lnSpc>
                <a:spcPct val="130000"/>
              </a:lnSpc>
            </a:pPr>
            <a:r>
              <a:rPr lang="es-CL" sz="3200" dirty="0">
                <a:solidFill>
                  <a:prstClr val="white"/>
                </a:solidFill>
                <a:latin typeface="Franklin Gothic Book"/>
                <a:cs typeface="Franklin Gothic Book"/>
              </a:rPr>
              <a:t>RESULTADOS</a:t>
            </a:r>
          </a:p>
        </p:txBody>
      </p:sp>
      <p:sp>
        <p:nvSpPr>
          <p:cNvPr id="6" name="CuadroTexto 4"/>
          <p:cNvSpPr txBox="1"/>
          <p:nvPr/>
        </p:nvSpPr>
        <p:spPr>
          <a:xfrm>
            <a:off x="6457950" y="508703"/>
            <a:ext cx="5417820" cy="2197525"/>
          </a:xfrm>
          <a:prstGeom prst="rect">
            <a:avLst/>
          </a:prstGeom>
          <a:noFill/>
        </p:spPr>
        <p:txBody>
          <a:bodyPr wrap="square" rtlCol="0">
            <a:spAutoFit/>
          </a:bodyPr>
          <a:lstStyle/>
          <a:p>
            <a:pPr marL="457200" indent="-457200">
              <a:lnSpc>
                <a:spcPct val="120000"/>
              </a:lnSpc>
              <a:spcAft>
                <a:spcPts val="2400"/>
              </a:spcAft>
              <a:buFont typeface="+mj-lt"/>
              <a:buAutoNum type="arabicPeriod"/>
            </a:pPr>
            <a:r>
              <a:rPr lang="es-CL" sz="1600" dirty="0">
                <a:latin typeface="Franklin Gothic Book"/>
                <a:cs typeface="Franklin Gothic Book"/>
              </a:rPr>
              <a:t>Distribución General de Equipamientos</a:t>
            </a:r>
          </a:p>
          <a:p>
            <a:pPr marL="457200" indent="-457200">
              <a:lnSpc>
                <a:spcPct val="120000"/>
              </a:lnSpc>
              <a:spcAft>
                <a:spcPts val="2400"/>
              </a:spcAft>
              <a:buFont typeface="+mj-lt"/>
              <a:buAutoNum type="arabicPeriod"/>
            </a:pPr>
            <a:r>
              <a:rPr lang="es-CL" sz="1600" dirty="0">
                <a:latin typeface="Franklin Gothic Book"/>
                <a:cs typeface="Franklin Gothic Book"/>
              </a:rPr>
              <a:t>Indicadores de Suficiencia de Equipamiento y Servicios</a:t>
            </a:r>
          </a:p>
          <a:p>
            <a:pPr marL="457200" lvl="0" indent="-457200">
              <a:lnSpc>
                <a:spcPct val="120000"/>
              </a:lnSpc>
              <a:spcAft>
                <a:spcPts val="2400"/>
              </a:spcAft>
              <a:buFont typeface="+mj-lt"/>
              <a:buAutoNum type="arabicPeriod"/>
            </a:pPr>
            <a:r>
              <a:rPr lang="es-CL" sz="1600" dirty="0">
                <a:latin typeface="Franklin Gothic Book"/>
                <a:cs typeface="Franklin Gothic Book"/>
              </a:rPr>
              <a:t>Estadística Espacial Distribución General por Comunas</a:t>
            </a:r>
          </a:p>
          <a:p>
            <a:pPr marL="457200" indent="-457200">
              <a:lnSpc>
                <a:spcPct val="120000"/>
              </a:lnSpc>
              <a:spcAft>
                <a:spcPts val="2400"/>
              </a:spcAft>
              <a:buFont typeface="+mj-lt"/>
              <a:buAutoNum type="arabicPeriod"/>
            </a:pPr>
            <a:r>
              <a:rPr lang="es-CL" sz="1600" dirty="0">
                <a:latin typeface="Franklin Gothic Book"/>
                <a:cs typeface="Franklin Gothic Book"/>
              </a:rPr>
              <a:t>Generación de Escenarios y Comparación</a:t>
            </a:r>
          </a:p>
        </p:txBody>
      </p:sp>
    </p:spTree>
    <p:extLst>
      <p:ext uri="{BB962C8B-B14F-4D97-AF65-F5344CB8AC3E}">
        <p14:creationId xmlns:p14="http://schemas.microsoft.com/office/powerpoint/2010/main" val="639792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49329" y="4335714"/>
            <a:ext cx="8202865" cy="1154162"/>
          </a:xfrm>
          <a:prstGeom prst="rect">
            <a:avLst/>
          </a:prstGeom>
        </p:spPr>
        <p:txBody>
          <a:bodyPr wrap="square">
            <a:spAutoFit/>
          </a:bodyPr>
          <a:lstStyle/>
          <a:p>
            <a:r>
              <a:rPr lang="es-CL" sz="4400" dirty="0">
                <a:solidFill>
                  <a:schemeClr val="bg1"/>
                </a:solidFill>
                <a:latin typeface="Franklin Gothic Book" panose="020B0503020102020204" pitchFamily="34" charset="0"/>
                <a:ea typeface="Arial Unicode MS" panose="020B0604020202020204" pitchFamily="34" charset="-128"/>
                <a:cs typeface="Arial Unicode MS" panose="020B0604020202020204" pitchFamily="34" charset="-128"/>
              </a:rPr>
              <a:t>Análisis de Distribución Espacial </a:t>
            </a:r>
          </a:p>
          <a:p>
            <a:r>
              <a:rPr lang="es-CL" sz="2500" i="1" dirty="0">
                <a:solidFill>
                  <a:schemeClr val="bg1">
                    <a:lumMod val="50000"/>
                  </a:schemeClr>
                </a:solidFill>
                <a:latin typeface="Franklin Gothic Book" panose="020B0503020102020204" pitchFamily="34" charset="0"/>
                <a:ea typeface="Arial Unicode MS" panose="020B0604020202020204" pitchFamily="34" charset="-128"/>
                <a:cs typeface="Arial Unicode MS" panose="020B0604020202020204" pitchFamily="34" charset="-128"/>
              </a:rPr>
              <a:t>Localización de equipamientos escenario diagnóstico</a:t>
            </a:r>
          </a:p>
        </p:txBody>
      </p:sp>
    </p:spTree>
    <p:extLst>
      <p:ext uri="{BB962C8B-B14F-4D97-AF65-F5344CB8AC3E}">
        <p14:creationId xmlns:p14="http://schemas.microsoft.com/office/powerpoint/2010/main" val="1781290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solidFill>
                  <a:prstClr val="black"/>
                </a:solidFill>
                <a:latin typeface="Franklin Gothic Book"/>
                <a:cs typeface="Franklin Gothic Book"/>
              </a:rPr>
              <a:t>DISTRIBUCIÓN GENERAL DE EQUIPAMIENTOS Y SERVICIOS </a:t>
            </a:r>
          </a:p>
          <a:p>
            <a:pPr algn="just">
              <a:lnSpc>
                <a:spcPct val="130000"/>
              </a:lnSpc>
            </a:pPr>
            <a:r>
              <a:rPr lang="es-CL" sz="2000" dirty="0">
                <a:solidFill>
                  <a:srgbClr val="7BBACD"/>
                </a:solidFill>
                <a:latin typeface="Franklin Gothic Book"/>
                <a:cs typeface="Franklin Gothic Book"/>
              </a:rPr>
              <a:t>PRESENTACIÓN</a:t>
            </a: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1917" y="961080"/>
            <a:ext cx="7415720" cy="5582253"/>
          </a:xfrm>
          <a:prstGeom prst="rect">
            <a:avLst/>
          </a:prstGeom>
        </p:spPr>
      </p:pic>
      <p:sp>
        <p:nvSpPr>
          <p:cNvPr id="10" name="13 Rectángulo"/>
          <p:cNvSpPr/>
          <p:nvPr/>
        </p:nvSpPr>
        <p:spPr>
          <a:xfrm>
            <a:off x="163902" y="1079455"/>
            <a:ext cx="3856007" cy="2062103"/>
          </a:xfrm>
          <a:prstGeom prst="rect">
            <a:avLst/>
          </a:prstGeom>
        </p:spPr>
        <p:txBody>
          <a:bodyPr wrap="square">
            <a:spAutoFit/>
          </a:bodyPr>
          <a:lstStyle/>
          <a:p>
            <a:pPr marL="285750"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Subcentralidades</a:t>
            </a: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Distribución Lineal Concentrada</a:t>
            </a: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Área Residencial Altos Ingresos</a:t>
            </a: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lvl="1"/>
            <a:endParaRPr lang="es-CL" sz="1600" dirty="0">
              <a:solidFill>
                <a:prstClr val="black"/>
              </a:solidFill>
              <a:latin typeface="Franklin Gothic Book" panose="020B0503020102020204" pitchFamily="34" charset="0"/>
              <a:cs typeface="Arial" panose="020B0604020202020204" pitchFamily="34" charset="0"/>
            </a:endParaRPr>
          </a:p>
          <a:p>
            <a:pPr marL="742950" lvl="1"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p:txBody>
      </p:sp>
    </p:spTree>
    <p:extLst>
      <p:ext uri="{BB962C8B-B14F-4D97-AF65-F5344CB8AC3E}">
        <p14:creationId xmlns:p14="http://schemas.microsoft.com/office/powerpoint/2010/main" val="2686376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solidFill>
                  <a:prstClr val="black"/>
                </a:solidFill>
                <a:latin typeface="Franklin Gothic Book"/>
                <a:cs typeface="Franklin Gothic Book"/>
              </a:rPr>
              <a:t>DISTRIBUCIÓN GENERAL DE EQUIPAMIENTOS Y SERVICIOS </a:t>
            </a:r>
          </a:p>
          <a:p>
            <a:pPr algn="just">
              <a:lnSpc>
                <a:spcPct val="130000"/>
              </a:lnSpc>
            </a:pPr>
            <a:r>
              <a:rPr lang="es-CL" sz="2000" dirty="0">
                <a:solidFill>
                  <a:srgbClr val="7BBACD"/>
                </a:solidFill>
                <a:latin typeface="Franklin Gothic Book"/>
                <a:cs typeface="Franklin Gothic Book"/>
              </a:rPr>
              <a:t>ISOCRONAS</a:t>
            </a:r>
          </a:p>
        </p:txBody>
      </p:sp>
      <p:pic>
        <p:nvPicPr>
          <p:cNvPr id="6"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1917" y="1005047"/>
            <a:ext cx="7415720" cy="5494319"/>
          </a:xfrm>
          <a:prstGeom prst="rect">
            <a:avLst/>
          </a:prstGeom>
        </p:spPr>
      </p:pic>
      <p:sp>
        <p:nvSpPr>
          <p:cNvPr id="7" name="13 Rectángulo"/>
          <p:cNvSpPr/>
          <p:nvPr/>
        </p:nvSpPr>
        <p:spPr>
          <a:xfrm>
            <a:off x="163902" y="1079455"/>
            <a:ext cx="3856007" cy="1323439"/>
          </a:xfrm>
          <a:prstGeom prst="rect">
            <a:avLst/>
          </a:prstGeom>
        </p:spPr>
        <p:txBody>
          <a:bodyPr wrap="square">
            <a:spAutoFit/>
          </a:bodyPr>
          <a:lstStyle/>
          <a:p>
            <a:pPr marL="285750"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Cobertura Funcional Actual</a:t>
            </a: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lvl="1"/>
            <a:endParaRPr lang="es-CL" sz="1600" dirty="0">
              <a:solidFill>
                <a:prstClr val="black"/>
              </a:solidFill>
              <a:latin typeface="Franklin Gothic Book" panose="020B0503020102020204" pitchFamily="34" charset="0"/>
              <a:cs typeface="Arial" panose="020B0604020202020204" pitchFamily="34" charset="0"/>
            </a:endParaRPr>
          </a:p>
          <a:p>
            <a:pPr marL="742950" lvl="1"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p:txBody>
      </p:sp>
    </p:spTree>
    <p:extLst>
      <p:ext uri="{BB962C8B-B14F-4D97-AF65-F5344CB8AC3E}">
        <p14:creationId xmlns:p14="http://schemas.microsoft.com/office/powerpoint/2010/main" val="2072566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solidFill>
                  <a:prstClr val="black"/>
                </a:solidFill>
                <a:latin typeface="Franklin Gothic Book"/>
                <a:cs typeface="Franklin Gothic Book"/>
              </a:rPr>
              <a:t>DISTRIBUCIÓN GENERAL DE EQUIPAMIENTOS Y SERVICIOS </a:t>
            </a:r>
          </a:p>
          <a:p>
            <a:pPr algn="just">
              <a:lnSpc>
                <a:spcPct val="130000"/>
              </a:lnSpc>
            </a:pPr>
            <a:r>
              <a:rPr lang="es-CL" sz="2000" dirty="0">
                <a:solidFill>
                  <a:srgbClr val="7BBACD"/>
                </a:solidFill>
                <a:latin typeface="Franklin Gothic Book"/>
                <a:cs typeface="Franklin Gothic Book"/>
              </a:rPr>
              <a:t>POTENCIAL DE COMPRA</a:t>
            </a:r>
          </a:p>
        </p:txBody>
      </p:sp>
      <mc:AlternateContent xmlns:mc="http://schemas.openxmlformats.org/markup-compatibility/2006" xmlns:a14="http://schemas.microsoft.com/office/drawing/2010/main">
        <mc:Choice Requires="a14">
          <p:sp>
            <p:nvSpPr>
              <p:cNvPr id="26" name="13 Rectángulo"/>
              <p:cNvSpPr/>
              <p:nvPr/>
            </p:nvSpPr>
            <p:spPr>
              <a:xfrm>
                <a:off x="163902" y="1079455"/>
                <a:ext cx="3856007" cy="3566104"/>
              </a:xfrm>
              <a:prstGeom prst="rect">
                <a:avLst/>
              </a:prstGeom>
            </p:spPr>
            <p:txBody>
              <a:bodyPr wrap="square">
                <a:spAutoFit/>
              </a:bodyPr>
              <a:lstStyle/>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Potencial de Compra.</a:t>
                </a:r>
              </a:p>
              <a:p>
                <a:pPr marL="742950" lvl="1"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Q1= 117.879</a:t>
                </a:r>
              </a:p>
              <a:p>
                <a:pPr marL="742950" lvl="1"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Q2= 176.234</a:t>
                </a:r>
              </a:p>
              <a:p>
                <a:pPr marL="742950" lvl="1"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Q3= 243.964</a:t>
                </a:r>
              </a:p>
              <a:p>
                <a:pPr marL="742950" lvl="1"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Q4= 313.692</a:t>
                </a:r>
              </a:p>
              <a:p>
                <a:pPr marL="742950" lvl="1"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Q5= 598,854</a:t>
                </a:r>
              </a:p>
              <a:p>
                <a:pPr lvl="1"/>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14:m>
                  <m:oMath xmlns:m="http://schemas.openxmlformats.org/officeDocument/2006/math">
                    <m:acc>
                      <m:accPr>
                        <m:chr m:val="̂"/>
                        <m:ctrlPr>
                          <a:rPr lang="el-GR" sz="160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ctrlPr>
                      </m:accPr>
                      <m:e>
                        <m:r>
                          <a:rPr lang="es-CL" sz="160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𝑋</m:t>
                        </m:r>
                      </m:e>
                    </m:acc>
                    <m:r>
                      <a:rPr lang="es-CL" sz="1600" i="1" smtClean="0">
                        <a:solidFill>
                          <a:prstClr val="black"/>
                        </a:solidFill>
                        <a:latin typeface="Cambria Math" panose="02040503050406030204" pitchFamily="18" charset="0"/>
                        <a:cs typeface="Arial" panose="020B0604020202020204" pitchFamily="34" charset="0"/>
                      </a:rPr>
                      <m:t>=</m:t>
                    </m:r>
                  </m:oMath>
                </a14:m>
                <a:r>
                  <a:rPr lang="es-CL" sz="1600" dirty="0">
                    <a:solidFill>
                      <a:prstClr val="black"/>
                    </a:solidFill>
                    <a:latin typeface="Franklin Gothic Book" panose="020B0503020102020204" pitchFamily="34" charset="0"/>
                    <a:cs typeface="Arial" panose="020B0604020202020204" pitchFamily="34" charset="0"/>
                  </a:rPr>
                  <a:t> 15.362.856 </a:t>
                </a:r>
                <a:endParaRPr lang="es-CL" sz="1600" i="1" dirty="0">
                  <a:solidFill>
                    <a:prstClr val="black"/>
                  </a:solidFill>
                  <a:latin typeface="Cambria Math" panose="02040503050406030204" pitchFamily="18" charset="0"/>
                  <a:ea typeface="Cambria Math" panose="02040503050406030204" pitchFamily="18" charset="0"/>
                  <a:cs typeface="Arial" panose="020B0604020202020204" pitchFamily="34" charset="0"/>
                </a:endParaRPr>
              </a:p>
              <a:p>
                <a:pPr marL="742950" lvl="1" indent="-285750">
                  <a:buFont typeface="Arial" panose="020B0604020202020204" pitchFamily="34" charset="0"/>
                  <a:buChar char="•"/>
                </a:pPr>
                <a14:m>
                  <m:oMath xmlns:m="http://schemas.openxmlformats.org/officeDocument/2006/math">
                    <m:acc>
                      <m:accPr>
                        <m:chr m:val="̂"/>
                        <m:ctrlPr>
                          <a:rPr lang="el-GR" sz="1600" i="1">
                            <a:solidFill>
                              <a:prstClr val="black"/>
                            </a:solidFill>
                            <a:latin typeface="Cambria Math" panose="02040503050406030204" pitchFamily="18" charset="0"/>
                            <a:ea typeface="Cambria Math" panose="02040503050406030204" pitchFamily="18" charset="0"/>
                            <a:cs typeface="Arial" panose="020B0604020202020204" pitchFamily="34" charset="0"/>
                          </a:rPr>
                        </m:ctrlPr>
                      </m:accPr>
                      <m:e>
                        <m:r>
                          <a:rPr lang="es-CL" sz="1600" i="1">
                            <a:solidFill>
                              <a:prstClr val="black"/>
                            </a:solidFill>
                            <a:latin typeface="Cambria Math" panose="02040503050406030204" pitchFamily="18" charset="0"/>
                            <a:ea typeface="Cambria Math" panose="02040503050406030204" pitchFamily="18" charset="0"/>
                            <a:cs typeface="Arial" panose="020B0604020202020204" pitchFamily="34" charset="0"/>
                          </a:rPr>
                          <m:t>𝑋</m:t>
                        </m:r>
                      </m:e>
                    </m:acc>
                    <m:r>
                      <a:rPr lang="es-CL" sz="1600" i="1">
                        <a:solidFill>
                          <a:prstClr val="black"/>
                        </a:solidFill>
                        <a:latin typeface="Cambria Math" panose="02040503050406030204" pitchFamily="18" charset="0"/>
                        <a:cs typeface="Arial" panose="020B0604020202020204" pitchFamily="34" charset="0"/>
                      </a:rPr>
                      <m:t>=</m:t>
                    </m:r>
                  </m:oMath>
                </a14:m>
                <a:r>
                  <a:rPr lang="es-CL" sz="1600" dirty="0">
                    <a:solidFill>
                      <a:prstClr val="black"/>
                    </a:solidFill>
                    <a:latin typeface="Franklin Gothic Book" panose="020B0503020102020204" pitchFamily="34" charset="0"/>
                    <a:cs typeface="Arial" panose="020B0604020202020204" pitchFamily="34" charset="0"/>
                  </a:rPr>
                  <a:t> 18.900.878 (Las Condes)</a:t>
                </a:r>
              </a:p>
              <a:p>
                <a:pPr marL="742950" lvl="1" indent="-285750">
                  <a:buFont typeface="Arial" panose="020B0604020202020204" pitchFamily="34" charset="0"/>
                  <a:buChar char="•"/>
                </a:pPr>
                <a14:m>
                  <m:oMath xmlns:m="http://schemas.openxmlformats.org/officeDocument/2006/math">
                    <m:acc>
                      <m:accPr>
                        <m:chr m:val="̂"/>
                        <m:ctrlPr>
                          <a:rPr lang="el-GR" sz="1600" i="1">
                            <a:solidFill>
                              <a:prstClr val="black"/>
                            </a:solidFill>
                            <a:latin typeface="Cambria Math" panose="02040503050406030204" pitchFamily="18" charset="0"/>
                            <a:ea typeface="Cambria Math" panose="02040503050406030204" pitchFamily="18" charset="0"/>
                            <a:cs typeface="Arial" panose="020B0604020202020204" pitchFamily="34" charset="0"/>
                          </a:rPr>
                        </m:ctrlPr>
                      </m:accPr>
                      <m:e>
                        <m:r>
                          <a:rPr lang="es-CL" sz="1600" i="1">
                            <a:solidFill>
                              <a:prstClr val="black"/>
                            </a:solidFill>
                            <a:latin typeface="Cambria Math" panose="02040503050406030204" pitchFamily="18" charset="0"/>
                            <a:ea typeface="Cambria Math" panose="02040503050406030204" pitchFamily="18" charset="0"/>
                            <a:cs typeface="Arial" panose="020B0604020202020204" pitchFamily="34" charset="0"/>
                          </a:rPr>
                          <m:t>𝑋</m:t>
                        </m:r>
                      </m:e>
                    </m:acc>
                    <m:r>
                      <a:rPr lang="es-CL" sz="1600" i="1">
                        <a:solidFill>
                          <a:prstClr val="black"/>
                        </a:solidFill>
                        <a:latin typeface="Cambria Math" panose="02040503050406030204" pitchFamily="18" charset="0"/>
                        <a:cs typeface="Arial" panose="020B0604020202020204" pitchFamily="34" charset="0"/>
                      </a:rPr>
                      <m:t>=</m:t>
                    </m:r>
                  </m:oMath>
                </a14:m>
                <a:r>
                  <a:rPr lang="es-CL" sz="1600" dirty="0">
                    <a:solidFill>
                      <a:prstClr val="black"/>
                    </a:solidFill>
                    <a:latin typeface="Franklin Gothic Book" panose="020B0503020102020204" pitchFamily="34" charset="0"/>
                    <a:cs typeface="Arial" panose="020B0604020202020204" pitchFamily="34" charset="0"/>
                  </a:rPr>
                  <a:t> 14.214.221 (Vitacura)</a:t>
                </a:r>
              </a:p>
              <a:p>
                <a:pPr marL="742950" lvl="1" indent="-285750">
                  <a:buFont typeface="Arial" panose="020B0604020202020204" pitchFamily="34" charset="0"/>
                  <a:buChar char="•"/>
                </a:pPr>
                <a14:m>
                  <m:oMath xmlns:m="http://schemas.openxmlformats.org/officeDocument/2006/math">
                    <m:acc>
                      <m:accPr>
                        <m:chr m:val="̂"/>
                        <m:ctrlPr>
                          <a:rPr lang="el-GR" sz="1600" i="1">
                            <a:solidFill>
                              <a:prstClr val="black"/>
                            </a:solidFill>
                            <a:latin typeface="Cambria Math" panose="02040503050406030204" pitchFamily="18" charset="0"/>
                            <a:ea typeface="Cambria Math" panose="02040503050406030204" pitchFamily="18" charset="0"/>
                            <a:cs typeface="Arial" panose="020B0604020202020204" pitchFamily="34" charset="0"/>
                          </a:rPr>
                        </m:ctrlPr>
                      </m:accPr>
                      <m:e>
                        <m:r>
                          <a:rPr lang="es-CL" sz="1600" i="1">
                            <a:solidFill>
                              <a:prstClr val="black"/>
                            </a:solidFill>
                            <a:latin typeface="Cambria Math" panose="02040503050406030204" pitchFamily="18" charset="0"/>
                            <a:ea typeface="Cambria Math" panose="02040503050406030204" pitchFamily="18" charset="0"/>
                            <a:cs typeface="Arial" panose="020B0604020202020204" pitchFamily="34" charset="0"/>
                          </a:rPr>
                          <m:t>𝑋</m:t>
                        </m:r>
                      </m:e>
                    </m:acc>
                    <m:r>
                      <a:rPr lang="es-CL" sz="1600" i="1">
                        <a:solidFill>
                          <a:prstClr val="black"/>
                        </a:solidFill>
                        <a:latin typeface="Cambria Math" panose="02040503050406030204" pitchFamily="18" charset="0"/>
                        <a:cs typeface="Arial" panose="020B0604020202020204" pitchFamily="34" charset="0"/>
                      </a:rPr>
                      <m:t>=</m:t>
                    </m:r>
                  </m:oMath>
                </a14:m>
                <a:r>
                  <a:rPr lang="es-CL" sz="1600" dirty="0">
                    <a:solidFill>
                      <a:prstClr val="black"/>
                    </a:solidFill>
                    <a:latin typeface="Franklin Gothic Book" panose="020B0503020102020204" pitchFamily="34" charset="0"/>
                    <a:cs typeface="Arial" panose="020B0604020202020204" pitchFamily="34" charset="0"/>
                  </a:rPr>
                  <a:t> 8.193.577 (Lo Barnechea)</a:t>
                </a:r>
              </a:p>
              <a:p>
                <a:pPr marL="742950" lvl="1"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742950" lvl="1"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p:txBody>
          </p:sp>
        </mc:Choice>
        <mc:Fallback xmlns="">
          <p:sp>
            <p:nvSpPr>
              <p:cNvPr id="26" name="13 Rectángulo"/>
              <p:cNvSpPr>
                <a:spLocks noRot="1" noChangeAspect="1" noMove="1" noResize="1" noEditPoints="1" noAdjustHandles="1" noChangeArrowheads="1" noChangeShapeType="1" noTextEdit="1"/>
              </p:cNvSpPr>
              <p:nvPr/>
            </p:nvSpPr>
            <p:spPr>
              <a:xfrm>
                <a:off x="163902" y="1079455"/>
                <a:ext cx="3856007" cy="3566104"/>
              </a:xfrm>
              <a:prstGeom prst="rect">
                <a:avLst/>
              </a:prstGeom>
              <a:blipFill>
                <a:blip r:embed="rId2"/>
                <a:stretch>
                  <a:fillRect l="-633"/>
                </a:stretch>
              </a:blipFill>
            </p:spPr>
            <p:txBody>
              <a:bodyPr/>
              <a:lstStyle/>
              <a:p>
                <a:r>
                  <a:rPr lang="es-CL">
                    <a:noFill/>
                  </a:rPr>
                  <a:t> </a:t>
                </a:r>
              </a:p>
            </p:txBody>
          </p:sp>
        </mc:Fallback>
      </mc:AlternateContent>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2338" y="961080"/>
            <a:ext cx="8230074" cy="5820642"/>
          </a:xfrm>
          <a:prstGeom prst="rect">
            <a:avLst/>
          </a:prstGeom>
        </p:spPr>
      </p:pic>
    </p:spTree>
    <p:extLst>
      <p:ext uri="{BB962C8B-B14F-4D97-AF65-F5344CB8AC3E}">
        <p14:creationId xmlns:p14="http://schemas.microsoft.com/office/powerpoint/2010/main" val="300952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Imagen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2490" y="726086"/>
            <a:ext cx="6305550" cy="6048375"/>
          </a:xfrm>
          <a:prstGeom prst="rect">
            <a:avLst/>
          </a:prstGeom>
          <a:noFill/>
          <a:extLst>
            <a:ext uri="{909E8E84-426E-40DD-AFC4-6F175D3DCCD1}">
              <a14:hiddenFill xmlns:a14="http://schemas.microsoft.com/office/drawing/2010/main">
                <a:solidFill>
                  <a:srgbClr val="FFFFFF"/>
                </a:solidFill>
              </a14:hiddenFill>
            </a:ext>
          </a:extLst>
        </p:spPr>
      </p:pic>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solidFill>
                  <a:prstClr val="black"/>
                </a:solidFill>
                <a:latin typeface="Franklin Gothic Book"/>
                <a:cs typeface="Franklin Gothic Book"/>
              </a:rPr>
              <a:t>DISTRIBUCIÓN GENERAL DE EQUIPAMIENTOS Y SERVICIOS </a:t>
            </a:r>
          </a:p>
          <a:p>
            <a:pPr algn="just">
              <a:lnSpc>
                <a:spcPct val="130000"/>
              </a:lnSpc>
            </a:pPr>
            <a:r>
              <a:rPr lang="es-CL" sz="2000" dirty="0">
                <a:solidFill>
                  <a:srgbClr val="7BBACD"/>
                </a:solidFill>
                <a:latin typeface="Franklin Gothic Book"/>
                <a:cs typeface="Franklin Gothic Book"/>
              </a:rPr>
              <a:t>POTENCIAL DE COMPRA</a:t>
            </a:r>
          </a:p>
        </p:txBody>
      </p:sp>
      <mc:AlternateContent xmlns:mc="http://schemas.openxmlformats.org/markup-compatibility/2006">
        <mc:Choice xmlns:a14="http://schemas.microsoft.com/office/drawing/2010/main" Requires="a14">
          <p:sp>
            <p:nvSpPr>
              <p:cNvPr id="26" name="13 Rectángulo"/>
              <p:cNvSpPr/>
              <p:nvPr/>
            </p:nvSpPr>
            <p:spPr>
              <a:xfrm>
                <a:off x="7605034" y="1576604"/>
                <a:ext cx="3856007" cy="3566104"/>
              </a:xfrm>
              <a:prstGeom prst="rect">
                <a:avLst/>
              </a:prstGeom>
            </p:spPr>
            <p:txBody>
              <a:bodyPr wrap="square">
                <a:spAutoFit/>
              </a:bodyPr>
              <a:lstStyle/>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Potencial de Compra.</a:t>
                </a:r>
              </a:p>
              <a:p>
                <a:pPr marL="742950" lvl="1"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Q1= 117.879</a:t>
                </a:r>
              </a:p>
              <a:p>
                <a:pPr marL="742950" lvl="1"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Q2= 176.234</a:t>
                </a:r>
              </a:p>
              <a:p>
                <a:pPr marL="742950" lvl="1"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Q3= 243.964</a:t>
                </a:r>
              </a:p>
              <a:p>
                <a:pPr marL="742950" lvl="1"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Q4= 313.692</a:t>
                </a:r>
              </a:p>
              <a:p>
                <a:pPr marL="742950" lvl="1" indent="-285750">
                  <a:buFont typeface="Arial" panose="020B0604020202020204" pitchFamily="34" charset="0"/>
                  <a:buChar char="•"/>
                </a:pPr>
                <a:r>
                  <a:rPr lang="es-CL" sz="1600" dirty="0">
                    <a:solidFill>
                      <a:prstClr val="black"/>
                    </a:solidFill>
                    <a:latin typeface="Franklin Gothic Book" panose="020B0503020102020204" pitchFamily="34" charset="0"/>
                    <a:cs typeface="Arial" panose="020B0604020202020204" pitchFamily="34" charset="0"/>
                  </a:rPr>
                  <a:t>Q5= 598,854</a:t>
                </a:r>
              </a:p>
              <a:p>
                <a:pPr lvl="1"/>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14:m>
                  <m:oMath xmlns:m="http://schemas.openxmlformats.org/officeDocument/2006/math">
                    <m:acc>
                      <m:accPr>
                        <m:chr m:val="̂"/>
                        <m:ctrlPr>
                          <a:rPr lang="el-GR" sz="160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ctrlPr>
                      </m:accPr>
                      <m:e>
                        <m:r>
                          <a:rPr lang="es-CL" sz="160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𝑋</m:t>
                        </m:r>
                      </m:e>
                    </m:acc>
                    <m:r>
                      <a:rPr lang="es-CL" sz="1600" i="1" smtClean="0">
                        <a:solidFill>
                          <a:prstClr val="black"/>
                        </a:solidFill>
                        <a:latin typeface="Cambria Math" panose="02040503050406030204" pitchFamily="18" charset="0"/>
                        <a:cs typeface="Arial" panose="020B0604020202020204" pitchFamily="34" charset="0"/>
                      </a:rPr>
                      <m:t>=</m:t>
                    </m:r>
                  </m:oMath>
                </a14:m>
                <a:r>
                  <a:rPr lang="es-CL" sz="1600" dirty="0">
                    <a:solidFill>
                      <a:prstClr val="black"/>
                    </a:solidFill>
                    <a:latin typeface="Franklin Gothic Book" panose="020B0503020102020204" pitchFamily="34" charset="0"/>
                    <a:cs typeface="Arial" panose="020B0604020202020204" pitchFamily="34" charset="0"/>
                  </a:rPr>
                  <a:t> 15.362.856 </a:t>
                </a:r>
                <a:endParaRPr lang="es-CL" sz="1600" i="1" dirty="0">
                  <a:solidFill>
                    <a:prstClr val="black"/>
                  </a:solidFill>
                  <a:latin typeface="Cambria Math" panose="02040503050406030204" pitchFamily="18" charset="0"/>
                  <a:ea typeface="Cambria Math" panose="02040503050406030204" pitchFamily="18" charset="0"/>
                  <a:cs typeface="Arial" panose="020B0604020202020204" pitchFamily="34" charset="0"/>
                </a:endParaRPr>
              </a:p>
              <a:p>
                <a:pPr marL="742950" lvl="1" indent="-285750">
                  <a:buFont typeface="Arial" panose="020B0604020202020204" pitchFamily="34" charset="0"/>
                  <a:buChar char="•"/>
                </a:pPr>
                <a14:m>
                  <m:oMath xmlns:m="http://schemas.openxmlformats.org/officeDocument/2006/math">
                    <m:acc>
                      <m:accPr>
                        <m:chr m:val="̂"/>
                        <m:ctrlPr>
                          <a:rPr lang="el-GR" sz="1600" i="1">
                            <a:solidFill>
                              <a:prstClr val="black"/>
                            </a:solidFill>
                            <a:latin typeface="Cambria Math" panose="02040503050406030204" pitchFamily="18" charset="0"/>
                            <a:ea typeface="Cambria Math" panose="02040503050406030204" pitchFamily="18" charset="0"/>
                            <a:cs typeface="Arial" panose="020B0604020202020204" pitchFamily="34" charset="0"/>
                          </a:rPr>
                        </m:ctrlPr>
                      </m:accPr>
                      <m:e>
                        <m:r>
                          <a:rPr lang="es-CL" sz="1600" i="1">
                            <a:solidFill>
                              <a:prstClr val="black"/>
                            </a:solidFill>
                            <a:latin typeface="Cambria Math" panose="02040503050406030204" pitchFamily="18" charset="0"/>
                            <a:ea typeface="Cambria Math" panose="02040503050406030204" pitchFamily="18" charset="0"/>
                            <a:cs typeface="Arial" panose="020B0604020202020204" pitchFamily="34" charset="0"/>
                          </a:rPr>
                          <m:t>𝑋</m:t>
                        </m:r>
                      </m:e>
                    </m:acc>
                    <m:r>
                      <a:rPr lang="es-CL" sz="1600" i="1">
                        <a:solidFill>
                          <a:prstClr val="black"/>
                        </a:solidFill>
                        <a:latin typeface="Cambria Math" panose="02040503050406030204" pitchFamily="18" charset="0"/>
                        <a:cs typeface="Arial" panose="020B0604020202020204" pitchFamily="34" charset="0"/>
                      </a:rPr>
                      <m:t>=</m:t>
                    </m:r>
                  </m:oMath>
                </a14:m>
                <a:r>
                  <a:rPr lang="es-CL" sz="1600" dirty="0">
                    <a:solidFill>
                      <a:prstClr val="black"/>
                    </a:solidFill>
                    <a:latin typeface="Franklin Gothic Book" panose="020B0503020102020204" pitchFamily="34" charset="0"/>
                    <a:cs typeface="Arial" panose="020B0604020202020204" pitchFamily="34" charset="0"/>
                  </a:rPr>
                  <a:t> 18.900.878 (Las Condes)</a:t>
                </a:r>
              </a:p>
              <a:p>
                <a:pPr marL="742950" lvl="1" indent="-285750">
                  <a:buFont typeface="Arial" panose="020B0604020202020204" pitchFamily="34" charset="0"/>
                  <a:buChar char="•"/>
                </a:pPr>
                <a14:m>
                  <m:oMath xmlns:m="http://schemas.openxmlformats.org/officeDocument/2006/math">
                    <m:acc>
                      <m:accPr>
                        <m:chr m:val="̂"/>
                        <m:ctrlPr>
                          <a:rPr lang="el-GR" sz="1600" i="1">
                            <a:solidFill>
                              <a:prstClr val="black"/>
                            </a:solidFill>
                            <a:latin typeface="Cambria Math" panose="02040503050406030204" pitchFamily="18" charset="0"/>
                            <a:ea typeface="Cambria Math" panose="02040503050406030204" pitchFamily="18" charset="0"/>
                            <a:cs typeface="Arial" panose="020B0604020202020204" pitchFamily="34" charset="0"/>
                          </a:rPr>
                        </m:ctrlPr>
                      </m:accPr>
                      <m:e>
                        <m:r>
                          <a:rPr lang="es-CL" sz="1600" i="1">
                            <a:solidFill>
                              <a:prstClr val="black"/>
                            </a:solidFill>
                            <a:latin typeface="Cambria Math" panose="02040503050406030204" pitchFamily="18" charset="0"/>
                            <a:ea typeface="Cambria Math" panose="02040503050406030204" pitchFamily="18" charset="0"/>
                            <a:cs typeface="Arial" panose="020B0604020202020204" pitchFamily="34" charset="0"/>
                          </a:rPr>
                          <m:t>𝑋</m:t>
                        </m:r>
                      </m:e>
                    </m:acc>
                    <m:r>
                      <a:rPr lang="es-CL" sz="1600" i="1">
                        <a:solidFill>
                          <a:prstClr val="black"/>
                        </a:solidFill>
                        <a:latin typeface="Cambria Math" panose="02040503050406030204" pitchFamily="18" charset="0"/>
                        <a:cs typeface="Arial" panose="020B0604020202020204" pitchFamily="34" charset="0"/>
                      </a:rPr>
                      <m:t>=</m:t>
                    </m:r>
                  </m:oMath>
                </a14:m>
                <a:r>
                  <a:rPr lang="es-CL" sz="1600" dirty="0">
                    <a:solidFill>
                      <a:prstClr val="black"/>
                    </a:solidFill>
                    <a:latin typeface="Franklin Gothic Book" panose="020B0503020102020204" pitchFamily="34" charset="0"/>
                    <a:cs typeface="Arial" panose="020B0604020202020204" pitchFamily="34" charset="0"/>
                  </a:rPr>
                  <a:t> 14.214.221 (Vitacura)</a:t>
                </a:r>
              </a:p>
              <a:p>
                <a:pPr marL="742950" lvl="1" indent="-285750">
                  <a:buFont typeface="Arial" panose="020B0604020202020204" pitchFamily="34" charset="0"/>
                  <a:buChar char="•"/>
                </a:pPr>
                <a14:m>
                  <m:oMath xmlns:m="http://schemas.openxmlformats.org/officeDocument/2006/math">
                    <m:acc>
                      <m:accPr>
                        <m:chr m:val="̂"/>
                        <m:ctrlPr>
                          <a:rPr lang="el-GR" sz="1600" i="1">
                            <a:solidFill>
                              <a:prstClr val="black"/>
                            </a:solidFill>
                            <a:latin typeface="Cambria Math" panose="02040503050406030204" pitchFamily="18" charset="0"/>
                            <a:ea typeface="Cambria Math" panose="02040503050406030204" pitchFamily="18" charset="0"/>
                            <a:cs typeface="Arial" panose="020B0604020202020204" pitchFamily="34" charset="0"/>
                          </a:rPr>
                        </m:ctrlPr>
                      </m:accPr>
                      <m:e>
                        <m:r>
                          <a:rPr lang="es-CL" sz="1600" i="1">
                            <a:solidFill>
                              <a:prstClr val="black"/>
                            </a:solidFill>
                            <a:latin typeface="Cambria Math" panose="02040503050406030204" pitchFamily="18" charset="0"/>
                            <a:ea typeface="Cambria Math" panose="02040503050406030204" pitchFamily="18" charset="0"/>
                            <a:cs typeface="Arial" panose="020B0604020202020204" pitchFamily="34" charset="0"/>
                          </a:rPr>
                          <m:t>𝑋</m:t>
                        </m:r>
                      </m:e>
                    </m:acc>
                    <m:r>
                      <a:rPr lang="es-CL" sz="1600" i="1">
                        <a:solidFill>
                          <a:prstClr val="black"/>
                        </a:solidFill>
                        <a:latin typeface="Cambria Math" panose="02040503050406030204" pitchFamily="18" charset="0"/>
                        <a:cs typeface="Arial" panose="020B0604020202020204" pitchFamily="34" charset="0"/>
                      </a:rPr>
                      <m:t>=</m:t>
                    </m:r>
                  </m:oMath>
                </a14:m>
                <a:r>
                  <a:rPr lang="es-CL" sz="1600" dirty="0">
                    <a:solidFill>
                      <a:prstClr val="black"/>
                    </a:solidFill>
                    <a:latin typeface="Franklin Gothic Book" panose="020B0503020102020204" pitchFamily="34" charset="0"/>
                    <a:cs typeface="Arial" panose="020B0604020202020204" pitchFamily="34" charset="0"/>
                  </a:rPr>
                  <a:t> 8.193.577 (Lo Barnechea)</a:t>
                </a:r>
              </a:p>
              <a:p>
                <a:pPr marL="742950" lvl="1"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742950" lvl="1"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p:txBody>
          </p:sp>
        </mc:Choice>
        <mc:Fallback>
          <p:sp>
            <p:nvSpPr>
              <p:cNvPr id="26" name="13 Rectángulo"/>
              <p:cNvSpPr>
                <a:spLocks noRot="1" noChangeAspect="1" noMove="1" noResize="1" noEditPoints="1" noAdjustHandles="1" noChangeArrowheads="1" noChangeShapeType="1" noTextEdit="1"/>
              </p:cNvSpPr>
              <p:nvPr/>
            </p:nvSpPr>
            <p:spPr>
              <a:xfrm>
                <a:off x="7605034" y="1576604"/>
                <a:ext cx="3856007" cy="3566104"/>
              </a:xfrm>
              <a:prstGeom prst="rect">
                <a:avLst/>
              </a:prstGeom>
              <a:blipFill rotWithShape="0">
                <a:blip r:embed="rId3"/>
                <a:stretch>
                  <a:fillRect l="-633"/>
                </a:stretch>
              </a:blipFill>
            </p:spPr>
            <p:txBody>
              <a:bodyPr/>
              <a:lstStyle/>
              <a:p>
                <a:r>
                  <a:rPr lang="es-CL">
                    <a:noFill/>
                  </a:rPr>
                  <a:t> </a:t>
                </a:r>
              </a:p>
            </p:txBody>
          </p:sp>
        </mc:Fallback>
      </mc:AlternateContent>
      <p:sp>
        <p:nvSpPr>
          <p:cNvPr id="2" name="Rectangle 2"/>
          <p:cNvSpPr>
            <a:spLocks noChangeArrowheads="1"/>
          </p:cNvSpPr>
          <p:nvPr/>
        </p:nvSpPr>
        <p:spPr bwMode="auto">
          <a:xfrm>
            <a:off x="7605034" y="1086394"/>
            <a:ext cx="35009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dirty="0" smtClean="0" bmk="_Toc472439812">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Figura 4. Potencial de compra en comunas analizadas</a:t>
            </a:r>
            <a:endParaRPr kumimoji="0" lang="es-CL" altLang="es-CL"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18567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49329" y="4335714"/>
            <a:ext cx="8202865" cy="1538883"/>
          </a:xfrm>
          <a:prstGeom prst="rect">
            <a:avLst/>
          </a:prstGeom>
        </p:spPr>
        <p:txBody>
          <a:bodyPr wrap="square">
            <a:spAutoFit/>
          </a:bodyPr>
          <a:lstStyle/>
          <a:p>
            <a:r>
              <a:rPr lang="es-CL" sz="4400" dirty="0">
                <a:solidFill>
                  <a:schemeClr val="bg1"/>
                </a:solidFill>
                <a:latin typeface="Franklin Gothic Book" panose="020B0503020102020204" pitchFamily="34" charset="0"/>
                <a:ea typeface="Arial Unicode MS" panose="020B0604020202020204" pitchFamily="34" charset="-128"/>
                <a:cs typeface="Arial Unicode MS" panose="020B0604020202020204" pitchFamily="34" charset="-128"/>
              </a:rPr>
              <a:t>Análisis de Distribución Espacial </a:t>
            </a:r>
          </a:p>
          <a:p>
            <a:r>
              <a:rPr lang="es-CL" sz="2500" i="1" dirty="0">
                <a:solidFill>
                  <a:schemeClr val="bg1">
                    <a:lumMod val="50000"/>
                  </a:schemeClr>
                </a:solidFill>
                <a:latin typeface="Franklin Gothic Book" panose="020B0503020102020204" pitchFamily="34" charset="0"/>
                <a:ea typeface="Arial Unicode MS" panose="020B0604020202020204" pitchFamily="34" charset="-128"/>
                <a:cs typeface="Arial Unicode MS" panose="020B0604020202020204" pitchFamily="34" charset="-128"/>
              </a:rPr>
              <a:t>Comparación Indicadores Según Escenarios y Análisis de Estadística Espacial</a:t>
            </a:r>
          </a:p>
        </p:txBody>
      </p:sp>
    </p:spTree>
    <p:extLst>
      <p:ext uri="{BB962C8B-B14F-4D97-AF65-F5344CB8AC3E}">
        <p14:creationId xmlns:p14="http://schemas.microsoft.com/office/powerpoint/2010/main" val="1962367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COMPARACIÓN INDICADORES: ESCENARIOS Y ANÁLISIS DE ESTADÍSTICA ESPACIAL</a:t>
            </a:r>
          </a:p>
          <a:p>
            <a:pPr algn="just">
              <a:lnSpc>
                <a:spcPct val="130000"/>
              </a:lnSpc>
            </a:pPr>
            <a:r>
              <a:rPr lang="es-CL" sz="2000" dirty="0">
                <a:solidFill>
                  <a:srgbClr val="7BBACD"/>
                </a:solidFill>
                <a:latin typeface="Franklin Gothic Book"/>
                <a:cs typeface="Franklin Gothic Book"/>
              </a:rPr>
              <a:t>IAS | ESCENARIO DIAGNÓSTICO</a:t>
            </a:r>
          </a:p>
        </p:txBody>
      </p:sp>
      <p:pic>
        <p:nvPicPr>
          <p:cNvPr id="10" name="Imagen 9" descr="C:\Users\Pablo\Desktop\A2_H_GENERAL_IAS_DIAG_EXP.tif"/>
          <p:cNvPicPr/>
          <p:nvPr/>
        </p:nvPicPr>
        <p:blipFill rotWithShape="1">
          <a:blip r:embed="rId3" cstate="print">
            <a:extLst>
              <a:ext uri="{28A0092B-C50C-407E-A947-70E740481C1C}">
                <a14:useLocalDpi xmlns:a14="http://schemas.microsoft.com/office/drawing/2010/main"/>
              </a:ext>
            </a:extLst>
          </a:blip>
          <a:srcRect/>
          <a:stretch/>
        </p:blipFill>
        <p:spPr bwMode="auto">
          <a:xfrm>
            <a:off x="5740263" y="1218474"/>
            <a:ext cx="5205095" cy="4978400"/>
          </a:xfrm>
          <a:prstGeom prst="rect">
            <a:avLst/>
          </a:prstGeom>
          <a:noFill/>
          <a:ln>
            <a:noFill/>
          </a:ln>
          <a:extLst>
            <a:ext uri="{53640926-AAD7-44D8-BBD7-CCE9431645EC}">
              <a14:shadowObscured xmlns:a14="http://schemas.microsoft.com/office/drawing/2010/main"/>
            </a:ext>
          </a:extLst>
        </p:spPr>
      </p:pic>
      <p:pic>
        <p:nvPicPr>
          <p:cNvPr id="3074" name="Imagen 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20" y="3724607"/>
            <a:ext cx="5610225" cy="1695450"/>
          </a:xfrm>
          <a:prstGeom prst="rect">
            <a:avLst/>
          </a:prstGeom>
          <a:noFill/>
          <a:extLst>
            <a:ext uri="{909E8E84-426E-40DD-AFC4-6F175D3DCCD1}">
              <a14:hiddenFill xmlns:a14="http://schemas.microsoft.com/office/drawing/2010/main">
                <a:solidFill>
                  <a:srgbClr val="FFFFFF"/>
                </a:solidFill>
              </a14:hiddenFill>
            </a:ext>
          </a:extLst>
        </p:spPr>
      </p:pic>
      <p:pic>
        <p:nvPicPr>
          <p:cNvPr id="3073" name="Imagen 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602" y="5701572"/>
            <a:ext cx="3922713" cy="2190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4594" y="3146126"/>
            <a:ext cx="441710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dirty="0" smtClean="0" bmk="OLE_LINK8">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Gráfico 2. Porcentaje de Hogares por Categorías  IAS - </a:t>
            </a:r>
            <a:r>
              <a:rPr kumimoji="0" lang="es-CL" altLang="es-CL" sz="1000" b="1" i="0" u="none" strike="noStrike" cap="none" normalizeH="0" baseline="0" dirty="0" err="1" smtClean="0" bmk="OLE_LINK8">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Diagnótico</a:t>
            </a:r>
            <a:r>
              <a:rPr kumimoji="0" lang="es-CL" altLang="es-CL" sz="1000" b="1" i="0" u="none" strike="noStrike" cap="none" normalizeH="0" baseline="0" dirty="0" smtClean="0" bmk="OLE_LINK8">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 Actual</a:t>
            </a:r>
            <a:endParaRPr kumimoji="0" lang="es-CL" altLang="es-CL"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p:txBody>
      </p:sp>
      <p:sp>
        <p:nvSpPr>
          <p:cNvPr id="4" name="Rectangle 4"/>
          <p:cNvSpPr>
            <a:spLocks noChangeArrowheads="1"/>
          </p:cNvSpPr>
          <p:nvPr/>
        </p:nvSpPr>
        <p:spPr bwMode="auto">
          <a:xfrm>
            <a:off x="4944139" y="487458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L"/>
          </a:p>
        </p:txBody>
      </p:sp>
    </p:spTree>
    <p:extLst>
      <p:ext uri="{BB962C8B-B14F-4D97-AF65-F5344CB8AC3E}">
        <p14:creationId xmlns:p14="http://schemas.microsoft.com/office/powerpoint/2010/main" val="3618501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COMPARACIÓN INDICADORES: ESCENARIOS Y ANÁLISIS DE ESTADÍSTICA ESPACIAL</a:t>
            </a:r>
          </a:p>
          <a:p>
            <a:pPr algn="just">
              <a:lnSpc>
                <a:spcPct val="130000"/>
              </a:lnSpc>
            </a:pPr>
            <a:r>
              <a:rPr lang="es-CL" sz="2000" dirty="0">
                <a:solidFill>
                  <a:srgbClr val="7BBACD"/>
                </a:solidFill>
                <a:latin typeface="Franklin Gothic Book"/>
                <a:cs typeface="Franklin Gothic Book"/>
              </a:rPr>
              <a:t>IAS | ESCENARIO </a:t>
            </a:r>
            <a:r>
              <a:rPr lang="es-CL" sz="2000" dirty="0" smtClean="0">
                <a:solidFill>
                  <a:srgbClr val="7BBACD"/>
                </a:solidFill>
                <a:latin typeface="Franklin Gothic Book"/>
                <a:cs typeface="Franklin Gothic Book"/>
              </a:rPr>
              <a:t>TENDENCIAL NORMATIVO</a:t>
            </a:r>
            <a:endParaRPr lang="es-CL" sz="2000" dirty="0">
              <a:solidFill>
                <a:srgbClr val="7BBACD"/>
              </a:solidFill>
              <a:latin typeface="Franklin Gothic Book"/>
              <a:cs typeface="Franklin Gothic Book"/>
            </a:endParaRPr>
          </a:p>
        </p:txBody>
      </p:sp>
      <p:pic>
        <p:nvPicPr>
          <p:cNvPr id="5121" name="Imagen 21"/>
          <p:cNvPicPr>
            <a:picLocks noChangeAspect="1" noChangeArrowheads="1"/>
          </p:cNvPicPr>
          <p:nvPr/>
        </p:nvPicPr>
        <p:blipFill>
          <a:blip r:embed="rId3">
            <a:extLst>
              <a:ext uri="{28A0092B-C50C-407E-A947-70E740481C1C}">
                <a14:useLocalDpi xmlns:a14="http://schemas.microsoft.com/office/drawing/2010/main" val="0"/>
              </a:ext>
            </a:extLst>
          </a:blip>
          <a:srcRect r="3828"/>
          <a:stretch>
            <a:fillRect/>
          </a:stretch>
        </p:blipFill>
        <p:spPr bwMode="auto">
          <a:xfrm>
            <a:off x="1818168" y="1339702"/>
            <a:ext cx="7619061" cy="481654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1818168" y="66927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900" b="0" i="1"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Fuente: Centro de Inteligencia Territorial, 2016.</a:t>
            </a:r>
            <a:endParaRPr kumimoji="0" lang="es-CL" altLang="es-CL" sz="1000" b="1" i="0" u="none" strike="noStrike" cap="none" normalizeH="0" baseline="0" smtClean="0">
              <a:ln>
                <a:noFill/>
              </a:ln>
              <a:solidFill>
                <a:schemeClr val="tx1"/>
              </a:solidFill>
              <a:effectLst/>
              <a:latin typeface="Cambria" panose="02040503050406030204" pitchFamily="18" charset="0"/>
              <a:ea typeface="MS Gothic" panose="020B06090702050802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smtClean="0">
                <a:ln>
                  <a:noFill/>
                </a:ln>
                <a:solidFill>
                  <a:schemeClr val="tx1"/>
                </a:solidFill>
                <a:effectLst/>
                <a:latin typeface="Cambria" panose="02040503050406030204" pitchFamily="18" charset="0"/>
                <a:ea typeface="MS Gothic" panose="020B0609070205080204" pitchFamily="49" charset="-128"/>
                <a:cs typeface="Times New Roman" panose="02020603050405020304" pitchFamily="18" charset="0"/>
              </a:rPr>
              <a:t/>
            </a:r>
            <a:br>
              <a:rPr kumimoji="0" lang="es-CL" altLang="es-CL" sz="1000" b="1" i="0" u="none" strike="noStrike" cap="none" normalizeH="0" baseline="0" smtClean="0">
                <a:ln>
                  <a:noFill/>
                </a:ln>
                <a:solidFill>
                  <a:schemeClr val="tx1"/>
                </a:solidFill>
                <a:effectLst/>
                <a:latin typeface="Cambria" panose="02040503050406030204" pitchFamily="18" charset="0"/>
                <a:ea typeface="MS Gothic" panose="020B0609070205080204" pitchFamily="49" charset="-128"/>
                <a:cs typeface="Times New Roman" panose="02020603050405020304" pitchFamily="18" charset="0"/>
              </a:rPr>
            </a:b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sp>
        <p:nvSpPr>
          <p:cNvPr id="6" name="Rectángulo 5"/>
          <p:cNvSpPr/>
          <p:nvPr/>
        </p:nvSpPr>
        <p:spPr>
          <a:xfrm>
            <a:off x="170890" y="1044664"/>
            <a:ext cx="3294556" cy="369332"/>
          </a:xfrm>
          <a:prstGeom prst="rect">
            <a:avLst/>
          </a:prstGeom>
        </p:spPr>
        <p:txBody>
          <a:bodyPr wrap="none">
            <a:spAutoFit/>
          </a:bodyPr>
          <a:lstStyle/>
          <a:p>
            <a:r>
              <a:rPr lang="es-CL" dirty="0" smtClean="0">
                <a:solidFill>
                  <a:prstClr val="black"/>
                </a:solidFill>
                <a:latin typeface="Franklin Gothic Book" panose="020B0503020102020204" pitchFamily="34" charset="0"/>
                <a:cs typeface="Arial" panose="020B0604020202020204" pitchFamily="34" charset="0"/>
              </a:rPr>
              <a:t>Propuesta Escenario Tendencial</a:t>
            </a:r>
            <a:endParaRPr lang="es-CL" dirty="0">
              <a:solidFill>
                <a:prstClr val="black"/>
              </a:solidFill>
              <a:latin typeface="Franklin Gothic Book" panose="020B0503020102020204" pitchFamily="34" charset="0"/>
              <a:cs typeface="Arial" panose="020B0604020202020204" pitchFamily="34" charset="0"/>
            </a:endParaRPr>
          </a:p>
        </p:txBody>
      </p:sp>
    </p:spTree>
    <p:extLst>
      <p:ext uri="{BB962C8B-B14F-4D97-AF65-F5344CB8AC3E}">
        <p14:creationId xmlns:p14="http://schemas.microsoft.com/office/powerpoint/2010/main" val="2004855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COMPARACIÓN INDICADORES: ESCENARIOS Y ANÁLISIS DE ESTADÍSTICA ESPACIAL</a:t>
            </a:r>
          </a:p>
          <a:p>
            <a:pPr algn="just">
              <a:lnSpc>
                <a:spcPct val="130000"/>
              </a:lnSpc>
            </a:pPr>
            <a:r>
              <a:rPr lang="es-CL" sz="2000" dirty="0">
                <a:solidFill>
                  <a:srgbClr val="7BBACD"/>
                </a:solidFill>
                <a:latin typeface="Franklin Gothic Book"/>
                <a:cs typeface="Franklin Gothic Book"/>
              </a:rPr>
              <a:t>IAS | ESCENARIO </a:t>
            </a:r>
            <a:r>
              <a:rPr lang="es-CL" sz="2000" dirty="0" smtClean="0">
                <a:solidFill>
                  <a:srgbClr val="7BBACD"/>
                </a:solidFill>
                <a:latin typeface="Franklin Gothic Book"/>
                <a:cs typeface="Franklin Gothic Book"/>
              </a:rPr>
              <a:t>TENDENCIAL NORMATIVO</a:t>
            </a:r>
            <a:endParaRPr lang="es-CL" sz="2000" dirty="0">
              <a:solidFill>
                <a:srgbClr val="7BBACD"/>
              </a:solidFill>
              <a:latin typeface="Franklin Gothic Book"/>
              <a:cs typeface="Franklin Gothic Book"/>
            </a:endParaRPr>
          </a:p>
        </p:txBody>
      </p:sp>
      <p:pic>
        <p:nvPicPr>
          <p:cNvPr id="7169" name="Imagen 85" descr="A2_H_GENERAL_IAS_Tendencial_EX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6614" y="1412468"/>
            <a:ext cx="4848225" cy="4543425"/>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4753523" y="961080"/>
            <a:ext cx="6896311" cy="369332"/>
          </a:xfrm>
          <a:prstGeom prst="rect">
            <a:avLst/>
          </a:prstGeom>
        </p:spPr>
        <p:txBody>
          <a:bodyPr wrap="none">
            <a:spAutoFit/>
          </a:bodyPr>
          <a:lstStyle/>
          <a:p>
            <a:r>
              <a:rPr lang="es-CL" dirty="0" smtClean="0">
                <a:solidFill>
                  <a:prstClr val="black"/>
                </a:solidFill>
                <a:latin typeface="Franklin Gothic Book" panose="020B0503020102020204" pitchFamily="34" charset="0"/>
                <a:cs typeface="Arial" panose="020B0604020202020204" pitchFamily="34" charset="0"/>
              </a:rPr>
              <a:t>Indicador de Suficiencia de Equipamiento IAS _  Escenario Tendencial</a:t>
            </a:r>
            <a:endParaRPr lang="es-CL" dirty="0">
              <a:solidFill>
                <a:prstClr val="black"/>
              </a:solidFill>
              <a:latin typeface="Franklin Gothic Book" panose="020B0503020102020204" pitchFamily="34" charset="0"/>
              <a:cs typeface="Arial" panose="020B0604020202020204" pitchFamily="34" charset="0"/>
            </a:endParaRPr>
          </a:p>
        </p:txBody>
      </p:sp>
      <p:pic>
        <p:nvPicPr>
          <p:cNvPr id="7173" name="Imagen 5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405" y="3912781"/>
            <a:ext cx="561022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Imagen 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405" y="6084481"/>
            <a:ext cx="3922713" cy="2190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p:cNvSpPr>
            <a:spLocks noChangeArrowheads="1"/>
          </p:cNvSpPr>
          <p:nvPr/>
        </p:nvSpPr>
        <p:spPr bwMode="auto">
          <a:xfrm>
            <a:off x="393405" y="345558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Gráfico </a:t>
            </a:r>
            <a:r>
              <a:rPr kumimoji="0" lang="es-CL" altLang="es-CL" sz="1000" b="0" i="0"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5</a:t>
            </a:r>
            <a:r>
              <a:rPr kumimoji="0" lang="es-CL" altLang="es-CL" sz="1000" b="1" i="0"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 Porcentaje de Hogares por Categorías  IAS – Escenario Tendencial</a:t>
            </a:r>
            <a:endParaRPr kumimoji="0" lang="es-CL" altLang="es-CL"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43136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COMPARACIÓN INDICADORES: ESCENARIOS Y ANÁLISIS DE ESTADÍSTICA ESPACIAL</a:t>
            </a:r>
          </a:p>
          <a:p>
            <a:pPr algn="just">
              <a:lnSpc>
                <a:spcPct val="130000"/>
              </a:lnSpc>
            </a:pPr>
            <a:r>
              <a:rPr lang="es-CL" sz="2000" dirty="0">
                <a:solidFill>
                  <a:srgbClr val="7BBACD"/>
                </a:solidFill>
                <a:latin typeface="Franklin Gothic Book"/>
                <a:cs typeface="Franklin Gothic Book"/>
              </a:rPr>
              <a:t>IAS | ESCENARIO AXIAL</a:t>
            </a:r>
          </a:p>
        </p:txBody>
      </p:sp>
      <p:sp>
        <p:nvSpPr>
          <p:cNvPr id="3" name="Rectangle 2"/>
          <p:cNvSpPr>
            <a:spLocks noChangeArrowheads="1"/>
          </p:cNvSpPr>
          <p:nvPr/>
        </p:nvSpPr>
        <p:spPr bwMode="auto">
          <a:xfrm>
            <a:off x="1446028" y="923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smtClean="0" bmk="_Toc472439822">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Figura 14. Propuesta Escenario Axial</a:t>
            </a:r>
            <a:endParaRPr kumimoji="0" lang="es-CL" altLang="es-CL"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pic>
        <p:nvPicPr>
          <p:cNvPr id="11265" name="Imagen 31"/>
          <p:cNvPicPr>
            <a:picLocks noChangeAspect="1" noChangeArrowheads="1"/>
          </p:cNvPicPr>
          <p:nvPr/>
        </p:nvPicPr>
        <p:blipFill>
          <a:blip r:embed="rId3">
            <a:extLst>
              <a:ext uri="{28A0092B-C50C-407E-A947-70E740481C1C}">
                <a14:useLocalDpi xmlns:a14="http://schemas.microsoft.com/office/drawing/2010/main" val="0"/>
              </a:ext>
            </a:extLst>
          </a:blip>
          <a:srcRect t="1350"/>
          <a:stretch>
            <a:fillRect/>
          </a:stretch>
        </p:blipFill>
        <p:spPr bwMode="auto">
          <a:xfrm>
            <a:off x="1446029" y="1381126"/>
            <a:ext cx="7169586" cy="4700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003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COMPARACIÓN INDICADORES: ESCENARIOS Y ANÁLISIS DE ESTADÍSTICA ESPACIAL</a:t>
            </a:r>
          </a:p>
          <a:p>
            <a:pPr algn="just">
              <a:lnSpc>
                <a:spcPct val="130000"/>
              </a:lnSpc>
            </a:pPr>
            <a:r>
              <a:rPr lang="es-CL" sz="2000" dirty="0">
                <a:solidFill>
                  <a:srgbClr val="7BBACD"/>
                </a:solidFill>
                <a:latin typeface="Franklin Gothic Book"/>
                <a:cs typeface="Franklin Gothic Book"/>
              </a:rPr>
              <a:t>IAS | ESCENARIO AXIAL</a:t>
            </a:r>
          </a:p>
        </p:txBody>
      </p:sp>
      <p:pic>
        <p:nvPicPr>
          <p:cNvPr id="13313" name="Imagen 51" descr="A2_H_GENERAL_IAS_Ideal_EX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7516" y="961080"/>
            <a:ext cx="5543550" cy="52768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a:spLocks noChangeArrowheads="1"/>
          </p:cNvSpPr>
          <p:nvPr/>
        </p:nvSpPr>
        <p:spPr bwMode="auto">
          <a:xfrm>
            <a:off x="10055095" y="1042491"/>
            <a:ext cx="1764645"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dirty="0" smtClean="0" bmk="_Toc472439824">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Figura 16. Indicador IAS – Escenario Axial</a:t>
            </a:r>
            <a:endParaRPr kumimoji="0" lang="es-CL" altLang="es-CL"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p:txBody>
      </p:sp>
      <p:pic>
        <p:nvPicPr>
          <p:cNvPr id="13317" name="Imagen 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079" y="3902148"/>
            <a:ext cx="5610225" cy="1685925"/>
          </a:xfrm>
          <a:prstGeom prst="rect">
            <a:avLst/>
          </a:prstGeom>
          <a:noFill/>
          <a:extLst>
            <a:ext uri="{909E8E84-426E-40DD-AFC4-6F175D3DCCD1}">
              <a14:hiddenFill xmlns:a14="http://schemas.microsoft.com/office/drawing/2010/main">
                <a:solidFill>
                  <a:srgbClr val="FFFFFF"/>
                </a:solidFill>
              </a14:hiddenFill>
            </a:ext>
          </a:extLst>
        </p:spPr>
      </p:pic>
      <p:pic>
        <p:nvPicPr>
          <p:cNvPr id="13316" name="Imagen 5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79" y="6045273"/>
            <a:ext cx="3922713" cy="2190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p:cNvSpPr>
            <a:spLocks noChangeArrowheads="1"/>
          </p:cNvSpPr>
          <p:nvPr/>
        </p:nvSpPr>
        <p:spPr bwMode="auto">
          <a:xfrm>
            <a:off x="287079" y="344494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Gráfico 8. Porcentaje de Hogares por Categorías  IAS – Escenario Axial</a:t>
            </a:r>
            <a:endParaRPr kumimoji="0" lang="es-CL" altLang="es-CL"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sp>
        <p:nvSpPr>
          <p:cNvPr id="9" name="Rectangle 7"/>
          <p:cNvSpPr>
            <a:spLocks noChangeArrowheads="1"/>
          </p:cNvSpPr>
          <p:nvPr/>
        </p:nvSpPr>
        <p:spPr bwMode="auto">
          <a:xfrm>
            <a:off x="287079" y="558807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L"/>
          </a:p>
        </p:txBody>
      </p:sp>
    </p:spTree>
    <p:extLst>
      <p:ext uri="{BB962C8B-B14F-4D97-AF65-F5344CB8AC3E}">
        <p14:creationId xmlns:p14="http://schemas.microsoft.com/office/powerpoint/2010/main" val="1855281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Serv-sisgeo\00.cit\02.PROYECTOS\2016.07_LO_BARNECHEA\03.INFO CIT\01 Entregas\DVD_Entrega 1 - Recorreción2\Entrega 1\Planos\A2_H_GENERAL_ISOCRONA_DIAG.tif"/>
          <p:cNvPicPr/>
          <p:nvPr/>
        </p:nvPicPr>
        <p:blipFill rotWithShape="1">
          <a:blip r:embed="rId2" cstate="print">
            <a:extLst>
              <a:ext uri="{28A0092B-C50C-407E-A947-70E740481C1C}">
                <a14:useLocalDpi xmlns:a14="http://schemas.microsoft.com/office/drawing/2010/main"/>
              </a:ext>
            </a:extLst>
          </a:blip>
          <a:srcRect/>
          <a:stretch/>
        </p:blipFill>
        <p:spPr bwMode="auto">
          <a:xfrm>
            <a:off x="761773" y="1244781"/>
            <a:ext cx="5356225" cy="4960620"/>
          </a:xfrm>
          <a:prstGeom prst="rect">
            <a:avLst/>
          </a:prstGeom>
          <a:noFill/>
          <a:ln>
            <a:noFill/>
          </a:ln>
          <a:extLst>
            <a:ext uri="{53640926-AAD7-44D8-BBD7-CCE9431645EC}">
              <a14:shadowObscured xmlns:a14="http://schemas.microsoft.com/office/drawing/2010/main"/>
            </a:ext>
          </a:extLst>
        </p:spPr>
      </p:pic>
      <p:sp>
        <p:nvSpPr>
          <p:cNvPr id="3" name="CuadroTexto 2"/>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COMPARACIÓN INDICADORES: ESCENARIOS Y ANÁLISIS DE ESTADÍSTICA ESPACIAL</a:t>
            </a:r>
          </a:p>
          <a:p>
            <a:pPr algn="just">
              <a:lnSpc>
                <a:spcPct val="130000"/>
              </a:lnSpc>
            </a:pPr>
            <a:r>
              <a:rPr lang="es-CL" sz="2000" dirty="0" smtClean="0">
                <a:solidFill>
                  <a:srgbClr val="7BBACD"/>
                </a:solidFill>
                <a:latin typeface="Franklin Gothic Book"/>
                <a:cs typeface="Franklin Gothic Book"/>
              </a:rPr>
              <a:t>ISOCRONAS 600 SEGUNDOS </a:t>
            </a:r>
            <a:r>
              <a:rPr lang="es-CL" sz="2000" dirty="0">
                <a:solidFill>
                  <a:srgbClr val="7BBACD"/>
                </a:solidFill>
                <a:latin typeface="Franklin Gothic Book"/>
                <a:cs typeface="Franklin Gothic Book"/>
              </a:rPr>
              <a:t>| ESCENARIO DIAGNÓSTICO</a:t>
            </a:r>
          </a:p>
        </p:txBody>
      </p:sp>
      <p:sp>
        <p:nvSpPr>
          <p:cNvPr id="4" name="Rectángulo 3"/>
          <p:cNvSpPr/>
          <p:nvPr/>
        </p:nvSpPr>
        <p:spPr>
          <a:xfrm>
            <a:off x="5911273" y="1556601"/>
            <a:ext cx="6096000" cy="3914918"/>
          </a:xfrm>
          <a:prstGeom prst="rect">
            <a:avLst/>
          </a:prstGeom>
        </p:spPr>
        <p:txBody>
          <a:bodyPr>
            <a:spAutoFit/>
          </a:bodyPr>
          <a:lstStyle/>
          <a:p>
            <a:pPr algn="just">
              <a:lnSpc>
                <a:spcPct val="115000"/>
              </a:lnSpc>
              <a:spcAft>
                <a:spcPts val="1000"/>
              </a:spcAft>
            </a:pPr>
            <a:r>
              <a:rPr lang="es-CL" dirty="0">
                <a:latin typeface="Cambria" panose="02040503050406030204" pitchFamily="18" charset="0"/>
                <a:ea typeface="Calibri" panose="020F0502020204030204" pitchFamily="34" charset="0"/>
                <a:cs typeface="Times New Roman" panose="02020603050405020304" pitchFamily="18" charset="0"/>
              </a:rPr>
              <a:t>Por su parte Lo Barnechea presenta, en términos generales, un equipamiento bastante más deficiente en su distribución general, lo que ese explica por una parte por un modelo residencial tipo suburbio muy extendido, con grandes paños y baja permeabilidad de ejes viales en los mismos; esto sumado a la alta concentración de equipamientos y servicios, en una sola área de la comuna (el llamado Pueblito de Lo Barnechea) </a:t>
            </a:r>
            <a:r>
              <a:rPr lang="es-CL" u="sng" dirty="0">
                <a:latin typeface="Cambria" panose="02040503050406030204" pitchFamily="18" charset="0"/>
                <a:ea typeface="Calibri" panose="020F0502020204030204" pitchFamily="34" charset="0"/>
                <a:cs typeface="Times New Roman" panose="02020603050405020304" pitchFamily="18" charset="0"/>
              </a:rPr>
              <a:t>genera movilidades en trasporte privado, automóvil, lo que a su vez genera problemas de congestión vehicular</a:t>
            </a:r>
            <a:r>
              <a:rPr lang="es-CL" dirty="0">
                <a:latin typeface="Cambria" panose="02040503050406030204" pitchFamily="18" charset="0"/>
                <a:ea typeface="Calibri" panose="020F0502020204030204" pitchFamily="34" charset="0"/>
                <a:cs typeface="Times New Roman" panose="02020603050405020304" pitchFamily="18" charset="0"/>
              </a:rPr>
              <a:t>. Para visualizar ambas situaciones, la distribución del equipamiento y el potencial de compra se establece el indicador de suficiencia de equipamiento.</a:t>
            </a:r>
            <a:endParaRPr lang="es-CL" dirty="0">
              <a:effectLst/>
              <a:latin typeface="Cambria" panose="0204050305040603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11000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Imagen 38"/>
          <p:cNvPicPr>
            <a:picLocks noChangeAspect="1" noChangeArrowheads="1"/>
          </p:cNvPicPr>
          <p:nvPr/>
        </p:nvPicPr>
        <p:blipFill>
          <a:blip r:embed="rId3">
            <a:extLst>
              <a:ext uri="{28A0092B-C50C-407E-A947-70E740481C1C}">
                <a14:useLocalDpi xmlns:a14="http://schemas.microsoft.com/office/drawing/2010/main" val="0"/>
              </a:ext>
            </a:extLst>
          </a:blip>
          <a:srcRect t="1662" b="1604"/>
          <a:stretch>
            <a:fillRect/>
          </a:stretch>
        </p:blipFill>
        <p:spPr bwMode="auto">
          <a:xfrm>
            <a:off x="691116" y="1263724"/>
            <a:ext cx="5086350" cy="4991100"/>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COMPARACIÓN INDICADORES: ESCENARIOS Y ANÁLISIS DE ESTADÍSTICA ESPACIAL</a:t>
            </a:r>
          </a:p>
          <a:p>
            <a:pPr algn="just">
              <a:lnSpc>
                <a:spcPct val="130000"/>
              </a:lnSpc>
            </a:pPr>
            <a:r>
              <a:rPr lang="es-CL" sz="2000" dirty="0">
                <a:solidFill>
                  <a:srgbClr val="7BBACD"/>
                </a:solidFill>
                <a:latin typeface="Franklin Gothic Book"/>
                <a:cs typeface="Franklin Gothic Book"/>
              </a:rPr>
              <a:t>IAS | ESCENARIO </a:t>
            </a:r>
            <a:r>
              <a:rPr lang="es-CL" sz="2000" dirty="0" smtClean="0">
                <a:solidFill>
                  <a:srgbClr val="7BBACD"/>
                </a:solidFill>
                <a:latin typeface="Franklin Gothic Book"/>
                <a:cs typeface="Franklin Gothic Book"/>
              </a:rPr>
              <a:t>TENDENCIAL NORMATIVO</a:t>
            </a:r>
            <a:endParaRPr lang="es-CL" sz="2000" dirty="0">
              <a:solidFill>
                <a:srgbClr val="7BBACD"/>
              </a:solidFill>
              <a:latin typeface="Franklin Gothic Book"/>
              <a:cs typeface="Franklin Gothic Book"/>
            </a:endParaRPr>
          </a:p>
        </p:txBody>
      </p:sp>
      <p:sp>
        <p:nvSpPr>
          <p:cNvPr id="4" name="Rectangle 3"/>
          <p:cNvSpPr>
            <a:spLocks noChangeArrowheads="1"/>
          </p:cNvSpPr>
          <p:nvPr/>
        </p:nvSpPr>
        <p:spPr bwMode="auto">
          <a:xfrm>
            <a:off x="1818168" y="66927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900" b="0" i="1"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Fuente: Centro de Inteligencia Territorial, 2016.</a:t>
            </a:r>
            <a:endParaRPr kumimoji="0" lang="es-CL" altLang="es-CL" sz="1000" b="1" i="0" u="none" strike="noStrike" cap="none" normalizeH="0" baseline="0" smtClean="0">
              <a:ln>
                <a:noFill/>
              </a:ln>
              <a:solidFill>
                <a:schemeClr val="tx1"/>
              </a:solidFill>
              <a:effectLst/>
              <a:latin typeface="Cambria" panose="02040503050406030204" pitchFamily="18" charset="0"/>
              <a:ea typeface="MS Gothic" panose="020B06090702050802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smtClean="0">
                <a:ln>
                  <a:noFill/>
                </a:ln>
                <a:solidFill>
                  <a:schemeClr val="tx1"/>
                </a:solidFill>
                <a:effectLst/>
                <a:latin typeface="Cambria" panose="02040503050406030204" pitchFamily="18" charset="0"/>
                <a:ea typeface="MS Gothic" panose="020B0609070205080204" pitchFamily="49" charset="-128"/>
                <a:cs typeface="Times New Roman" panose="02020603050405020304" pitchFamily="18" charset="0"/>
              </a:rPr>
              <a:t/>
            </a:r>
            <a:br>
              <a:rPr kumimoji="0" lang="es-CL" altLang="es-CL" sz="1000" b="1" i="0" u="none" strike="noStrike" cap="none" normalizeH="0" baseline="0" smtClean="0">
                <a:ln>
                  <a:noFill/>
                </a:ln>
                <a:solidFill>
                  <a:schemeClr val="tx1"/>
                </a:solidFill>
                <a:effectLst/>
                <a:latin typeface="Cambria" panose="02040503050406030204" pitchFamily="18" charset="0"/>
                <a:ea typeface="MS Gothic" panose="020B0609070205080204" pitchFamily="49" charset="-128"/>
                <a:cs typeface="Times New Roman" panose="02020603050405020304" pitchFamily="18" charset="0"/>
              </a:rPr>
            </a:b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sp>
        <p:nvSpPr>
          <p:cNvPr id="6" name="Rectángulo 5"/>
          <p:cNvSpPr/>
          <p:nvPr/>
        </p:nvSpPr>
        <p:spPr>
          <a:xfrm>
            <a:off x="277216" y="883700"/>
            <a:ext cx="4706801" cy="369332"/>
          </a:xfrm>
          <a:prstGeom prst="rect">
            <a:avLst/>
          </a:prstGeom>
        </p:spPr>
        <p:txBody>
          <a:bodyPr wrap="none">
            <a:spAutoFit/>
          </a:bodyPr>
          <a:lstStyle/>
          <a:p>
            <a:r>
              <a:rPr lang="es-CL" dirty="0" err="1" smtClean="0">
                <a:solidFill>
                  <a:prstClr val="black"/>
                </a:solidFill>
                <a:latin typeface="Franklin Gothic Book" panose="020B0503020102020204" pitchFamily="34" charset="0"/>
                <a:cs typeface="Arial" panose="020B0604020202020204" pitchFamily="34" charset="0"/>
              </a:rPr>
              <a:t>Isocronas</a:t>
            </a:r>
            <a:r>
              <a:rPr lang="es-CL" dirty="0" smtClean="0">
                <a:solidFill>
                  <a:prstClr val="black"/>
                </a:solidFill>
                <a:latin typeface="Franklin Gothic Book" panose="020B0503020102020204" pitchFamily="34" charset="0"/>
                <a:cs typeface="Arial" panose="020B0604020202020204" pitchFamily="34" charset="0"/>
              </a:rPr>
              <a:t> 600 segundos Escenario Tendencial</a:t>
            </a:r>
            <a:endParaRPr lang="es-CL" dirty="0">
              <a:solidFill>
                <a:prstClr val="black"/>
              </a:solidFill>
              <a:latin typeface="Franklin Gothic Book" panose="020B0503020102020204" pitchFamily="34" charset="0"/>
              <a:cs typeface="Arial" panose="020B0604020202020204" pitchFamily="34" charset="0"/>
            </a:endParaRPr>
          </a:p>
        </p:txBody>
      </p:sp>
      <p:sp>
        <p:nvSpPr>
          <p:cNvPr id="3" name="Rectangle 3"/>
          <p:cNvSpPr>
            <a:spLocks noChangeArrowheads="1"/>
          </p:cNvSpPr>
          <p:nvPr/>
        </p:nvSpPr>
        <p:spPr bwMode="auto">
          <a:xfrm>
            <a:off x="2743200" y="64008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900" b="0" i="1"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Fuente: Centro de Inteligencia Territorial, 2016.</a:t>
            </a: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sp>
        <p:nvSpPr>
          <p:cNvPr id="5" name="Rectangle 5"/>
          <p:cNvSpPr>
            <a:spLocks noChangeArrowheads="1"/>
          </p:cNvSpPr>
          <p:nvPr/>
        </p:nvSpPr>
        <p:spPr bwMode="auto">
          <a:xfrm>
            <a:off x="6311894" y="190618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dirty="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Gráfico 4. Incremento cuantitativo de equipamientos y servicios para escenario tendencial</a:t>
            </a:r>
            <a:endParaRPr kumimoji="0" lang="es-CL" altLang="es-CL"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12" name="Gráfico 11"/>
          <p:cNvGraphicFramePr/>
          <p:nvPr>
            <p:extLst>
              <p:ext uri="{D42A27DB-BD31-4B8C-83A1-F6EECF244321}">
                <p14:modId xmlns:p14="http://schemas.microsoft.com/office/powerpoint/2010/main" val="4005918867"/>
              </p:ext>
            </p:extLst>
          </p:nvPr>
        </p:nvGraphicFramePr>
        <p:xfrm>
          <a:off x="6442901" y="2509365"/>
          <a:ext cx="5229225" cy="14192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32535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COMPARACIÓN INDICADORES: ESCENARIOS Y ANÁLISIS DE ESTADÍSTICA ESPACIAL</a:t>
            </a:r>
          </a:p>
          <a:p>
            <a:pPr algn="just">
              <a:lnSpc>
                <a:spcPct val="130000"/>
              </a:lnSpc>
            </a:pPr>
            <a:r>
              <a:rPr lang="es-CL" sz="2000" dirty="0">
                <a:solidFill>
                  <a:srgbClr val="7BBACD"/>
                </a:solidFill>
                <a:latin typeface="Franklin Gothic Book"/>
                <a:cs typeface="Franklin Gothic Book"/>
              </a:rPr>
              <a:t>IAS | ESCENARIO AXIAL</a:t>
            </a:r>
          </a:p>
        </p:txBody>
      </p:sp>
      <p:pic>
        <p:nvPicPr>
          <p:cNvPr id="12289" name="Imagen 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419" y="1190846"/>
            <a:ext cx="5324475" cy="53911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Gráfico 7"/>
          <p:cNvGraphicFramePr/>
          <p:nvPr>
            <p:extLst>
              <p:ext uri="{D42A27DB-BD31-4B8C-83A1-F6EECF244321}">
                <p14:modId xmlns:p14="http://schemas.microsoft.com/office/powerpoint/2010/main" val="3174604892"/>
              </p:ext>
            </p:extLst>
          </p:nvPr>
        </p:nvGraphicFramePr>
        <p:xfrm>
          <a:off x="6520873" y="2434857"/>
          <a:ext cx="5486400" cy="20288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42578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COMPARACIÓN INDICADORES: ESCENARIOS Y ANÁLISIS DE ESTADÍSTICA ESPACIAL</a:t>
            </a:r>
          </a:p>
          <a:p>
            <a:pPr algn="just">
              <a:lnSpc>
                <a:spcPct val="130000"/>
              </a:lnSpc>
            </a:pPr>
            <a:r>
              <a:rPr lang="es-CL" sz="2000" dirty="0">
                <a:solidFill>
                  <a:srgbClr val="7BBACD"/>
                </a:solidFill>
                <a:latin typeface="Franklin Gothic Book"/>
                <a:cs typeface="Franklin Gothic Book"/>
              </a:rPr>
              <a:t>LISA | ESCENARIO DIAGNÓSTICO</a:t>
            </a:r>
          </a:p>
        </p:txBody>
      </p:sp>
      <p:pic>
        <p:nvPicPr>
          <p:cNvPr id="9" name="Imagen 8" descr="C:\Users\Pablo\Desktop\A2_H_GENERAL_LISA_DIAG.tif"/>
          <p:cNvPicPr/>
          <p:nvPr/>
        </p:nvPicPr>
        <p:blipFill rotWithShape="1">
          <a:blip r:embed="rId3" cstate="print">
            <a:extLst>
              <a:ext uri="{28A0092B-C50C-407E-A947-70E740481C1C}">
                <a14:useLocalDpi xmlns:a14="http://schemas.microsoft.com/office/drawing/2010/main"/>
              </a:ext>
            </a:extLst>
          </a:blip>
          <a:srcRect/>
          <a:stretch/>
        </p:blipFill>
        <p:spPr bwMode="auto">
          <a:xfrm>
            <a:off x="5704898" y="1137351"/>
            <a:ext cx="6302375" cy="4924425"/>
          </a:xfrm>
          <a:prstGeom prst="rect">
            <a:avLst/>
          </a:prstGeom>
          <a:noFill/>
          <a:ln>
            <a:solidFill>
              <a:schemeClr val="tx1"/>
            </a:solidFill>
          </a:ln>
          <a:extLst>
            <a:ext uri="{53640926-AAD7-44D8-BBD7-CCE9431645EC}">
              <a14:shadowObscured xmlns:a14="http://schemas.microsoft.com/office/drawing/2010/main"/>
            </a:ext>
          </a:extLst>
        </p:spPr>
      </p:pic>
      <p:pic>
        <p:nvPicPr>
          <p:cNvPr id="10" name="Imagen 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294" y="2893834"/>
            <a:ext cx="4886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7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4992" y="4851549"/>
            <a:ext cx="2419350" cy="27622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
          <p:cNvSpPr>
            <a:spLocks noChangeArrowheads="1"/>
          </p:cNvSpPr>
          <p:nvPr/>
        </p:nvSpPr>
        <p:spPr bwMode="auto">
          <a:xfrm>
            <a:off x="136860" y="2370614"/>
            <a:ext cx="476124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LISA, Número de Manzanas en Lo Barnechea por Categoría - Diagnótico Actual</a:t>
            </a:r>
            <a:endParaRPr kumimoji="0" lang="es-CL" altLang="es-CL"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sp>
        <p:nvSpPr>
          <p:cNvPr id="13" name="Rectangle 4"/>
          <p:cNvSpPr>
            <a:spLocks noChangeArrowheads="1"/>
          </p:cNvSpPr>
          <p:nvPr/>
        </p:nvSpPr>
        <p:spPr bwMode="auto">
          <a:xfrm>
            <a:off x="2425114" y="466688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s-CL"/>
          </a:p>
        </p:txBody>
      </p:sp>
      <p:sp>
        <p:nvSpPr>
          <p:cNvPr id="14" name="Rectangle 5"/>
          <p:cNvSpPr>
            <a:spLocks noChangeArrowheads="1"/>
          </p:cNvSpPr>
          <p:nvPr/>
        </p:nvSpPr>
        <p:spPr bwMode="auto">
          <a:xfrm>
            <a:off x="1274992" y="5469558"/>
            <a:ext cx="248497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900" b="0" i="1"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Fuente: Centro de Inteligencia Territorial, 2016.</a:t>
            </a: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78461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COMPARACIÓN INDICADORES: ESCENARIOS Y ANÁLISIS DE ESTADÍSTICA ESPACIAL</a:t>
            </a:r>
          </a:p>
          <a:p>
            <a:pPr algn="just">
              <a:lnSpc>
                <a:spcPct val="130000"/>
              </a:lnSpc>
            </a:pPr>
            <a:r>
              <a:rPr lang="es-CL" sz="2000" dirty="0">
                <a:solidFill>
                  <a:srgbClr val="7BBACD"/>
                </a:solidFill>
                <a:latin typeface="Franklin Gothic Book"/>
                <a:cs typeface="Franklin Gothic Book"/>
              </a:rPr>
              <a:t>LISA | ESCENARIO TENDENCIAL</a:t>
            </a:r>
          </a:p>
        </p:txBody>
      </p:sp>
      <p:pic>
        <p:nvPicPr>
          <p:cNvPr id="8193" name="Imagen 86" descr="A2_H_GENERAL_LISA_Tendenci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4294" y="1224236"/>
            <a:ext cx="6248400" cy="4924425"/>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56" y="2994616"/>
            <a:ext cx="5467350" cy="1781175"/>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156" y="5232991"/>
            <a:ext cx="2419350" cy="27622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
          <p:cNvSpPr>
            <a:spLocks noChangeArrowheads="1"/>
          </p:cNvSpPr>
          <p:nvPr/>
        </p:nvSpPr>
        <p:spPr bwMode="auto">
          <a:xfrm>
            <a:off x="353156" y="2408014"/>
            <a:ext cx="556113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G</a:t>
            </a:r>
            <a:r>
              <a:rPr kumimoji="0" lang="es-CL" altLang="es-CL" sz="1000" b="1" i="0" u="none" strike="noStrike" cap="none" normalizeH="0" baseline="0" smtClean="0" bmk="">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ráfico </a:t>
            </a:r>
            <a:r>
              <a:rPr kumimoji="0" lang="es-CL" altLang="es-CL" sz="1000" b="1" i="0" u="none" strike="noStrike" cap="none" normalizeH="0" baseline="0" smtClean="0" bmk="_Ref465256243">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6</a:t>
            </a:r>
            <a:r>
              <a:rPr kumimoji="0" lang="es-CL" altLang="es-CL" sz="1000" b="1" i="0"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 LISA, Número de Manzanas en Lo Barnechea por Categoría – Escenario tendencial</a:t>
            </a:r>
            <a:endParaRPr kumimoji="0" lang="es-CL" altLang="es-CL"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sp>
        <p:nvSpPr>
          <p:cNvPr id="13" name="Rectangle 4"/>
          <p:cNvSpPr>
            <a:spLocks noChangeArrowheads="1"/>
          </p:cNvSpPr>
          <p:nvPr/>
        </p:nvSpPr>
        <p:spPr bwMode="auto">
          <a:xfrm>
            <a:off x="6356790" y="481972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s-CL"/>
          </a:p>
        </p:txBody>
      </p:sp>
      <p:sp>
        <p:nvSpPr>
          <p:cNvPr id="14" name="Rectangle 5"/>
          <p:cNvSpPr>
            <a:spLocks noChangeArrowheads="1"/>
          </p:cNvSpPr>
          <p:nvPr/>
        </p:nvSpPr>
        <p:spPr bwMode="auto">
          <a:xfrm>
            <a:off x="358100" y="5735584"/>
            <a:ext cx="248497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900" b="0" i="1"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Fuente: Centro de Inteligencia Territorial, 2016.</a:t>
            </a: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24547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COMPARACIÓN INDICADORES: ESCENARIOS Y ANÁLISIS DE ESTADÍSTICA ESPACIAL</a:t>
            </a:r>
          </a:p>
          <a:p>
            <a:pPr algn="just">
              <a:lnSpc>
                <a:spcPct val="130000"/>
              </a:lnSpc>
            </a:pPr>
            <a:r>
              <a:rPr lang="es-CL" sz="2000" dirty="0">
                <a:solidFill>
                  <a:srgbClr val="7BBACD"/>
                </a:solidFill>
                <a:latin typeface="Franklin Gothic Book"/>
                <a:cs typeface="Franklin Gothic Book"/>
              </a:rPr>
              <a:t>LISA | ESCENARIO </a:t>
            </a:r>
            <a:r>
              <a:rPr lang="es-CL" sz="2000" dirty="0" smtClean="0">
                <a:solidFill>
                  <a:srgbClr val="7BBACD"/>
                </a:solidFill>
                <a:latin typeface="Franklin Gothic Book"/>
                <a:cs typeface="Franklin Gothic Book"/>
              </a:rPr>
              <a:t>AXIAL</a:t>
            </a:r>
            <a:endParaRPr lang="es-CL" sz="2000" dirty="0">
              <a:solidFill>
                <a:srgbClr val="7BBACD"/>
              </a:solidFill>
              <a:latin typeface="Franklin Gothic Book"/>
              <a:cs typeface="Franklin Gothic Book"/>
            </a:endParaRPr>
          </a:p>
        </p:txBody>
      </p:sp>
      <p:pic>
        <p:nvPicPr>
          <p:cNvPr id="6" name="Imagen 5" descr="C:\Users\Pablo\Desktop\A2_H_GENERAL_LISA_Axial.tif"/>
          <p:cNvPicPr/>
          <p:nvPr/>
        </p:nvPicPr>
        <p:blipFill rotWithShape="1">
          <a:blip r:embed="rId3" cstate="print">
            <a:extLst>
              <a:ext uri="{28A0092B-C50C-407E-A947-70E740481C1C}">
                <a14:useLocalDpi xmlns:a14="http://schemas.microsoft.com/office/drawing/2010/main"/>
              </a:ext>
            </a:extLst>
          </a:blip>
          <a:srcRect/>
          <a:stretch/>
        </p:blipFill>
        <p:spPr bwMode="auto">
          <a:xfrm>
            <a:off x="5452745" y="1300480"/>
            <a:ext cx="5972810" cy="4752340"/>
          </a:xfrm>
          <a:prstGeom prst="rect">
            <a:avLst/>
          </a:prstGeom>
          <a:noFill/>
          <a:ln>
            <a:noFill/>
          </a:ln>
          <a:extLst>
            <a:ext uri="{53640926-AAD7-44D8-BBD7-CCE9431645EC}">
              <a14:shadowObscured xmlns:a14="http://schemas.microsoft.com/office/drawing/2010/main"/>
            </a:ext>
          </a:extLst>
        </p:spPr>
      </p:pic>
      <p:pic>
        <p:nvPicPr>
          <p:cNvPr id="14338" name="Imagen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3048000"/>
            <a:ext cx="4895850" cy="1647825"/>
          </a:xfrm>
          <a:prstGeom prst="rect">
            <a:avLst/>
          </a:prstGeom>
          <a:noFill/>
          <a:extLst>
            <a:ext uri="{909E8E84-426E-40DD-AFC4-6F175D3DCCD1}">
              <a14:hiddenFill xmlns:a14="http://schemas.microsoft.com/office/drawing/2010/main">
                <a:solidFill>
                  <a:srgbClr val="FFFFFF"/>
                </a:solidFill>
              </a14:hiddenFill>
            </a:ext>
          </a:extLst>
        </p:spPr>
      </p:pic>
      <p:pic>
        <p:nvPicPr>
          <p:cNvPr id="14337" name="Imagen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975" y="5153025"/>
            <a:ext cx="2257425" cy="2571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180975" y="25908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Gráfico 9. LISA, Número de Manzanas en Lo Barnechea por Categoría – Escenario Axial</a:t>
            </a:r>
            <a:endParaRPr kumimoji="0" lang="es-CL" altLang="es-CL"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sp>
        <p:nvSpPr>
          <p:cNvPr id="5" name="Rectangle 4"/>
          <p:cNvSpPr>
            <a:spLocks noChangeArrowheads="1"/>
          </p:cNvSpPr>
          <p:nvPr/>
        </p:nvSpPr>
        <p:spPr bwMode="auto">
          <a:xfrm>
            <a:off x="180975" y="469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L"/>
          </a:p>
        </p:txBody>
      </p:sp>
      <p:sp>
        <p:nvSpPr>
          <p:cNvPr id="9" name="Rectangle 5"/>
          <p:cNvSpPr>
            <a:spLocks noChangeArrowheads="1"/>
          </p:cNvSpPr>
          <p:nvPr/>
        </p:nvSpPr>
        <p:spPr bwMode="auto">
          <a:xfrm>
            <a:off x="180975" y="5523384"/>
            <a:ext cx="26670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900" b="0" i="1" u="none" strike="noStrike" cap="none" normalizeH="0" baseline="0" dirty="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Fuente: Centro de Inteligencia Territorial.</a:t>
            </a:r>
            <a:endParaRPr kumimoji="0" lang="es-CL" altLang="es-CL"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56745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Imagen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69439"/>
            <a:ext cx="8458200" cy="5286375"/>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21"/>
          <p:cNvSpPr txBox="1"/>
          <p:nvPr/>
        </p:nvSpPr>
        <p:spPr>
          <a:xfrm>
            <a:off x="616515" y="47625"/>
            <a:ext cx="11390758" cy="478914"/>
          </a:xfrm>
          <a:prstGeom prst="rect">
            <a:avLst/>
          </a:prstGeom>
          <a:noFill/>
        </p:spPr>
        <p:txBody>
          <a:bodyPr wrap="square" rtlCol="0">
            <a:spAutoFit/>
          </a:bodyPr>
          <a:lstStyle/>
          <a:p>
            <a:pPr algn="just">
              <a:lnSpc>
                <a:spcPct val="114000"/>
              </a:lnSpc>
            </a:pPr>
            <a:r>
              <a:rPr lang="es-CL" sz="2400" dirty="0" smtClean="0">
                <a:latin typeface="Franklin Gothic Book"/>
                <a:cs typeface="Franklin Gothic Book"/>
              </a:rPr>
              <a:t>PROPUESTA ESCENARIO IDEAL</a:t>
            </a:r>
            <a:endParaRPr lang="es-CL" sz="2400" dirty="0">
              <a:latin typeface="Franklin Gothic Book"/>
              <a:cs typeface="Franklin Gothic Book"/>
            </a:endParaRPr>
          </a:p>
        </p:txBody>
      </p:sp>
      <p:sp>
        <p:nvSpPr>
          <p:cNvPr id="5" name="Rectangle 4"/>
          <p:cNvSpPr>
            <a:spLocks noChangeArrowheads="1"/>
          </p:cNvSpPr>
          <p:nvPr/>
        </p:nvSpPr>
        <p:spPr bwMode="auto">
          <a:xfrm>
            <a:off x="180975" y="469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L"/>
          </a:p>
        </p:txBody>
      </p:sp>
      <p:sp>
        <p:nvSpPr>
          <p:cNvPr id="10" name="Rectangle 7"/>
          <p:cNvSpPr>
            <a:spLocks noChangeArrowheads="1"/>
          </p:cNvSpPr>
          <p:nvPr/>
        </p:nvSpPr>
        <p:spPr bwMode="auto">
          <a:xfrm>
            <a:off x="180975" y="10911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99829" rIns="91440" bIns="89982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dirty="0" smtClean="0" bmk="_Toc472439826">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Figura 18. Propuesta Escenario Ideal</a:t>
            </a:r>
            <a:endParaRPr kumimoji="0" lang="es-CL" altLang="es-CL"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p:txBody>
      </p:sp>
      <p:sp>
        <p:nvSpPr>
          <p:cNvPr id="11" name="Rectangle 8"/>
          <p:cNvSpPr>
            <a:spLocks noChangeArrowheads="1"/>
          </p:cNvSpPr>
          <p:nvPr/>
        </p:nvSpPr>
        <p:spPr bwMode="auto">
          <a:xfrm>
            <a:off x="1924050" y="6134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900" b="0" i="1"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Fuente: Centro de Inteligencia Territorial, 2016.</a:t>
            </a: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900" b="0" i="1"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
            </a:r>
            <a:br>
              <a:rPr kumimoji="0" lang="es-CL" altLang="es-CL" sz="900" b="0" i="1"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b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graphicFrame>
        <p:nvGraphicFramePr>
          <p:cNvPr id="16" name="Gráfico 15"/>
          <p:cNvGraphicFramePr/>
          <p:nvPr>
            <p:extLst>
              <p:ext uri="{D42A27DB-BD31-4B8C-83A1-F6EECF244321}">
                <p14:modId xmlns:p14="http://schemas.microsoft.com/office/powerpoint/2010/main" val="2024220178"/>
              </p:ext>
            </p:extLst>
          </p:nvPr>
        </p:nvGraphicFramePr>
        <p:xfrm>
          <a:off x="8020050" y="1259964"/>
          <a:ext cx="4076700" cy="179013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37489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21"/>
          <p:cNvSpPr txBox="1"/>
          <p:nvPr/>
        </p:nvSpPr>
        <p:spPr>
          <a:xfrm>
            <a:off x="616515" y="47625"/>
            <a:ext cx="11390758" cy="1355371"/>
          </a:xfrm>
          <a:prstGeom prst="rect">
            <a:avLst/>
          </a:prstGeom>
          <a:noFill/>
        </p:spPr>
        <p:txBody>
          <a:bodyPr wrap="square" rtlCol="0">
            <a:spAutoFit/>
          </a:bodyPr>
          <a:lstStyle/>
          <a:p>
            <a:pPr algn="just">
              <a:lnSpc>
                <a:spcPct val="114000"/>
              </a:lnSpc>
            </a:pPr>
            <a:r>
              <a:rPr lang="es-CL" sz="2400" dirty="0" smtClean="0">
                <a:latin typeface="Franklin Gothic Book"/>
                <a:cs typeface="Franklin Gothic Book"/>
              </a:rPr>
              <a:t>PROPUESTA ESCENARIO IDEAL</a:t>
            </a:r>
          </a:p>
          <a:p>
            <a:pPr algn="just">
              <a:lnSpc>
                <a:spcPct val="114000"/>
              </a:lnSpc>
            </a:pPr>
            <a:r>
              <a:rPr lang="es-CL" sz="2400" dirty="0" smtClean="0">
                <a:solidFill>
                  <a:srgbClr val="7BBACD"/>
                </a:solidFill>
                <a:latin typeface="Franklin Gothic Book"/>
                <a:cs typeface="Franklin Gothic Book"/>
              </a:rPr>
              <a:t>ISOCRONA | </a:t>
            </a:r>
            <a:r>
              <a:rPr lang="es-CL" sz="2400" dirty="0">
                <a:solidFill>
                  <a:srgbClr val="7BBACD"/>
                </a:solidFill>
                <a:latin typeface="Franklin Gothic Book"/>
                <a:cs typeface="Franklin Gothic Book"/>
              </a:rPr>
              <a:t>ESCENARIO </a:t>
            </a:r>
            <a:r>
              <a:rPr lang="es-CL" sz="2400" dirty="0" smtClean="0">
                <a:solidFill>
                  <a:srgbClr val="7BBACD"/>
                </a:solidFill>
                <a:latin typeface="Franklin Gothic Book"/>
                <a:cs typeface="Franklin Gothic Book"/>
              </a:rPr>
              <a:t>IDEAL</a:t>
            </a:r>
            <a:endParaRPr lang="es-CL" sz="2400" dirty="0">
              <a:solidFill>
                <a:srgbClr val="7BBACD"/>
              </a:solidFill>
              <a:latin typeface="Franklin Gothic Book"/>
              <a:cs typeface="Franklin Gothic Book"/>
            </a:endParaRPr>
          </a:p>
          <a:p>
            <a:pPr algn="just">
              <a:lnSpc>
                <a:spcPct val="114000"/>
              </a:lnSpc>
            </a:pPr>
            <a:endParaRPr lang="es-CL" sz="2400" dirty="0">
              <a:latin typeface="Franklin Gothic Book"/>
              <a:cs typeface="Franklin Gothic Book"/>
            </a:endParaRPr>
          </a:p>
        </p:txBody>
      </p:sp>
      <p:pic>
        <p:nvPicPr>
          <p:cNvPr id="17409" name="Imagen 7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525" y="1134751"/>
            <a:ext cx="4686300" cy="46945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3" name="Imagen 78"/>
          <p:cNvPicPr>
            <a:picLocks noChangeAspect="1" noChangeArrowheads="1"/>
          </p:cNvPicPr>
          <p:nvPr/>
        </p:nvPicPr>
        <p:blipFill rotWithShape="1">
          <a:blip r:embed="rId3">
            <a:extLst>
              <a:ext uri="{28A0092B-C50C-407E-A947-70E740481C1C}">
                <a14:useLocalDpi xmlns:a14="http://schemas.microsoft.com/office/drawing/2010/main" val="0"/>
              </a:ext>
            </a:extLst>
          </a:blip>
          <a:srcRect l="15854" b="44654"/>
          <a:stretch/>
        </p:blipFill>
        <p:spPr bwMode="auto">
          <a:xfrm>
            <a:off x="5799557" y="1402996"/>
            <a:ext cx="5865984" cy="386510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1930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21"/>
          <p:cNvSpPr txBox="1"/>
          <p:nvPr/>
        </p:nvSpPr>
        <p:spPr>
          <a:xfrm>
            <a:off x="616515" y="47625"/>
            <a:ext cx="11390758" cy="1355371"/>
          </a:xfrm>
          <a:prstGeom prst="rect">
            <a:avLst/>
          </a:prstGeom>
          <a:noFill/>
        </p:spPr>
        <p:txBody>
          <a:bodyPr wrap="square" rtlCol="0">
            <a:spAutoFit/>
          </a:bodyPr>
          <a:lstStyle/>
          <a:p>
            <a:pPr algn="just">
              <a:lnSpc>
                <a:spcPct val="114000"/>
              </a:lnSpc>
            </a:pPr>
            <a:r>
              <a:rPr lang="es-CL" sz="2400" dirty="0" smtClean="0">
                <a:latin typeface="Franklin Gothic Book"/>
                <a:cs typeface="Franklin Gothic Book"/>
              </a:rPr>
              <a:t>PROPUESTA ESCENARIO IDEAL</a:t>
            </a:r>
          </a:p>
          <a:p>
            <a:pPr algn="just">
              <a:lnSpc>
                <a:spcPct val="114000"/>
              </a:lnSpc>
            </a:pPr>
            <a:r>
              <a:rPr lang="es-CL" sz="2400" dirty="0" smtClean="0">
                <a:solidFill>
                  <a:srgbClr val="7BBACD"/>
                </a:solidFill>
                <a:latin typeface="Franklin Gothic Book"/>
                <a:cs typeface="Franklin Gothic Book"/>
              </a:rPr>
              <a:t>IAS| </a:t>
            </a:r>
            <a:r>
              <a:rPr lang="es-CL" sz="2400" dirty="0">
                <a:solidFill>
                  <a:srgbClr val="7BBACD"/>
                </a:solidFill>
                <a:latin typeface="Franklin Gothic Book"/>
                <a:cs typeface="Franklin Gothic Book"/>
              </a:rPr>
              <a:t>ESCENARIO </a:t>
            </a:r>
            <a:r>
              <a:rPr lang="es-CL" sz="2400" dirty="0" smtClean="0">
                <a:solidFill>
                  <a:srgbClr val="7BBACD"/>
                </a:solidFill>
                <a:latin typeface="Franklin Gothic Book"/>
                <a:cs typeface="Franklin Gothic Book"/>
              </a:rPr>
              <a:t>IDEAL</a:t>
            </a:r>
            <a:endParaRPr lang="es-CL" sz="2400" dirty="0">
              <a:solidFill>
                <a:srgbClr val="7BBACD"/>
              </a:solidFill>
              <a:latin typeface="Franklin Gothic Book"/>
              <a:cs typeface="Franklin Gothic Book"/>
            </a:endParaRPr>
          </a:p>
          <a:p>
            <a:pPr algn="just">
              <a:lnSpc>
                <a:spcPct val="114000"/>
              </a:lnSpc>
            </a:pPr>
            <a:endParaRPr lang="es-CL" sz="2400" dirty="0">
              <a:latin typeface="Franklin Gothic Book"/>
              <a:cs typeface="Franklin Gothic Book"/>
            </a:endParaRPr>
          </a:p>
        </p:txBody>
      </p:sp>
      <p:pic>
        <p:nvPicPr>
          <p:cNvPr id="5" name="Imagen 4" descr="C:\Users\Pablo\Desktop\A2_H_GENERAL_IAS_Ideal_EXP.tif"/>
          <p:cNvPicPr/>
          <p:nvPr/>
        </p:nvPicPr>
        <p:blipFill rotWithShape="1">
          <a:blip r:embed="rId3" cstate="print">
            <a:extLst>
              <a:ext uri="{28A0092B-C50C-407E-A947-70E740481C1C}">
                <a14:useLocalDpi xmlns:a14="http://schemas.microsoft.com/office/drawing/2010/main"/>
              </a:ext>
            </a:extLst>
          </a:blip>
          <a:srcRect/>
          <a:stretch/>
        </p:blipFill>
        <p:spPr bwMode="auto">
          <a:xfrm>
            <a:off x="6581775" y="949960"/>
            <a:ext cx="5543550" cy="5300980"/>
          </a:xfrm>
          <a:prstGeom prst="rect">
            <a:avLst/>
          </a:prstGeom>
          <a:noFill/>
          <a:ln>
            <a:noFill/>
          </a:ln>
          <a:extLst>
            <a:ext uri="{53640926-AAD7-44D8-BBD7-CCE9431645EC}">
              <a14:shadowObscured xmlns:a14="http://schemas.microsoft.com/office/drawing/2010/main"/>
            </a:ext>
          </a:extLst>
        </p:spPr>
      </p:pic>
      <p:pic>
        <p:nvPicPr>
          <p:cNvPr id="18434" name="Imagen 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515" y="2581275"/>
            <a:ext cx="5610225" cy="1685925"/>
          </a:xfrm>
          <a:prstGeom prst="rect">
            <a:avLst/>
          </a:prstGeom>
          <a:noFill/>
          <a:extLst>
            <a:ext uri="{909E8E84-426E-40DD-AFC4-6F175D3DCCD1}">
              <a14:hiddenFill xmlns:a14="http://schemas.microsoft.com/office/drawing/2010/main">
                <a:solidFill>
                  <a:srgbClr val="FFFFFF"/>
                </a:solidFill>
              </a14:hiddenFill>
            </a:ext>
          </a:extLst>
        </p:spPr>
      </p:pic>
      <p:pic>
        <p:nvPicPr>
          <p:cNvPr id="18433" name="Imagen 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515" y="4724400"/>
            <a:ext cx="3922713" cy="2190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1415712" y="2124075"/>
            <a:ext cx="405431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Gráfico 11. Porcentaje Categorías  IAS por Hogar – Escenario Ideal</a:t>
            </a:r>
            <a:endParaRPr kumimoji="0" lang="es-CL" altLang="es-CL" sz="8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sp>
        <p:nvSpPr>
          <p:cNvPr id="3" name="Rectangle 4"/>
          <p:cNvSpPr>
            <a:spLocks noChangeArrowheads="1"/>
          </p:cNvSpPr>
          <p:nvPr/>
        </p:nvSpPr>
        <p:spPr bwMode="auto">
          <a:xfrm>
            <a:off x="6620149" y="43111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s-CL"/>
          </a:p>
        </p:txBody>
      </p:sp>
      <p:sp>
        <p:nvSpPr>
          <p:cNvPr id="4" name="Rectangle 5"/>
          <p:cNvSpPr>
            <a:spLocks noChangeArrowheads="1"/>
          </p:cNvSpPr>
          <p:nvPr/>
        </p:nvSpPr>
        <p:spPr bwMode="auto">
          <a:xfrm>
            <a:off x="613905" y="4593536"/>
            <a:ext cx="2484976" cy="106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1800" b="0" i="0" u="none" strike="noStrike" cap="none" normalizeH="0" baseline="0" dirty="0" smtClean="0">
                <a:ln>
                  <a:noFill/>
                </a:ln>
                <a:solidFill>
                  <a:schemeClr val="tx1"/>
                </a:solidFill>
                <a:effectLst/>
                <a:latin typeface="Arial" panose="020B0604020202020204" pitchFamily="34" charset="0"/>
              </a:rPr>
              <a:t/>
            </a:r>
            <a:br>
              <a:rPr kumimoji="0" lang="es-CL" altLang="es-CL" sz="1800" b="0" i="0" u="none" strike="noStrike" cap="none" normalizeH="0" baseline="0" dirty="0" smtClean="0">
                <a:ln>
                  <a:noFill/>
                </a:ln>
                <a:solidFill>
                  <a:schemeClr val="tx1"/>
                </a:solidFill>
                <a:effectLst/>
                <a:latin typeface="Arial" panose="020B0604020202020204" pitchFamily="34" charset="0"/>
              </a:rPr>
            </a:br>
            <a:endParaRPr kumimoji="0" lang="es-CL" altLang="es-CL" sz="180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900" b="0" i="1" u="none" strike="noStrike" cap="none" normalizeH="0" baseline="0" dirty="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Fuente: Centro de Inteligencia Territorial, 2016.</a:t>
            </a:r>
            <a:endParaRPr kumimoji="0" lang="es-CL" altLang="es-CL" sz="8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980676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COMPARACIÓN INDICADORES: ESCENARIOS Y ANÁLISIS DE ESTADÍSTICA ESPACIAL</a:t>
            </a:r>
          </a:p>
          <a:p>
            <a:pPr algn="just">
              <a:lnSpc>
                <a:spcPct val="130000"/>
              </a:lnSpc>
            </a:pPr>
            <a:r>
              <a:rPr lang="es-CL" sz="2000" dirty="0">
                <a:solidFill>
                  <a:srgbClr val="7BBACD"/>
                </a:solidFill>
                <a:latin typeface="Franklin Gothic Book"/>
                <a:cs typeface="Franklin Gothic Book"/>
              </a:rPr>
              <a:t>LISA | ESCENARIO </a:t>
            </a:r>
            <a:r>
              <a:rPr lang="es-CL" sz="2000" dirty="0" smtClean="0">
                <a:solidFill>
                  <a:srgbClr val="7BBACD"/>
                </a:solidFill>
                <a:latin typeface="Franklin Gothic Book"/>
                <a:cs typeface="Franklin Gothic Book"/>
              </a:rPr>
              <a:t>IDEAL</a:t>
            </a:r>
            <a:endParaRPr lang="es-CL" sz="2000" dirty="0">
              <a:solidFill>
                <a:srgbClr val="7BBACD"/>
              </a:solidFill>
              <a:latin typeface="Franklin Gothic Book"/>
              <a:cs typeface="Franklin Gothic Book"/>
            </a:endParaRPr>
          </a:p>
        </p:txBody>
      </p:sp>
      <p:sp>
        <p:nvSpPr>
          <p:cNvPr id="2" name="Rectangle 2"/>
          <p:cNvSpPr>
            <a:spLocks noChangeArrowheads="1"/>
          </p:cNvSpPr>
          <p:nvPr/>
        </p:nvSpPr>
        <p:spPr bwMode="auto">
          <a:xfrm>
            <a:off x="5870575" y="624215"/>
            <a:ext cx="210025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dirty="0" smtClean="0" bmk="_Toc472439829">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Figura 21. LISA – Escenario Ideal</a:t>
            </a:r>
            <a:endParaRPr kumimoji="0" lang="es-CL" altLang="es-CL" sz="8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p:txBody>
      </p:sp>
      <p:pic>
        <p:nvPicPr>
          <p:cNvPr id="19457" name="Imagen 40" descr="A2_H_GENERAL_LISA_Ideal"/>
          <p:cNvPicPr>
            <a:picLocks noChangeAspect="1" noChangeArrowheads="1"/>
          </p:cNvPicPr>
          <p:nvPr/>
        </p:nvPicPr>
        <p:blipFill>
          <a:blip r:embed="rId3">
            <a:extLst>
              <a:ext uri="{28A0092B-C50C-407E-A947-70E740481C1C}">
                <a14:useLocalDpi xmlns:a14="http://schemas.microsoft.com/office/drawing/2010/main" val="0"/>
              </a:ext>
            </a:extLst>
          </a:blip>
          <a:srcRect b="1048"/>
          <a:stretch>
            <a:fillRect/>
          </a:stretch>
        </p:blipFill>
        <p:spPr bwMode="auto">
          <a:xfrm>
            <a:off x="5870575" y="1114425"/>
            <a:ext cx="6134100" cy="47339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5870575" y="5961534"/>
            <a:ext cx="248497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900" b="0" i="1" u="none" strike="noStrike" cap="none" normalizeH="0" baseline="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Fuente: Centro de Inteligencia Territorial, 2016.</a:t>
            </a:r>
            <a:endParaRPr kumimoji="0" lang="es-CL" altLang="es-CL" sz="1800" b="0" i="0" u="none" strike="noStrike" cap="none" normalizeH="0" baseline="0" smtClean="0">
              <a:ln>
                <a:noFill/>
              </a:ln>
              <a:solidFill>
                <a:schemeClr val="tx1"/>
              </a:solidFill>
              <a:effectLst/>
              <a:latin typeface="Arial" panose="020B0604020202020204" pitchFamily="34" charset="0"/>
            </a:endParaRPr>
          </a:p>
        </p:txBody>
      </p:sp>
      <p:pic>
        <p:nvPicPr>
          <p:cNvPr id="19461" name="Imagen 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25" y="2600325"/>
            <a:ext cx="5276850" cy="1781175"/>
          </a:xfrm>
          <a:prstGeom prst="rect">
            <a:avLst/>
          </a:prstGeom>
          <a:noFill/>
          <a:extLst>
            <a:ext uri="{909E8E84-426E-40DD-AFC4-6F175D3DCCD1}">
              <a14:hiddenFill xmlns:a14="http://schemas.microsoft.com/office/drawing/2010/main">
                <a:solidFill>
                  <a:srgbClr val="FFFFFF"/>
                </a:solidFill>
              </a14:hiddenFill>
            </a:ext>
          </a:extLst>
        </p:spPr>
      </p:pic>
      <p:pic>
        <p:nvPicPr>
          <p:cNvPr id="19460" name="Imagen 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25" y="4838700"/>
            <a:ext cx="2209800" cy="25717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6"/>
          <p:cNvSpPr>
            <a:spLocks noChangeArrowheads="1"/>
          </p:cNvSpPr>
          <p:nvPr/>
        </p:nvSpPr>
        <p:spPr bwMode="auto">
          <a:xfrm>
            <a:off x="344038" y="2020513"/>
            <a:ext cx="531267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1000" b="1" i="0" u="none" strike="noStrike" cap="none" normalizeH="0" baseline="0" dirty="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Gráfico 12. LISA, Número de Manzanas en Lo Barnechea por Categoría – Escenario Ideal</a:t>
            </a:r>
            <a:endParaRPr kumimoji="0" lang="es-CL" altLang="es-CL" sz="8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7"/>
          <p:cNvSpPr>
            <a:spLocks noChangeArrowheads="1"/>
          </p:cNvSpPr>
          <p:nvPr/>
        </p:nvSpPr>
        <p:spPr bwMode="auto">
          <a:xfrm>
            <a:off x="6203659" y="44254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a:endParaRPr lang="es-CL"/>
          </a:p>
        </p:txBody>
      </p:sp>
      <p:sp>
        <p:nvSpPr>
          <p:cNvPr id="11" name="Rectangle 8"/>
          <p:cNvSpPr>
            <a:spLocks noChangeArrowheads="1"/>
          </p:cNvSpPr>
          <p:nvPr/>
        </p:nvSpPr>
        <p:spPr bwMode="auto">
          <a:xfrm>
            <a:off x="216597" y="5175335"/>
            <a:ext cx="2193228"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900" b="0" i="1" u="none" strike="noStrike" cap="none" normalizeH="0" baseline="0" dirty="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Fuente: Centro de Inteligencia Territorial.</a:t>
            </a:r>
            <a:br>
              <a:rPr kumimoji="0" lang="es-CL" altLang="es-CL" sz="900" b="0" i="1" u="none" strike="noStrike" cap="none" normalizeH="0" baseline="0" dirty="0" smtClean="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br>
            <a:endParaRPr kumimoji="0" lang="es-CL" altLang="es-CL"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81906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49329" y="4335714"/>
            <a:ext cx="8202865" cy="769441"/>
          </a:xfrm>
          <a:prstGeom prst="rect">
            <a:avLst/>
          </a:prstGeom>
        </p:spPr>
        <p:txBody>
          <a:bodyPr wrap="square">
            <a:spAutoFit/>
          </a:bodyPr>
          <a:lstStyle/>
          <a:p>
            <a:r>
              <a:rPr lang="es-CL" sz="4400" dirty="0">
                <a:solidFill>
                  <a:schemeClr val="bg1"/>
                </a:solidFill>
                <a:latin typeface="Franklin Gothic Book" panose="020B0503020102020204" pitchFamily="34" charset="0"/>
                <a:ea typeface="Arial Unicode MS" panose="020B0604020202020204" pitchFamily="34" charset="-128"/>
                <a:cs typeface="Arial Unicode MS" panose="020B0604020202020204" pitchFamily="34" charset="-128"/>
              </a:rPr>
              <a:t>Conclusiones</a:t>
            </a:r>
            <a:endParaRPr lang="es-CL" sz="2500" i="1" dirty="0">
              <a:solidFill>
                <a:schemeClr val="bg1">
                  <a:lumMod val="50000"/>
                </a:schemeClr>
              </a:solidFill>
              <a:latin typeface="Franklin Gothic Book" panose="020B05030201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80220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CONCLUSIONES</a:t>
            </a:r>
          </a:p>
          <a:p>
            <a:pPr algn="just">
              <a:lnSpc>
                <a:spcPct val="130000"/>
              </a:lnSpc>
            </a:pPr>
            <a:r>
              <a:rPr lang="es-CL" sz="2000" dirty="0" smtClean="0">
                <a:solidFill>
                  <a:srgbClr val="7BBACD"/>
                </a:solidFill>
                <a:latin typeface="Franklin Gothic Book"/>
                <a:cs typeface="Franklin Gothic Book"/>
              </a:rPr>
              <a:t>Configuración de Escenarios</a:t>
            </a:r>
            <a:endParaRPr lang="es-CL" sz="2000" dirty="0">
              <a:solidFill>
                <a:srgbClr val="7BBACD"/>
              </a:solidFill>
              <a:latin typeface="Franklin Gothic Book"/>
              <a:cs typeface="Franklin Gothic Book"/>
            </a:endParaRPr>
          </a:p>
        </p:txBody>
      </p:sp>
      <p:sp>
        <p:nvSpPr>
          <p:cNvPr id="3" name="13 Rectángulo"/>
          <p:cNvSpPr/>
          <p:nvPr/>
        </p:nvSpPr>
        <p:spPr>
          <a:xfrm>
            <a:off x="163902" y="1079455"/>
            <a:ext cx="11460748" cy="3416320"/>
          </a:xfrm>
          <a:prstGeom prst="rect">
            <a:avLst/>
          </a:prstGeom>
        </p:spPr>
        <p:txBody>
          <a:bodyPr wrap="square">
            <a:spAutoFit/>
          </a:bodyPr>
          <a:lstStyle/>
          <a:p>
            <a:r>
              <a:rPr lang="es-CL" dirty="0"/>
              <a:t>Las experiencias internacionales muestran que es muy importante prestar atención a dos aspectos específicos de los usos comerciales en sectores de barrios residenciales para determinar correctamente la escala de intercambio: </a:t>
            </a:r>
          </a:p>
          <a:p>
            <a:pPr marL="285750" lvl="0" indent="-285750">
              <a:buFont typeface="Arial" panose="020B0604020202020204" pitchFamily="34" charset="0"/>
              <a:buChar char="•"/>
            </a:pPr>
            <a:r>
              <a:rPr lang="es-CL" dirty="0"/>
              <a:t>El nivel de concentración espacial de comercio.</a:t>
            </a:r>
          </a:p>
          <a:p>
            <a:pPr marL="285750" lvl="0" indent="-285750">
              <a:buFont typeface="Arial" panose="020B0604020202020204" pitchFamily="34" charset="0"/>
              <a:buChar char="•"/>
            </a:pPr>
            <a:r>
              <a:rPr lang="es-CL" dirty="0"/>
              <a:t>La escala de vecindad del comercio.</a:t>
            </a:r>
          </a:p>
          <a:p>
            <a:pPr marL="742950" lvl="1"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lvl="1"/>
            <a:r>
              <a:rPr lang="es-CL" sz="1600" dirty="0" smtClean="0">
                <a:solidFill>
                  <a:prstClr val="black"/>
                </a:solidFill>
                <a:latin typeface="Franklin Gothic Book" panose="020B0503020102020204" pitchFamily="34" charset="0"/>
                <a:cs typeface="Arial" panose="020B0604020202020204" pitchFamily="34" charset="0"/>
              </a:rPr>
              <a:t> </a:t>
            </a:r>
          </a:p>
          <a:p>
            <a:pPr lvl="1"/>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lvl="1"/>
            <a:endParaRPr lang="es-CL" sz="1600" dirty="0">
              <a:solidFill>
                <a:prstClr val="black"/>
              </a:solidFill>
              <a:latin typeface="Franklin Gothic Book" panose="020B0503020102020204" pitchFamily="34" charset="0"/>
              <a:cs typeface="Arial" panose="020B0604020202020204" pitchFamily="34" charset="0"/>
            </a:endParaRPr>
          </a:p>
          <a:p>
            <a:pPr marL="742950" lvl="1"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p:txBody>
      </p:sp>
    </p:spTree>
    <p:extLst>
      <p:ext uri="{BB962C8B-B14F-4D97-AF65-F5344CB8AC3E}">
        <p14:creationId xmlns:p14="http://schemas.microsoft.com/office/powerpoint/2010/main" val="1495304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21"/>
          <p:cNvSpPr txBox="1"/>
          <p:nvPr/>
        </p:nvSpPr>
        <p:spPr>
          <a:xfrm>
            <a:off x="616515" y="47625"/>
            <a:ext cx="11390758"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CONCLUSIONES</a:t>
            </a:r>
          </a:p>
          <a:p>
            <a:pPr algn="just">
              <a:lnSpc>
                <a:spcPct val="130000"/>
              </a:lnSpc>
            </a:pPr>
            <a:r>
              <a:rPr lang="es-CL" sz="2000" dirty="0" smtClean="0">
                <a:solidFill>
                  <a:srgbClr val="7BBACD"/>
                </a:solidFill>
                <a:latin typeface="Franklin Gothic Book"/>
                <a:cs typeface="Franklin Gothic Book"/>
              </a:rPr>
              <a:t>Configuración de Escenarios</a:t>
            </a:r>
            <a:endParaRPr lang="es-CL" sz="2000" dirty="0">
              <a:solidFill>
                <a:srgbClr val="7BBACD"/>
              </a:solidFill>
              <a:latin typeface="Franklin Gothic Book"/>
              <a:cs typeface="Franklin Gothic Book"/>
            </a:endParaRPr>
          </a:p>
        </p:txBody>
      </p:sp>
      <p:sp>
        <p:nvSpPr>
          <p:cNvPr id="3" name="13 Rectángulo"/>
          <p:cNvSpPr/>
          <p:nvPr/>
        </p:nvSpPr>
        <p:spPr>
          <a:xfrm>
            <a:off x="163902" y="1079455"/>
            <a:ext cx="11460748" cy="6093976"/>
          </a:xfrm>
          <a:prstGeom prst="rect">
            <a:avLst/>
          </a:prstGeom>
        </p:spPr>
        <p:txBody>
          <a:bodyPr wrap="square">
            <a:spAutoFit/>
          </a:bodyPr>
          <a:lstStyle/>
          <a:p>
            <a:pPr marL="285750" indent="-285750">
              <a:buFont typeface="Arial" panose="020B0604020202020204" pitchFamily="34" charset="0"/>
              <a:buChar char="•"/>
            </a:pPr>
            <a:r>
              <a:rPr lang="es-CL" b="1" dirty="0" smtClean="0">
                <a:solidFill>
                  <a:prstClr val="black"/>
                </a:solidFill>
                <a:latin typeface="Franklin Gothic Book" panose="020B0503020102020204" pitchFamily="34" charset="0"/>
                <a:cs typeface="Arial" panose="020B0604020202020204" pitchFamily="34" charset="0"/>
              </a:rPr>
              <a:t>Escenario Actual</a:t>
            </a:r>
            <a:endParaRPr lang="es-CL" sz="1600" b="1" dirty="0">
              <a:solidFill>
                <a:prstClr val="black"/>
              </a:solidFill>
              <a:latin typeface="Franklin Gothic Book" panose="020B0503020102020204" pitchFamily="34" charset="0"/>
              <a:cs typeface="Arial" panose="020B0604020202020204" pitchFamily="34" charset="0"/>
            </a:endParaRPr>
          </a:p>
          <a:p>
            <a:pPr marL="742950" lvl="1" indent="-285750">
              <a:buFont typeface="Arial" panose="020B0604020202020204" pitchFamily="34" charset="0"/>
              <a:buChar char="•"/>
            </a:pPr>
            <a:r>
              <a:rPr lang="es-CL" sz="1600" dirty="0" smtClean="0">
                <a:solidFill>
                  <a:prstClr val="black"/>
                </a:solidFill>
                <a:latin typeface="Franklin Gothic Book" panose="020B0503020102020204" pitchFamily="34" charset="0"/>
                <a:cs typeface="Arial" panose="020B0604020202020204" pitchFamily="34" charset="0"/>
              </a:rPr>
              <a:t>A diferencia de las comunas vecinas Lo Barnechea posee una estructura urbana propia de un suburbio, con equipamiento y servicios extremadamente concentrado y con un potencial de compra de sobra para localizar equipamiento y servicios en su territorio. </a:t>
            </a:r>
          </a:p>
          <a:p>
            <a:pPr lvl="1"/>
            <a:endParaRPr lang="es-CL" sz="1600" dirty="0" smtClean="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r>
              <a:rPr lang="es-CL" b="1" dirty="0">
                <a:solidFill>
                  <a:prstClr val="black"/>
                </a:solidFill>
                <a:latin typeface="Franklin Gothic Book" panose="020B0503020102020204" pitchFamily="34" charset="0"/>
                <a:cs typeface="Arial" panose="020B0604020202020204" pitchFamily="34" charset="0"/>
              </a:rPr>
              <a:t>Escenario </a:t>
            </a:r>
            <a:r>
              <a:rPr lang="es-CL" b="1" dirty="0" smtClean="0">
                <a:solidFill>
                  <a:prstClr val="black"/>
                </a:solidFill>
                <a:latin typeface="Franklin Gothic Book" panose="020B0503020102020204" pitchFamily="34" charset="0"/>
                <a:cs typeface="Arial" panose="020B0604020202020204" pitchFamily="34" charset="0"/>
              </a:rPr>
              <a:t>Tendencial Normativo</a:t>
            </a:r>
            <a:endParaRPr lang="es-CL" sz="1600" b="1" dirty="0">
              <a:solidFill>
                <a:prstClr val="black"/>
              </a:solidFill>
              <a:latin typeface="Franklin Gothic Book" panose="020B0503020102020204" pitchFamily="34" charset="0"/>
              <a:cs typeface="Arial" panose="020B0604020202020204" pitchFamily="34" charset="0"/>
            </a:endParaRPr>
          </a:p>
          <a:p>
            <a:pPr marL="742950" lvl="1" indent="-285750">
              <a:buFont typeface="Arial" panose="020B0604020202020204" pitchFamily="34" charset="0"/>
              <a:buChar char="•"/>
            </a:pPr>
            <a:r>
              <a:rPr lang="es-CL" sz="1600" dirty="0" smtClean="0">
                <a:solidFill>
                  <a:prstClr val="black"/>
                </a:solidFill>
                <a:latin typeface="Franklin Gothic Book" panose="020B0503020102020204" pitchFamily="34" charset="0"/>
                <a:cs typeface="Arial" panose="020B0604020202020204" pitchFamily="34" charset="0"/>
              </a:rPr>
              <a:t>El </a:t>
            </a:r>
            <a:r>
              <a:rPr lang="es-CL" sz="1600" dirty="0">
                <a:solidFill>
                  <a:prstClr val="black"/>
                </a:solidFill>
                <a:latin typeface="Franklin Gothic Book" panose="020B0503020102020204" pitchFamily="34" charset="0"/>
                <a:cs typeface="Arial" panose="020B0604020202020204" pitchFamily="34" charset="0"/>
              </a:rPr>
              <a:t>e</a:t>
            </a:r>
            <a:r>
              <a:rPr lang="es-CL" sz="1600" dirty="0" smtClean="0">
                <a:solidFill>
                  <a:prstClr val="black"/>
                </a:solidFill>
                <a:latin typeface="Franklin Gothic Book" panose="020B0503020102020204" pitchFamily="34" charset="0"/>
                <a:cs typeface="Arial" panose="020B0604020202020204" pitchFamily="34" charset="0"/>
              </a:rPr>
              <a:t>scenario normativo aprovecha al máximo la normativa actual, dejando a la comuna con estándares parecidos a los de las comunas vecinas. Aún así por la configuración territorial de la comuna es necesario entender que los desplazamientos son en transporte privado, situación que se puede evidenciar con el escenario siguiente.</a:t>
            </a:r>
          </a:p>
          <a:p>
            <a:pPr marL="742950" lvl="1"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r>
              <a:rPr lang="es-CL" b="1" dirty="0">
                <a:solidFill>
                  <a:prstClr val="black"/>
                </a:solidFill>
                <a:latin typeface="Franklin Gothic Book" panose="020B0503020102020204" pitchFamily="34" charset="0"/>
                <a:cs typeface="Arial" panose="020B0604020202020204" pitchFamily="34" charset="0"/>
              </a:rPr>
              <a:t>Escenario </a:t>
            </a:r>
            <a:r>
              <a:rPr lang="es-CL" b="1" dirty="0" smtClean="0">
                <a:solidFill>
                  <a:prstClr val="black"/>
                </a:solidFill>
                <a:latin typeface="Franklin Gothic Book" panose="020B0503020102020204" pitchFamily="34" charset="0"/>
                <a:cs typeface="Arial" panose="020B0604020202020204" pitchFamily="34" charset="0"/>
              </a:rPr>
              <a:t>Axial</a:t>
            </a:r>
            <a:endParaRPr lang="es-CL" sz="1600" b="1" dirty="0">
              <a:solidFill>
                <a:prstClr val="black"/>
              </a:solidFill>
              <a:latin typeface="Franklin Gothic Book" panose="020B0503020102020204" pitchFamily="34" charset="0"/>
              <a:cs typeface="Arial" panose="020B0604020202020204" pitchFamily="34" charset="0"/>
            </a:endParaRPr>
          </a:p>
          <a:p>
            <a:pPr marL="742950" lvl="1" indent="-285750">
              <a:buFont typeface="Arial" panose="020B0604020202020204" pitchFamily="34" charset="0"/>
              <a:buChar char="•"/>
            </a:pPr>
            <a:r>
              <a:rPr lang="es-CL" sz="1600" dirty="0" smtClean="0">
                <a:solidFill>
                  <a:prstClr val="black"/>
                </a:solidFill>
                <a:latin typeface="Franklin Gothic Book" panose="020B0503020102020204" pitchFamily="34" charset="0"/>
                <a:cs typeface="Arial" panose="020B0604020202020204" pitchFamily="34" charset="0"/>
              </a:rPr>
              <a:t>En general es la configuración natural de las subcentralidades acompañadas de ejes estructurantes que además permitían conectar el escenario normativo existente. No obstante, a pesar de que mejora el escenario general, su alcance territorial es acotado, en comparación a la cantidad de equipamiento y servicios necesario de levantar, y esto tiene que ver con la configuración urbana de la comuna. </a:t>
            </a:r>
            <a:endParaRPr lang="es-CL" sz="1600" dirty="0">
              <a:solidFill>
                <a:prstClr val="black"/>
              </a:solidFill>
              <a:latin typeface="Franklin Gothic Book" panose="020B0503020102020204" pitchFamily="34" charset="0"/>
              <a:cs typeface="Arial" panose="020B0604020202020204" pitchFamily="34" charset="0"/>
            </a:endParaRPr>
          </a:p>
          <a:p>
            <a:pPr marL="742950" lvl="1"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lvl="1"/>
            <a:r>
              <a:rPr lang="es-CL" sz="1600" dirty="0" smtClean="0">
                <a:solidFill>
                  <a:prstClr val="black"/>
                </a:solidFill>
                <a:latin typeface="Franklin Gothic Book" panose="020B0503020102020204" pitchFamily="34" charset="0"/>
                <a:cs typeface="Arial" panose="020B0604020202020204" pitchFamily="34" charset="0"/>
              </a:rPr>
              <a:t> </a:t>
            </a:r>
          </a:p>
          <a:p>
            <a:pPr lvl="1"/>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marL="285750"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a:p>
            <a:pPr lvl="1"/>
            <a:endParaRPr lang="es-CL" sz="1600" dirty="0">
              <a:solidFill>
                <a:prstClr val="black"/>
              </a:solidFill>
              <a:latin typeface="Franklin Gothic Book" panose="020B0503020102020204" pitchFamily="34" charset="0"/>
              <a:cs typeface="Arial" panose="020B0604020202020204" pitchFamily="34" charset="0"/>
            </a:endParaRPr>
          </a:p>
          <a:p>
            <a:pPr marL="742950" lvl="1" indent="-285750">
              <a:buFont typeface="Arial" panose="020B0604020202020204" pitchFamily="34" charset="0"/>
              <a:buChar char="•"/>
            </a:pPr>
            <a:endParaRPr lang="es-CL" sz="1600" dirty="0">
              <a:solidFill>
                <a:prstClr val="black"/>
              </a:solidFill>
              <a:latin typeface="Franklin Gothic Book" panose="020B0503020102020204" pitchFamily="34" charset="0"/>
              <a:cs typeface="Arial" panose="020B0604020202020204" pitchFamily="34" charset="0"/>
            </a:endParaRPr>
          </a:p>
        </p:txBody>
      </p:sp>
    </p:spTree>
    <p:extLst>
      <p:ext uri="{BB962C8B-B14F-4D97-AF65-F5344CB8AC3E}">
        <p14:creationId xmlns:p14="http://schemas.microsoft.com/office/powerpoint/2010/main" val="26083949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49329" y="4335714"/>
            <a:ext cx="8202865" cy="1154162"/>
          </a:xfrm>
          <a:prstGeom prst="rect">
            <a:avLst/>
          </a:prstGeom>
        </p:spPr>
        <p:txBody>
          <a:bodyPr wrap="square">
            <a:spAutoFit/>
          </a:bodyPr>
          <a:lstStyle/>
          <a:p>
            <a:r>
              <a:rPr lang="es-CL" sz="4400" dirty="0">
                <a:solidFill>
                  <a:schemeClr val="bg1"/>
                </a:solidFill>
                <a:latin typeface="Franklin Gothic Book" panose="020B0503020102020204" pitchFamily="34" charset="0"/>
                <a:ea typeface="Arial Unicode MS" panose="020B0604020202020204" pitchFamily="34" charset="-128"/>
                <a:cs typeface="Arial Unicode MS" panose="020B0604020202020204" pitchFamily="34" charset="-128"/>
              </a:rPr>
              <a:t>ANEXO: Distribución Espacial </a:t>
            </a:r>
          </a:p>
          <a:p>
            <a:r>
              <a:rPr lang="es-CL" sz="2500" i="1" dirty="0">
                <a:solidFill>
                  <a:schemeClr val="bg1">
                    <a:lumMod val="50000"/>
                  </a:schemeClr>
                </a:solidFill>
                <a:latin typeface="Franklin Gothic Book" panose="020B0503020102020204" pitchFamily="34" charset="0"/>
                <a:ea typeface="Arial Unicode MS" panose="020B0604020202020204" pitchFamily="34" charset="-128"/>
                <a:cs typeface="Arial Unicode MS" panose="020B0604020202020204" pitchFamily="34" charset="-128"/>
              </a:rPr>
              <a:t>Por Tipología de Equipamiento</a:t>
            </a:r>
          </a:p>
        </p:txBody>
      </p:sp>
    </p:spTree>
    <p:extLst>
      <p:ext uri="{BB962C8B-B14F-4D97-AF65-F5344CB8AC3E}">
        <p14:creationId xmlns:p14="http://schemas.microsoft.com/office/powerpoint/2010/main" val="332319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DISTRIBUCIÓN GENERAL DE EQUIPAMIENTOS Y SERVICIOS </a:t>
            </a:r>
          </a:p>
          <a:p>
            <a:pPr algn="just">
              <a:lnSpc>
                <a:spcPct val="130000"/>
              </a:lnSpc>
            </a:pPr>
            <a:r>
              <a:rPr lang="es-CL" sz="2000" dirty="0" smtClean="0">
                <a:solidFill>
                  <a:srgbClr val="7BBACD"/>
                </a:solidFill>
                <a:latin typeface="Franklin Gothic Book"/>
                <a:cs typeface="Franklin Gothic Book"/>
              </a:rPr>
              <a:t>Densidad de Equipamientos Bancarios (Bancos)</a:t>
            </a:r>
            <a:endParaRPr lang="es-CL" sz="2000" dirty="0">
              <a:solidFill>
                <a:srgbClr val="7BBACD"/>
              </a:solidFill>
              <a:latin typeface="Franklin Gothic Book"/>
              <a:cs typeface="Franklin Gothic Book"/>
            </a:endParaRP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515" y="960303"/>
            <a:ext cx="8082000" cy="5715918"/>
          </a:xfrm>
          <a:prstGeom prst="rect">
            <a:avLst/>
          </a:prstGeom>
        </p:spPr>
      </p:pic>
    </p:spTree>
    <p:extLst>
      <p:ext uri="{BB962C8B-B14F-4D97-AF65-F5344CB8AC3E}">
        <p14:creationId xmlns:p14="http://schemas.microsoft.com/office/powerpoint/2010/main" val="1837655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DISTRIBUCIÓN GENERAL DE EQUIPAMIENTOS Y SERVICIOS </a:t>
            </a:r>
          </a:p>
          <a:p>
            <a:pPr algn="just">
              <a:lnSpc>
                <a:spcPct val="130000"/>
              </a:lnSpc>
            </a:pPr>
            <a:r>
              <a:rPr lang="es-CL" sz="2000" dirty="0" smtClean="0">
                <a:solidFill>
                  <a:srgbClr val="7BBACD"/>
                </a:solidFill>
                <a:latin typeface="Franklin Gothic Book"/>
                <a:cs typeface="Franklin Gothic Book"/>
              </a:rPr>
              <a:t>Densidad de Equipamientos Bancarios (Cajeros)</a:t>
            </a:r>
            <a:endParaRPr lang="es-CL" sz="2000" dirty="0">
              <a:solidFill>
                <a:srgbClr val="7BBACD"/>
              </a:solidFill>
              <a:latin typeface="Franklin Gothic Book"/>
              <a:cs typeface="Franklin Gothic Book"/>
            </a:endParaRP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515" y="960303"/>
            <a:ext cx="8082000" cy="5715918"/>
          </a:xfrm>
          <a:prstGeom prst="rect">
            <a:avLst/>
          </a:prstGeom>
        </p:spPr>
      </p:pic>
    </p:spTree>
    <p:extLst>
      <p:ext uri="{BB962C8B-B14F-4D97-AF65-F5344CB8AC3E}">
        <p14:creationId xmlns:p14="http://schemas.microsoft.com/office/powerpoint/2010/main" val="38866662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DISTRIBUCIÓN GENERAL DE EQUIPAMIENTOS Y SERVICIOS </a:t>
            </a:r>
            <a:endParaRPr lang="es-CL" sz="2400" dirty="0" smtClean="0">
              <a:latin typeface="Franklin Gothic Book"/>
              <a:cs typeface="Franklin Gothic Book"/>
            </a:endParaRPr>
          </a:p>
          <a:p>
            <a:pPr algn="just">
              <a:lnSpc>
                <a:spcPct val="130000"/>
              </a:lnSpc>
            </a:pPr>
            <a:r>
              <a:rPr lang="es-CL" sz="2000" dirty="0" smtClean="0">
                <a:solidFill>
                  <a:srgbClr val="7BBACD"/>
                </a:solidFill>
                <a:latin typeface="Franklin Gothic Book"/>
                <a:cs typeface="Franklin Gothic Book"/>
              </a:rPr>
              <a:t>E Densidad de Estaciones de Servicio</a:t>
            </a:r>
            <a:endParaRPr lang="es-CL" sz="2000" dirty="0">
              <a:solidFill>
                <a:srgbClr val="7BBACD"/>
              </a:solidFill>
              <a:latin typeface="Franklin Gothic Book"/>
              <a:cs typeface="Franklin Gothic Book"/>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515" y="960303"/>
            <a:ext cx="8082000" cy="5715918"/>
          </a:xfrm>
          <a:prstGeom prst="rect">
            <a:avLst/>
          </a:prstGeom>
        </p:spPr>
      </p:pic>
    </p:spTree>
    <p:extLst>
      <p:ext uri="{BB962C8B-B14F-4D97-AF65-F5344CB8AC3E}">
        <p14:creationId xmlns:p14="http://schemas.microsoft.com/office/powerpoint/2010/main" val="718503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DISTRIBUCIÓN GENERAL DE EQUIPAMIENTOS Y SERVICIOS </a:t>
            </a:r>
          </a:p>
          <a:p>
            <a:pPr algn="just">
              <a:lnSpc>
                <a:spcPct val="130000"/>
              </a:lnSpc>
            </a:pPr>
            <a:r>
              <a:rPr lang="es-CL" sz="2000" dirty="0">
                <a:solidFill>
                  <a:srgbClr val="7BBACD"/>
                </a:solidFill>
                <a:latin typeface="Franklin Gothic Book"/>
                <a:cs typeface="Franklin Gothic Book"/>
              </a:rPr>
              <a:t>Densidad </a:t>
            </a:r>
            <a:r>
              <a:rPr lang="es-CL" sz="2000" dirty="0" smtClean="0">
                <a:solidFill>
                  <a:srgbClr val="7BBACD"/>
                </a:solidFill>
                <a:latin typeface="Franklin Gothic Book"/>
                <a:cs typeface="Franklin Gothic Book"/>
              </a:rPr>
              <a:t>de Farmacias</a:t>
            </a:r>
            <a:endParaRPr lang="es-CL" sz="2000" dirty="0">
              <a:solidFill>
                <a:srgbClr val="7BBACD"/>
              </a:solidFill>
              <a:latin typeface="Franklin Gothic Book"/>
              <a:cs typeface="Franklin Gothic Book"/>
            </a:endParaRP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515" y="960303"/>
            <a:ext cx="8082000" cy="5715918"/>
          </a:xfrm>
          <a:prstGeom prst="rect">
            <a:avLst/>
          </a:prstGeom>
        </p:spPr>
      </p:pic>
    </p:spTree>
    <p:extLst>
      <p:ext uri="{BB962C8B-B14F-4D97-AF65-F5344CB8AC3E}">
        <p14:creationId xmlns:p14="http://schemas.microsoft.com/office/powerpoint/2010/main" val="29574458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DISTRIBUCIÓN GENERAL DE EQUIPAMIENTOS Y SERVICIOS </a:t>
            </a:r>
          </a:p>
          <a:p>
            <a:pPr algn="just">
              <a:lnSpc>
                <a:spcPct val="130000"/>
              </a:lnSpc>
            </a:pPr>
            <a:r>
              <a:rPr lang="es-CL" sz="2000" dirty="0">
                <a:solidFill>
                  <a:srgbClr val="7BBACD"/>
                </a:solidFill>
                <a:latin typeface="Franklin Gothic Book"/>
                <a:cs typeface="Franklin Gothic Book"/>
              </a:rPr>
              <a:t>Densidad de Equipamiento Hotelero</a:t>
            </a: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515" y="960303"/>
            <a:ext cx="8082000" cy="5715918"/>
          </a:xfrm>
          <a:prstGeom prst="rect">
            <a:avLst/>
          </a:prstGeom>
        </p:spPr>
      </p:pic>
    </p:spTree>
    <p:extLst>
      <p:ext uri="{BB962C8B-B14F-4D97-AF65-F5344CB8AC3E}">
        <p14:creationId xmlns:p14="http://schemas.microsoft.com/office/powerpoint/2010/main" val="17411231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DISTRIBUCIÓN GENERAL DE EQUIPAMIENTOS Y SERVICIOS </a:t>
            </a:r>
          </a:p>
          <a:p>
            <a:pPr algn="just">
              <a:lnSpc>
                <a:spcPct val="130000"/>
              </a:lnSpc>
            </a:pPr>
            <a:r>
              <a:rPr lang="es-CL" sz="2000" dirty="0">
                <a:solidFill>
                  <a:srgbClr val="7BBACD"/>
                </a:solidFill>
                <a:latin typeface="Franklin Gothic Book"/>
                <a:cs typeface="Franklin Gothic Book"/>
              </a:rPr>
              <a:t>Densidad de Equipamiento de Ocio y Recreación</a:t>
            </a: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515" y="960303"/>
            <a:ext cx="8082000" cy="5715918"/>
          </a:xfrm>
          <a:prstGeom prst="rect">
            <a:avLst/>
          </a:prstGeom>
        </p:spPr>
      </p:pic>
    </p:spTree>
    <p:extLst>
      <p:ext uri="{BB962C8B-B14F-4D97-AF65-F5344CB8AC3E}">
        <p14:creationId xmlns:p14="http://schemas.microsoft.com/office/powerpoint/2010/main" val="35642642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616515" y="47625"/>
            <a:ext cx="9096827" cy="913455"/>
          </a:xfrm>
          <a:prstGeom prst="rect">
            <a:avLst/>
          </a:prstGeom>
          <a:noFill/>
        </p:spPr>
        <p:txBody>
          <a:bodyPr wrap="square" rtlCol="0">
            <a:spAutoFit/>
          </a:bodyPr>
          <a:lstStyle/>
          <a:p>
            <a:pPr algn="just">
              <a:lnSpc>
                <a:spcPct val="114000"/>
              </a:lnSpc>
            </a:pPr>
            <a:r>
              <a:rPr lang="es-CL" sz="2400" dirty="0">
                <a:latin typeface="Franklin Gothic Book"/>
                <a:cs typeface="Franklin Gothic Book"/>
              </a:rPr>
              <a:t>DISTRIBUCIÓN GENERAL DE EQUIPAMIENTOS Y SERVICIOS </a:t>
            </a:r>
          </a:p>
          <a:p>
            <a:pPr algn="just">
              <a:lnSpc>
                <a:spcPct val="130000"/>
              </a:lnSpc>
            </a:pPr>
            <a:r>
              <a:rPr lang="es-CL" sz="2000" dirty="0">
                <a:solidFill>
                  <a:srgbClr val="7BBACD"/>
                </a:solidFill>
                <a:latin typeface="Franklin Gothic Book"/>
                <a:cs typeface="Franklin Gothic Book"/>
              </a:rPr>
              <a:t>Densidad de </a:t>
            </a:r>
            <a:r>
              <a:rPr lang="es-CL" sz="2000" dirty="0" smtClean="0">
                <a:solidFill>
                  <a:srgbClr val="7BBACD"/>
                </a:solidFill>
                <a:latin typeface="Franklin Gothic Book"/>
                <a:cs typeface="Franklin Gothic Book"/>
              </a:rPr>
              <a:t>Restaurant </a:t>
            </a:r>
            <a:r>
              <a:rPr lang="es-CL" sz="2000" dirty="0">
                <a:solidFill>
                  <a:srgbClr val="7BBACD"/>
                </a:solidFill>
                <a:latin typeface="Franklin Gothic Book"/>
                <a:cs typeface="Franklin Gothic Book"/>
              </a:rPr>
              <a:t>y Bares</a:t>
            </a: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515" y="960303"/>
            <a:ext cx="8082000" cy="5715918"/>
          </a:xfrm>
          <a:prstGeom prst="rect">
            <a:avLst/>
          </a:prstGeom>
        </p:spPr>
      </p:pic>
    </p:spTree>
    <p:extLst>
      <p:ext uri="{BB962C8B-B14F-4D97-AF65-F5344CB8AC3E}">
        <p14:creationId xmlns:p14="http://schemas.microsoft.com/office/powerpoint/2010/main" val="841481807"/>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5882</TotalTime>
  <Words>3128</Words>
  <Application>Microsoft Office PowerPoint</Application>
  <PresentationFormat>Panorámica</PresentationFormat>
  <Paragraphs>262</Paragraphs>
  <Slides>40</Slides>
  <Notes>14</Notes>
  <HiddenSlides>0</HiddenSlides>
  <MMClips>0</MMClips>
  <ScaleCrop>false</ScaleCrop>
  <HeadingPairs>
    <vt:vector size="8" baseType="variant">
      <vt:variant>
        <vt:lpstr>Fuentes usadas</vt:lpstr>
      </vt:variant>
      <vt:variant>
        <vt:i4>11</vt:i4>
      </vt:variant>
      <vt:variant>
        <vt:lpstr>Tema</vt:lpstr>
      </vt:variant>
      <vt:variant>
        <vt:i4>1</vt:i4>
      </vt:variant>
      <vt:variant>
        <vt:lpstr>Servidores OLE incrustados</vt:lpstr>
      </vt:variant>
      <vt:variant>
        <vt:i4>1</vt:i4>
      </vt:variant>
      <vt:variant>
        <vt:lpstr>Títulos de diapositiva</vt:lpstr>
      </vt:variant>
      <vt:variant>
        <vt:i4>40</vt:i4>
      </vt:variant>
    </vt:vector>
  </HeadingPairs>
  <TitlesOfParts>
    <vt:vector size="53" baseType="lpstr">
      <vt:lpstr>Arial Unicode MS</vt:lpstr>
      <vt:lpstr>MS Gothic</vt:lpstr>
      <vt:lpstr>Arial</vt:lpstr>
      <vt:lpstr>Calibri</vt:lpstr>
      <vt:lpstr>Calibri Light</vt:lpstr>
      <vt:lpstr>Cambria</vt:lpstr>
      <vt:lpstr>Cambria Math</vt:lpstr>
      <vt:lpstr>Century Gothic</vt:lpstr>
      <vt:lpstr>Franklin Gothic Book</vt:lpstr>
      <vt:lpstr>Kozuka Gothic Pro H</vt:lpstr>
      <vt:lpstr>Times New Roman</vt:lpstr>
      <vt:lpstr>Tema de Office</vt:lpstr>
      <vt:lpstr>Equation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Universidad Adolfo Ibañez</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Marcela Paz Letelier Pardo</dc:creator>
  <cp:lastModifiedBy>Carolina Carrasco</cp:lastModifiedBy>
  <cp:revision>484</cp:revision>
  <dcterms:created xsi:type="dcterms:W3CDTF">2015-03-25T14:48:39Z</dcterms:created>
  <dcterms:modified xsi:type="dcterms:W3CDTF">2018-01-02T18:18:41Z</dcterms:modified>
</cp:coreProperties>
</file>